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66" r:id="rId2"/>
    <p:sldId id="26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56" r:id="rId23"/>
    <p:sldId id="257" r:id="rId24"/>
    <p:sldId id="258" r:id="rId25"/>
    <p:sldId id="259" r:id="rId26"/>
    <p:sldId id="260" r:id="rId27"/>
    <p:sldId id="261" r:id="rId28"/>
    <p:sldId id="262" r:id="rId29"/>
    <p:sldId id="263" r:id="rId30"/>
    <p:sldId id="264" r:id="rId31"/>
    <p:sldId id="265" r:id="rId32"/>
  </p:sldIdLst>
  <p:sldSz cx="14630400" cy="8229600"/>
  <p:notesSz cx="8229600" cy="14630400"/>
  <p:embeddedFontLst>
    <p:embeddedFont>
      <p:font typeface="Tahoma" panose="020B0604030504040204" pitchFamily="34" charset="0"/>
      <p:regular r:id="rId34"/>
      <p:bold r:id="rId35"/>
    </p:embeddedFont>
    <p:embeddedFont>
      <p:font typeface="Consolas" panose="020B0609020204030204" pitchFamily="49" charset="0"/>
      <p:regular r:id="rId36"/>
      <p:bold r:id="rId37"/>
      <p:italic r:id="rId38"/>
      <p:boldItalic r:id="rId39"/>
    </p:embeddedFont>
    <p:embeddedFont>
      <p:font typeface="MuseoModerno Medium" panose="020B0604020202020204" charset="0"/>
      <p:regular r:id="rId40"/>
    </p:embeddedFont>
    <p:embeddedFont>
      <p:font typeface="Calibri" panose="020F0502020204030204" pitchFamily="34" charset="0"/>
      <p:regular r:id="rId41"/>
      <p:bold r:id="rId42"/>
      <p:italic r:id="rId43"/>
      <p:boldItalic r:id="rId44"/>
    </p:embeddedFont>
    <p:embeddedFont>
      <p:font typeface="Source Sans 3" panose="020B0604020202020204" charset="0"/>
      <p:regular r:id="rId45"/>
    </p:embeddedFont>
    <p:embeddedFont>
      <p:font typeface="Microsoft Sans Serif" panose="020B0604020202020204" pitchFamily="3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7" d="100"/>
          <a:sy n="77" d="100"/>
        </p:scale>
        <p:origin x="4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57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4615175" cy="6431235"/>
          </a:xfrm>
          <a:prstGeom prst="rect">
            <a:avLst/>
          </a:prstGeom>
        </p:spPr>
      </p:pic>
      <p:sp>
        <p:nvSpPr>
          <p:cNvPr id="2" name="Holder 2"/>
          <p:cNvSpPr>
            <a:spLocks noGrp="1"/>
          </p:cNvSpPr>
          <p:nvPr>
            <p:ph type="ctrTitle"/>
          </p:nvPr>
        </p:nvSpPr>
        <p:spPr>
          <a:xfrm>
            <a:off x="5332017" y="1667358"/>
            <a:ext cx="3966364" cy="432875"/>
          </a:xfrm>
          <a:prstGeom prst="rect">
            <a:avLst/>
          </a:prstGeom>
        </p:spPr>
        <p:txBody>
          <a:bodyPr wrap="square" lIns="0" tIns="0" rIns="0" bIns="0">
            <a:spAutoFit/>
          </a:bodyPr>
          <a:lstStyle>
            <a:lvl1pPr>
              <a:defRPr sz="2813" b="1" i="0">
                <a:solidFill>
                  <a:schemeClr val="bg1"/>
                </a:solidFill>
                <a:latin typeface="Tahoma"/>
                <a:cs typeface="Tahoma"/>
              </a:defRPr>
            </a:lvl1pPr>
          </a:lstStyle>
          <a:p>
            <a:endParaRPr/>
          </a:p>
        </p:txBody>
      </p:sp>
      <p:sp>
        <p:nvSpPr>
          <p:cNvPr id="3" name="Holder 3"/>
          <p:cNvSpPr>
            <a:spLocks noGrp="1"/>
          </p:cNvSpPr>
          <p:nvPr>
            <p:ph type="subTitle" idx="4"/>
          </p:nvPr>
        </p:nvSpPr>
        <p:spPr>
          <a:xfrm>
            <a:off x="2194560" y="3608162"/>
            <a:ext cx="1024128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974336" y="5992126"/>
            <a:ext cx="4681728" cy="322157"/>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1" y="5992126"/>
            <a:ext cx="3364992" cy="322157"/>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11/14/2025</a:t>
            </a:fld>
            <a:endParaRPr lang="en-US"/>
          </a:p>
        </p:txBody>
      </p:sp>
      <p:sp>
        <p:nvSpPr>
          <p:cNvPr id="6" name="Holder 6"/>
          <p:cNvSpPr>
            <a:spLocks noGrp="1"/>
          </p:cNvSpPr>
          <p:nvPr>
            <p:ph type="sldNum" sz="quarter" idx="7"/>
          </p:nvPr>
        </p:nvSpPr>
        <p:spPr>
          <a:xfrm>
            <a:off x="10533889" y="5992126"/>
            <a:ext cx="3364992" cy="322157"/>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4405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84043" y="336449"/>
            <a:ext cx="7676773" cy="452568"/>
          </a:xfrm>
          <a:prstGeom prst="rect">
            <a:avLst/>
          </a:prstGeom>
        </p:spPr>
        <p:txBody>
          <a:bodyPr lIns="0" tIns="0" rIns="0" bIns="0"/>
          <a:lstStyle>
            <a:lvl1pPr>
              <a:defRPr sz="2813" b="1" i="0">
                <a:solidFill>
                  <a:schemeClr val="bg1"/>
                </a:solidFill>
                <a:latin typeface="Tahoma"/>
                <a:cs typeface="Tahoma"/>
              </a:defRPr>
            </a:lvl1pPr>
          </a:lstStyle>
          <a:p>
            <a:endParaRPr/>
          </a:p>
        </p:txBody>
      </p:sp>
      <p:sp>
        <p:nvSpPr>
          <p:cNvPr id="3" name="Holder 3"/>
          <p:cNvSpPr>
            <a:spLocks noGrp="1"/>
          </p:cNvSpPr>
          <p:nvPr>
            <p:ph sz="half" idx="2"/>
          </p:nvPr>
        </p:nvSpPr>
        <p:spPr>
          <a:xfrm>
            <a:off x="731520" y="1481924"/>
            <a:ext cx="6364223"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34656" y="1481924"/>
            <a:ext cx="6364223"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974336" y="5992126"/>
            <a:ext cx="4681728" cy="322157"/>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731521" y="5992126"/>
            <a:ext cx="3364992" cy="322157"/>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11/14/2025</a:t>
            </a:fld>
            <a:endParaRPr lang="en-US"/>
          </a:p>
        </p:txBody>
      </p:sp>
      <p:sp>
        <p:nvSpPr>
          <p:cNvPr id="7" name="Holder 7"/>
          <p:cNvSpPr>
            <a:spLocks noGrp="1"/>
          </p:cNvSpPr>
          <p:nvPr>
            <p:ph type="sldNum" sz="quarter" idx="7"/>
          </p:nvPr>
        </p:nvSpPr>
        <p:spPr>
          <a:xfrm>
            <a:off x="10533889" y="5992126"/>
            <a:ext cx="3364992" cy="322157"/>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5326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48640" y="7627621"/>
            <a:ext cx="2560320" cy="438150"/>
          </a:xfrm>
          <a:prstGeom prst="rect">
            <a:avLst/>
          </a:prstGeom>
        </p:spPr>
        <p:txBody>
          <a:bodyPr/>
          <a:lstStyle/>
          <a:p>
            <a:fld id="{5BCAD085-E8A6-8845-BD4E-CB4CCA059FC4}" type="datetimeFigureOut">
              <a:rPr lang="en-US" smtClean="0"/>
              <a:t>11/14/2025</a:t>
            </a:fld>
            <a:endParaRPr lang="en-US"/>
          </a:p>
        </p:txBody>
      </p:sp>
      <p:sp>
        <p:nvSpPr>
          <p:cNvPr id="3" name="Footer Placeholder 2"/>
          <p:cNvSpPr>
            <a:spLocks noGrp="1"/>
          </p:cNvSpPr>
          <p:nvPr>
            <p:ph type="ftr" sz="quarter" idx="11"/>
          </p:nvPr>
        </p:nvSpPr>
        <p:spPr>
          <a:xfrm>
            <a:off x="3749040" y="7627621"/>
            <a:ext cx="3474720" cy="438150"/>
          </a:xfrm>
          <a:prstGeom prst="rect">
            <a:avLst/>
          </a:prstGeom>
        </p:spPr>
        <p:txBody>
          <a:bodyPr/>
          <a:lstStyle/>
          <a:p>
            <a:endParaRPr lang="en-US"/>
          </a:p>
        </p:txBody>
      </p:sp>
      <p:sp>
        <p:nvSpPr>
          <p:cNvPr id="4" name="Slide Number Placeholder 3"/>
          <p:cNvSpPr>
            <a:spLocks noGrp="1"/>
          </p:cNvSpPr>
          <p:nvPr>
            <p:ph type="sldNum" sz="quarter" idx="12"/>
          </p:nvPr>
        </p:nvSpPr>
        <p:spPr>
          <a:xfrm>
            <a:off x="7863840" y="7627621"/>
            <a:ext cx="2560320" cy="438150"/>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06525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14.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1.png"/><Relationship Id="rId1" Type="http://schemas.openxmlformats.org/officeDocument/2006/relationships/slideLayout" Target="../slideLayouts/slideLayout14.xml"/><Relationship Id="rId5" Type="http://schemas.openxmlformats.org/officeDocument/2006/relationships/image" Target="../media/image95.png"/><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99.png"/></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12.png"/></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592804" y="1563600"/>
            <a:ext cx="3719543" cy="769606"/>
          </a:xfrm>
          <a:prstGeom prst="rect">
            <a:avLst/>
          </a:prstGeom>
        </p:spPr>
        <p:txBody>
          <a:bodyPr vert="horz" wrap="square" lIns="0" tIns="11910" rIns="0" bIns="0" rtlCol="0">
            <a:spAutoFit/>
          </a:bodyPr>
          <a:lstStyle/>
          <a:p>
            <a:pPr marL="11910">
              <a:spcBef>
                <a:spcPts val="94"/>
              </a:spcBef>
            </a:pPr>
            <a:r>
              <a:rPr sz="4923" spc="-356" dirty="0"/>
              <a:t>Anna</a:t>
            </a:r>
            <a:r>
              <a:rPr sz="4923" spc="-305" dirty="0"/>
              <a:t> </a:t>
            </a:r>
            <a:r>
              <a:rPr sz="4923" spc="-286" dirty="0"/>
              <a:t>Mitra</a:t>
            </a:r>
            <a:endParaRPr sz="4923"/>
          </a:p>
        </p:txBody>
      </p:sp>
      <p:grpSp>
        <p:nvGrpSpPr>
          <p:cNvPr id="3" name="object 3"/>
          <p:cNvGrpSpPr/>
          <p:nvPr/>
        </p:nvGrpSpPr>
        <p:grpSpPr>
          <a:xfrm>
            <a:off x="6058726" y="2769003"/>
            <a:ext cx="2501036" cy="1965100"/>
            <a:chOff x="4762499" y="2952749"/>
            <a:chExt cx="2667000" cy="2095500"/>
          </a:xfrm>
        </p:grpSpPr>
        <p:sp>
          <p:nvSpPr>
            <p:cNvPr id="4" name="object 4"/>
            <p:cNvSpPr/>
            <p:nvPr/>
          </p:nvSpPr>
          <p:spPr>
            <a:xfrm>
              <a:off x="5381623" y="2952749"/>
              <a:ext cx="1428750" cy="38100"/>
            </a:xfrm>
            <a:custGeom>
              <a:avLst/>
              <a:gdLst/>
              <a:ahLst/>
              <a:cxnLst/>
              <a:rect l="l" t="t" r="r" b="b"/>
              <a:pathLst>
                <a:path w="1428750" h="38100">
                  <a:moveTo>
                    <a:pt x="1412226" y="38099"/>
                  </a:moveTo>
                  <a:lnTo>
                    <a:pt x="16523" y="38099"/>
                  </a:lnTo>
                  <a:lnTo>
                    <a:pt x="14093" y="37616"/>
                  </a:lnTo>
                  <a:lnTo>
                    <a:pt x="0" y="21575"/>
                  </a:lnTo>
                  <a:lnTo>
                    <a:pt x="0" y="19049"/>
                  </a:lnTo>
                  <a:lnTo>
                    <a:pt x="0" y="16523"/>
                  </a:lnTo>
                  <a:lnTo>
                    <a:pt x="16523" y="0"/>
                  </a:lnTo>
                  <a:lnTo>
                    <a:pt x="1412226" y="0"/>
                  </a:lnTo>
                  <a:lnTo>
                    <a:pt x="1428749" y="16523"/>
                  </a:lnTo>
                  <a:lnTo>
                    <a:pt x="1428749" y="21575"/>
                  </a:lnTo>
                  <a:lnTo>
                    <a:pt x="1414655" y="37616"/>
                  </a:lnTo>
                  <a:lnTo>
                    <a:pt x="1412226" y="38099"/>
                  </a:lnTo>
                  <a:close/>
                </a:path>
              </a:pathLst>
            </a:custGeom>
            <a:solidFill>
              <a:srgbClr val="8BC24A"/>
            </a:solidFill>
          </p:spPr>
          <p:txBody>
            <a:bodyPr wrap="square" lIns="0" tIns="0" rIns="0" bIns="0" rtlCol="0"/>
            <a:lstStyle/>
            <a:p>
              <a:endParaRPr sz="1688"/>
            </a:p>
          </p:txBody>
        </p:sp>
        <p:sp>
          <p:nvSpPr>
            <p:cNvPr id="5" name="object 5"/>
            <p:cNvSpPr/>
            <p:nvPr/>
          </p:nvSpPr>
          <p:spPr>
            <a:xfrm>
              <a:off x="4762499" y="4286249"/>
              <a:ext cx="762000" cy="762000"/>
            </a:xfrm>
            <a:custGeom>
              <a:avLst/>
              <a:gdLst/>
              <a:ahLst/>
              <a:cxnLst/>
              <a:rect l="l" t="t" r="r" b="b"/>
              <a:pathLst>
                <a:path w="762000" h="762000">
                  <a:moveTo>
                    <a:pt x="380999" y="761999"/>
                  </a:moveTo>
                  <a:lnTo>
                    <a:pt x="334358" y="759134"/>
                  </a:lnTo>
                  <a:lnTo>
                    <a:pt x="288424" y="750582"/>
                  </a:lnTo>
                  <a:lnTo>
                    <a:pt x="243882" y="736470"/>
                  </a:lnTo>
                  <a:lnTo>
                    <a:pt x="201397" y="717011"/>
                  </a:lnTo>
                  <a:lnTo>
                    <a:pt x="161614" y="692497"/>
                  </a:lnTo>
                  <a:lnTo>
                    <a:pt x="125135" y="663302"/>
                  </a:lnTo>
                  <a:lnTo>
                    <a:pt x="92504" y="629860"/>
                  </a:lnTo>
                  <a:lnTo>
                    <a:pt x="64209" y="592671"/>
                  </a:lnTo>
                  <a:lnTo>
                    <a:pt x="40679" y="552299"/>
                  </a:lnTo>
                  <a:lnTo>
                    <a:pt x="22270" y="509354"/>
                  </a:lnTo>
                  <a:lnTo>
                    <a:pt x="9257" y="464480"/>
                  </a:lnTo>
                  <a:lnTo>
                    <a:pt x="1834" y="418344"/>
                  </a:lnTo>
                  <a:lnTo>
                    <a:pt x="0" y="380999"/>
                  </a:lnTo>
                  <a:lnTo>
                    <a:pt x="114" y="371647"/>
                  </a:lnTo>
                  <a:lnTo>
                    <a:pt x="4123" y="325095"/>
                  </a:lnTo>
                  <a:lnTo>
                    <a:pt x="13800" y="279384"/>
                  </a:lnTo>
                  <a:lnTo>
                    <a:pt x="29001" y="235196"/>
                  </a:lnTo>
                  <a:lnTo>
                    <a:pt x="49497" y="193202"/>
                  </a:lnTo>
                  <a:lnTo>
                    <a:pt x="74977" y="154038"/>
                  </a:lnTo>
                  <a:lnTo>
                    <a:pt x="105059" y="118286"/>
                  </a:lnTo>
                  <a:lnTo>
                    <a:pt x="139296" y="86482"/>
                  </a:lnTo>
                  <a:lnTo>
                    <a:pt x="177168" y="59108"/>
                  </a:lnTo>
                  <a:lnTo>
                    <a:pt x="218100" y="36579"/>
                  </a:lnTo>
                  <a:lnTo>
                    <a:pt x="261484" y="19230"/>
                  </a:lnTo>
                  <a:lnTo>
                    <a:pt x="306670" y="7320"/>
                  </a:lnTo>
                  <a:lnTo>
                    <a:pt x="352974" y="1032"/>
                  </a:lnTo>
                  <a:lnTo>
                    <a:pt x="380999" y="0"/>
                  </a:lnTo>
                  <a:lnTo>
                    <a:pt x="390353" y="114"/>
                  </a:lnTo>
                  <a:lnTo>
                    <a:pt x="436904" y="4123"/>
                  </a:lnTo>
                  <a:lnTo>
                    <a:pt x="482615" y="13800"/>
                  </a:lnTo>
                  <a:lnTo>
                    <a:pt x="526802" y="29001"/>
                  </a:lnTo>
                  <a:lnTo>
                    <a:pt x="568797" y="49497"/>
                  </a:lnTo>
                  <a:lnTo>
                    <a:pt x="607961" y="74977"/>
                  </a:lnTo>
                  <a:lnTo>
                    <a:pt x="643712" y="105059"/>
                  </a:lnTo>
                  <a:lnTo>
                    <a:pt x="675516" y="139295"/>
                  </a:lnTo>
                  <a:lnTo>
                    <a:pt x="702890" y="177167"/>
                  </a:lnTo>
                  <a:lnTo>
                    <a:pt x="725419" y="218101"/>
                  </a:lnTo>
                  <a:lnTo>
                    <a:pt x="742769" y="261484"/>
                  </a:lnTo>
                  <a:lnTo>
                    <a:pt x="754678" y="306670"/>
                  </a:lnTo>
                  <a:lnTo>
                    <a:pt x="760968" y="352974"/>
                  </a:lnTo>
                  <a:lnTo>
                    <a:pt x="761999" y="380999"/>
                  </a:lnTo>
                  <a:lnTo>
                    <a:pt x="761885" y="390353"/>
                  </a:lnTo>
                  <a:lnTo>
                    <a:pt x="757876" y="436904"/>
                  </a:lnTo>
                  <a:lnTo>
                    <a:pt x="748199" y="482614"/>
                  </a:lnTo>
                  <a:lnTo>
                    <a:pt x="732997" y="526801"/>
                  </a:lnTo>
                  <a:lnTo>
                    <a:pt x="712501" y="568796"/>
                  </a:lnTo>
                  <a:lnTo>
                    <a:pt x="687022" y="607960"/>
                  </a:lnTo>
                  <a:lnTo>
                    <a:pt x="656939" y="643712"/>
                  </a:lnTo>
                  <a:lnTo>
                    <a:pt x="622704" y="675516"/>
                  </a:lnTo>
                  <a:lnTo>
                    <a:pt x="584832" y="702890"/>
                  </a:lnTo>
                  <a:lnTo>
                    <a:pt x="543898" y="725420"/>
                  </a:lnTo>
                  <a:lnTo>
                    <a:pt x="500515" y="742769"/>
                  </a:lnTo>
                  <a:lnTo>
                    <a:pt x="455329" y="754678"/>
                  </a:lnTo>
                  <a:lnTo>
                    <a:pt x="409025" y="760968"/>
                  </a:lnTo>
                  <a:lnTo>
                    <a:pt x="380999" y="761999"/>
                  </a:lnTo>
                  <a:close/>
                </a:path>
              </a:pathLst>
            </a:custGeom>
            <a:solidFill>
              <a:srgbClr val="FFFFFF">
                <a:alpha val="14898"/>
              </a:srgbClr>
            </a:solidFill>
          </p:spPr>
          <p:txBody>
            <a:bodyPr wrap="square" lIns="0" tIns="0" rIns="0" bIns="0" rtlCol="0"/>
            <a:lstStyle/>
            <a:p>
              <a:endParaRPr sz="1688"/>
            </a:p>
          </p:txBody>
        </p:sp>
        <p:pic>
          <p:nvPicPr>
            <p:cNvPr id="6" name="object 6"/>
            <p:cNvPicPr/>
            <p:nvPr/>
          </p:nvPicPr>
          <p:blipFill>
            <a:blip r:embed="rId2" cstate="print"/>
            <a:stretch>
              <a:fillRect/>
            </a:stretch>
          </p:blipFill>
          <p:spPr>
            <a:xfrm>
              <a:off x="5000476" y="4508499"/>
              <a:ext cx="285750" cy="317500"/>
            </a:xfrm>
            <a:prstGeom prst="rect">
              <a:avLst/>
            </a:prstGeom>
          </p:spPr>
        </p:pic>
        <p:sp>
          <p:nvSpPr>
            <p:cNvPr id="7" name="object 7"/>
            <p:cNvSpPr/>
            <p:nvPr/>
          </p:nvSpPr>
          <p:spPr>
            <a:xfrm>
              <a:off x="5714999" y="4286249"/>
              <a:ext cx="762000" cy="762000"/>
            </a:xfrm>
            <a:custGeom>
              <a:avLst/>
              <a:gdLst/>
              <a:ahLst/>
              <a:cxnLst/>
              <a:rect l="l" t="t" r="r" b="b"/>
              <a:pathLst>
                <a:path w="762000" h="762000">
                  <a:moveTo>
                    <a:pt x="380999" y="761999"/>
                  </a:moveTo>
                  <a:lnTo>
                    <a:pt x="334358" y="759134"/>
                  </a:lnTo>
                  <a:lnTo>
                    <a:pt x="288424" y="750582"/>
                  </a:lnTo>
                  <a:lnTo>
                    <a:pt x="243881" y="736470"/>
                  </a:lnTo>
                  <a:lnTo>
                    <a:pt x="201397" y="717011"/>
                  </a:lnTo>
                  <a:lnTo>
                    <a:pt x="161614" y="692497"/>
                  </a:lnTo>
                  <a:lnTo>
                    <a:pt x="125135" y="663302"/>
                  </a:lnTo>
                  <a:lnTo>
                    <a:pt x="92505" y="629860"/>
                  </a:lnTo>
                  <a:lnTo>
                    <a:pt x="64209" y="592671"/>
                  </a:lnTo>
                  <a:lnTo>
                    <a:pt x="40679" y="552299"/>
                  </a:lnTo>
                  <a:lnTo>
                    <a:pt x="22271" y="509354"/>
                  </a:lnTo>
                  <a:lnTo>
                    <a:pt x="9257" y="464480"/>
                  </a:lnTo>
                  <a:lnTo>
                    <a:pt x="1834" y="418344"/>
                  </a:lnTo>
                  <a:lnTo>
                    <a:pt x="0" y="380999"/>
                  </a:lnTo>
                  <a:lnTo>
                    <a:pt x="114" y="371647"/>
                  </a:lnTo>
                  <a:lnTo>
                    <a:pt x="4122" y="325095"/>
                  </a:lnTo>
                  <a:lnTo>
                    <a:pt x="13799" y="279384"/>
                  </a:lnTo>
                  <a:lnTo>
                    <a:pt x="29001" y="235196"/>
                  </a:lnTo>
                  <a:lnTo>
                    <a:pt x="49498" y="193202"/>
                  </a:lnTo>
                  <a:lnTo>
                    <a:pt x="74977" y="154038"/>
                  </a:lnTo>
                  <a:lnTo>
                    <a:pt x="105059" y="118286"/>
                  </a:lnTo>
                  <a:lnTo>
                    <a:pt x="139296" y="86482"/>
                  </a:lnTo>
                  <a:lnTo>
                    <a:pt x="177167" y="59108"/>
                  </a:lnTo>
                  <a:lnTo>
                    <a:pt x="218100" y="36579"/>
                  </a:lnTo>
                  <a:lnTo>
                    <a:pt x="261484" y="19230"/>
                  </a:lnTo>
                  <a:lnTo>
                    <a:pt x="306670" y="7320"/>
                  </a:lnTo>
                  <a:lnTo>
                    <a:pt x="352975" y="1032"/>
                  </a:lnTo>
                  <a:lnTo>
                    <a:pt x="380999" y="0"/>
                  </a:lnTo>
                  <a:lnTo>
                    <a:pt x="390353" y="114"/>
                  </a:lnTo>
                  <a:lnTo>
                    <a:pt x="436904" y="4123"/>
                  </a:lnTo>
                  <a:lnTo>
                    <a:pt x="482615" y="13800"/>
                  </a:lnTo>
                  <a:lnTo>
                    <a:pt x="526802" y="29001"/>
                  </a:lnTo>
                  <a:lnTo>
                    <a:pt x="568796" y="49497"/>
                  </a:lnTo>
                  <a:lnTo>
                    <a:pt x="607961" y="74977"/>
                  </a:lnTo>
                  <a:lnTo>
                    <a:pt x="643712" y="105059"/>
                  </a:lnTo>
                  <a:lnTo>
                    <a:pt x="675516" y="139295"/>
                  </a:lnTo>
                  <a:lnTo>
                    <a:pt x="702890" y="177167"/>
                  </a:lnTo>
                  <a:lnTo>
                    <a:pt x="725420" y="218101"/>
                  </a:lnTo>
                  <a:lnTo>
                    <a:pt x="742770" y="261484"/>
                  </a:lnTo>
                  <a:lnTo>
                    <a:pt x="754678" y="306670"/>
                  </a:lnTo>
                  <a:lnTo>
                    <a:pt x="760968" y="352974"/>
                  </a:lnTo>
                  <a:lnTo>
                    <a:pt x="761999" y="380999"/>
                  </a:lnTo>
                  <a:lnTo>
                    <a:pt x="761885" y="390353"/>
                  </a:lnTo>
                  <a:lnTo>
                    <a:pt x="757876" y="436904"/>
                  </a:lnTo>
                  <a:lnTo>
                    <a:pt x="748199" y="482614"/>
                  </a:lnTo>
                  <a:lnTo>
                    <a:pt x="732997" y="526801"/>
                  </a:lnTo>
                  <a:lnTo>
                    <a:pt x="712501" y="568796"/>
                  </a:lnTo>
                  <a:lnTo>
                    <a:pt x="687021" y="607960"/>
                  </a:lnTo>
                  <a:lnTo>
                    <a:pt x="656939" y="643712"/>
                  </a:lnTo>
                  <a:lnTo>
                    <a:pt x="622703" y="675516"/>
                  </a:lnTo>
                  <a:lnTo>
                    <a:pt x="584831" y="702890"/>
                  </a:lnTo>
                  <a:lnTo>
                    <a:pt x="543898" y="725420"/>
                  </a:lnTo>
                  <a:lnTo>
                    <a:pt x="500515" y="742769"/>
                  </a:lnTo>
                  <a:lnTo>
                    <a:pt x="455329" y="754678"/>
                  </a:lnTo>
                  <a:lnTo>
                    <a:pt x="409025" y="760968"/>
                  </a:lnTo>
                  <a:lnTo>
                    <a:pt x="380999" y="761999"/>
                  </a:lnTo>
                  <a:close/>
                </a:path>
              </a:pathLst>
            </a:custGeom>
            <a:solidFill>
              <a:srgbClr val="FFFFFF">
                <a:alpha val="14898"/>
              </a:srgbClr>
            </a:solidFill>
          </p:spPr>
          <p:txBody>
            <a:bodyPr wrap="square" lIns="0" tIns="0" rIns="0" bIns="0" rtlCol="0"/>
            <a:lstStyle/>
            <a:p>
              <a:endParaRPr sz="1688"/>
            </a:p>
          </p:txBody>
        </p:sp>
        <p:pic>
          <p:nvPicPr>
            <p:cNvPr id="8" name="object 8"/>
            <p:cNvPicPr/>
            <p:nvPr/>
          </p:nvPicPr>
          <p:blipFill>
            <a:blip r:embed="rId3" cstate="print"/>
            <a:stretch>
              <a:fillRect/>
            </a:stretch>
          </p:blipFill>
          <p:spPr>
            <a:xfrm>
              <a:off x="5952975" y="4508499"/>
              <a:ext cx="285750" cy="317500"/>
            </a:xfrm>
            <a:prstGeom prst="rect">
              <a:avLst/>
            </a:prstGeom>
          </p:spPr>
        </p:pic>
        <p:sp>
          <p:nvSpPr>
            <p:cNvPr id="9" name="object 9"/>
            <p:cNvSpPr/>
            <p:nvPr/>
          </p:nvSpPr>
          <p:spPr>
            <a:xfrm>
              <a:off x="6667499" y="4286249"/>
              <a:ext cx="762000" cy="762000"/>
            </a:xfrm>
            <a:custGeom>
              <a:avLst/>
              <a:gdLst/>
              <a:ahLst/>
              <a:cxnLst/>
              <a:rect l="l" t="t" r="r" b="b"/>
              <a:pathLst>
                <a:path w="762000" h="762000">
                  <a:moveTo>
                    <a:pt x="380999" y="761999"/>
                  </a:moveTo>
                  <a:lnTo>
                    <a:pt x="334359" y="759134"/>
                  </a:lnTo>
                  <a:lnTo>
                    <a:pt x="288424" y="750582"/>
                  </a:lnTo>
                  <a:lnTo>
                    <a:pt x="243882" y="736470"/>
                  </a:lnTo>
                  <a:lnTo>
                    <a:pt x="201397" y="717011"/>
                  </a:lnTo>
                  <a:lnTo>
                    <a:pt x="161614" y="692497"/>
                  </a:lnTo>
                  <a:lnTo>
                    <a:pt x="125135" y="663302"/>
                  </a:lnTo>
                  <a:lnTo>
                    <a:pt x="92505" y="629860"/>
                  </a:lnTo>
                  <a:lnTo>
                    <a:pt x="64209" y="592671"/>
                  </a:lnTo>
                  <a:lnTo>
                    <a:pt x="40679" y="552299"/>
                  </a:lnTo>
                  <a:lnTo>
                    <a:pt x="22271" y="509354"/>
                  </a:lnTo>
                  <a:lnTo>
                    <a:pt x="9257" y="464480"/>
                  </a:lnTo>
                  <a:lnTo>
                    <a:pt x="1834" y="418344"/>
                  </a:lnTo>
                  <a:lnTo>
                    <a:pt x="0" y="380999"/>
                  </a:lnTo>
                  <a:lnTo>
                    <a:pt x="114" y="371647"/>
                  </a:lnTo>
                  <a:lnTo>
                    <a:pt x="4122" y="325095"/>
                  </a:lnTo>
                  <a:lnTo>
                    <a:pt x="13799" y="279384"/>
                  </a:lnTo>
                  <a:lnTo>
                    <a:pt x="29001" y="235196"/>
                  </a:lnTo>
                  <a:lnTo>
                    <a:pt x="49497" y="193202"/>
                  </a:lnTo>
                  <a:lnTo>
                    <a:pt x="74977" y="154038"/>
                  </a:lnTo>
                  <a:lnTo>
                    <a:pt x="105059" y="118286"/>
                  </a:lnTo>
                  <a:lnTo>
                    <a:pt x="139295" y="86482"/>
                  </a:lnTo>
                  <a:lnTo>
                    <a:pt x="177167" y="59108"/>
                  </a:lnTo>
                  <a:lnTo>
                    <a:pt x="218100" y="36579"/>
                  </a:lnTo>
                  <a:lnTo>
                    <a:pt x="261484" y="19230"/>
                  </a:lnTo>
                  <a:lnTo>
                    <a:pt x="306670" y="7320"/>
                  </a:lnTo>
                  <a:lnTo>
                    <a:pt x="352975" y="1032"/>
                  </a:lnTo>
                  <a:lnTo>
                    <a:pt x="380999" y="0"/>
                  </a:lnTo>
                  <a:lnTo>
                    <a:pt x="390353" y="114"/>
                  </a:lnTo>
                  <a:lnTo>
                    <a:pt x="436904" y="4123"/>
                  </a:lnTo>
                  <a:lnTo>
                    <a:pt x="482613" y="13800"/>
                  </a:lnTo>
                  <a:lnTo>
                    <a:pt x="526801" y="29001"/>
                  </a:lnTo>
                  <a:lnTo>
                    <a:pt x="568795" y="49497"/>
                  </a:lnTo>
                  <a:lnTo>
                    <a:pt x="607960" y="74977"/>
                  </a:lnTo>
                  <a:lnTo>
                    <a:pt x="643712" y="105059"/>
                  </a:lnTo>
                  <a:lnTo>
                    <a:pt x="675516" y="139295"/>
                  </a:lnTo>
                  <a:lnTo>
                    <a:pt x="702889" y="177167"/>
                  </a:lnTo>
                  <a:lnTo>
                    <a:pt x="725419" y="218101"/>
                  </a:lnTo>
                  <a:lnTo>
                    <a:pt x="742768" y="261484"/>
                  </a:lnTo>
                  <a:lnTo>
                    <a:pt x="754678" y="306670"/>
                  </a:lnTo>
                  <a:lnTo>
                    <a:pt x="760967" y="352974"/>
                  </a:lnTo>
                  <a:lnTo>
                    <a:pt x="761999" y="380999"/>
                  </a:lnTo>
                  <a:lnTo>
                    <a:pt x="761885" y="390353"/>
                  </a:lnTo>
                  <a:lnTo>
                    <a:pt x="757876" y="436904"/>
                  </a:lnTo>
                  <a:lnTo>
                    <a:pt x="748198" y="482614"/>
                  </a:lnTo>
                  <a:lnTo>
                    <a:pt x="732997" y="526801"/>
                  </a:lnTo>
                  <a:lnTo>
                    <a:pt x="712501" y="568796"/>
                  </a:lnTo>
                  <a:lnTo>
                    <a:pt x="687021" y="607960"/>
                  </a:lnTo>
                  <a:lnTo>
                    <a:pt x="656939" y="643712"/>
                  </a:lnTo>
                  <a:lnTo>
                    <a:pt x="622702" y="675516"/>
                  </a:lnTo>
                  <a:lnTo>
                    <a:pt x="584831" y="702890"/>
                  </a:lnTo>
                  <a:lnTo>
                    <a:pt x="543897" y="725420"/>
                  </a:lnTo>
                  <a:lnTo>
                    <a:pt x="500514" y="742769"/>
                  </a:lnTo>
                  <a:lnTo>
                    <a:pt x="455328" y="754678"/>
                  </a:lnTo>
                  <a:lnTo>
                    <a:pt x="409025" y="760968"/>
                  </a:lnTo>
                  <a:lnTo>
                    <a:pt x="380999" y="761999"/>
                  </a:lnTo>
                  <a:close/>
                </a:path>
              </a:pathLst>
            </a:custGeom>
            <a:solidFill>
              <a:srgbClr val="FFFFFF">
                <a:alpha val="14898"/>
              </a:srgbClr>
            </a:solidFill>
          </p:spPr>
          <p:txBody>
            <a:bodyPr wrap="square" lIns="0" tIns="0" rIns="0" bIns="0" rtlCol="0"/>
            <a:lstStyle/>
            <a:p>
              <a:endParaRPr sz="1688"/>
            </a:p>
          </p:txBody>
        </p:sp>
        <p:pic>
          <p:nvPicPr>
            <p:cNvPr id="10" name="object 10"/>
            <p:cNvPicPr/>
            <p:nvPr/>
          </p:nvPicPr>
          <p:blipFill>
            <a:blip r:embed="rId4" cstate="print"/>
            <a:stretch>
              <a:fillRect/>
            </a:stretch>
          </p:blipFill>
          <p:spPr>
            <a:xfrm>
              <a:off x="6870550" y="4556124"/>
              <a:ext cx="355600" cy="222250"/>
            </a:xfrm>
            <a:prstGeom prst="rect">
              <a:avLst/>
            </a:prstGeom>
          </p:spPr>
        </p:pic>
      </p:grpSp>
      <p:sp>
        <p:nvSpPr>
          <p:cNvPr id="11" name="object 11"/>
          <p:cNvSpPr txBox="1"/>
          <p:nvPr/>
        </p:nvSpPr>
        <p:spPr>
          <a:xfrm>
            <a:off x="5718557" y="3060792"/>
            <a:ext cx="3176911" cy="315058"/>
          </a:xfrm>
          <a:prstGeom prst="rect">
            <a:avLst/>
          </a:prstGeom>
        </p:spPr>
        <p:txBody>
          <a:bodyPr vert="horz" wrap="square" lIns="0" tIns="11910" rIns="0" bIns="0" rtlCol="0">
            <a:spAutoFit/>
          </a:bodyPr>
          <a:lstStyle/>
          <a:p>
            <a:pPr marL="11910">
              <a:spcBef>
                <a:spcPts val="94"/>
              </a:spcBef>
            </a:pPr>
            <a:r>
              <a:rPr sz="1969" dirty="0">
                <a:solidFill>
                  <a:srgbClr val="FFFFFF"/>
                </a:solidFill>
                <a:latin typeface="Tahoma"/>
                <a:cs typeface="Tahoma"/>
              </a:rPr>
              <a:t>Food</a:t>
            </a:r>
            <a:r>
              <a:rPr sz="1969" spc="-80" dirty="0">
                <a:solidFill>
                  <a:srgbClr val="FFFFFF"/>
                </a:solidFill>
                <a:latin typeface="Tahoma"/>
                <a:cs typeface="Tahoma"/>
              </a:rPr>
              <a:t> </a:t>
            </a:r>
            <a:r>
              <a:rPr sz="1969" dirty="0">
                <a:solidFill>
                  <a:srgbClr val="FFFFFF"/>
                </a:solidFill>
                <a:latin typeface="Tahoma"/>
                <a:cs typeface="Tahoma"/>
              </a:rPr>
              <a:t>Redistribution</a:t>
            </a:r>
            <a:r>
              <a:rPr sz="1969" spc="-80" dirty="0">
                <a:solidFill>
                  <a:srgbClr val="FFFFFF"/>
                </a:solidFill>
                <a:latin typeface="Tahoma"/>
                <a:cs typeface="Tahoma"/>
              </a:rPr>
              <a:t> </a:t>
            </a:r>
            <a:r>
              <a:rPr sz="1969" spc="-9" dirty="0">
                <a:solidFill>
                  <a:srgbClr val="FFFFFF"/>
                </a:solidFill>
                <a:latin typeface="Tahoma"/>
                <a:cs typeface="Tahoma"/>
              </a:rPr>
              <a:t>Platform</a:t>
            </a:r>
            <a:endParaRPr sz="1969">
              <a:latin typeface="Tahoma"/>
              <a:cs typeface="Tahoma"/>
            </a:endParaRPr>
          </a:p>
        </p:txBody>
      </p:sp>
      <p:sp>
        <p:nvSpPr>
          <p:cNvPr id="12" name="object 12"/>
          <p:cNvSpPr txBox="1"/>
          <p:nvPr/>
        </p:nvSpPr>
        <p:spPr>
          <a:xfrm>
            <a:off x="5635374" y="5838728"/>
            <a:ext cx="3343647" cy="228560"/>
          </a:xfrm>
          <a:prstGeom prst="rect">
            <a:avLst/>
          </a:prstGeom>
        </p:spPr>
        <p:txBody>
          <a:bodyPr vert="horz" wrap="square" lIns="0" tIns="11910" rIns="0" bIns="0" rtlCol="0">
            <a:spAutoFit/>
          </a:bodyPr>
          <a:lstStyle/>
          <a:p>
            <a:pPr marL="11910">
              <a:spcBef>
                <a:spcPts val="94"/>
              </a:spcBef>
            </a:pPr>
            <a:r>
              <a:rPr sz="1407" spc="-47" dirty="0">
                <a:solidFill>
                  <a:srgbClr val="FFFFFF"/>
                </a:solidFill>
                <a:latin typeface="Tahoma"/>
                <a:cs typeface="Tahoma"/>
              </a:rPr>
              <a:t>Team</a:t>
            </a:r>
            <a:r>
              <a:rPr sz="1407" spc="-89" dirty="0">
                <a:solidFill>
                  <a:srgbClr val="FFFFFF"/>
                </a:solidFill>
                <a:latin typeface="Tahoma"/>
                <a:cs typeface="Tahoma"/>
              </a:rPr>
              <a:t> </a:t>
            </a:r>
            <a:r>
              <a:rPr sz="1407" dirty="0">
                <a:solidFill>
                  <a:srgbClr val="FFFFFF"/>
                </a:solidFill>
                <a:latin typeface="Tahoma"/>
                <a:cs typeface="Tahoma"/>
              </a:rPr>
              <a:t>EcoVision</a:t>
            </a:r>
            <a:r>
              <a:rPr sz="1407" spc="-84" dirty="0">
                <a:solidFill>
                  <a:srgbClr val="FFFFFF"/>
                </a:solidFill>
                <a:latin typeface="Tahoma"/>
                <a:cs typeface="Tahoma"/>
              </a:rPr>
              <a:t> </a:t>
            </a:r>
            <a:r>
              <a:rPr sz="1407" spc="-211" dirty="0">
                <a:solidFill>
                  <a:srgbClr val="FFFFFF"/>
                </a:solidFill>
                <a:latin typeface="Tahoma"/>
                <a:cs typeface="Tahoma"/>
              </a:rPr>
              <a:t>|</a:t>
            </a:r>
            <a:r>
              <a:rPr sz="1407" spc="-84" dirty="0">
                <a:solidFill>
                  <a:srgbClr val="FFFFFF"/>
                </a:solidFill>
                <a:latin typeface="Tahoma"/>
                <a:cs typeface="Tahoma"/>
              </a:rPr>
              <a:t> </a:t>
            </a:r>
            <a:r>
              <a:rPr sz="1407" dirty="0">
                <a:solidFill>
                  <a:srgbClr val="FFFFFF"/>
                </a:solidFill>
                <a:latin typeface="Tahoma"/>
                <a:cs typeface="Tahoma"/>
              </a:rPr>
              <a:t>Group</a:t>
            </a:r>
            <a:r>
              <a:rPr sz="1407" spc="-84" dirty="0">
                <a:solidFill>
                  <a:srgbClr val="FFFFFF"/>
                </a:solidFill>
                <a:latin typeface="Tahoma"/>
                <a:cs typeface="Tahoma"/>
              </a:rPr>
              <a:t> 6 </a:t>
            </a:r>
            <a:r>
              <a:rPr sz="1407" spc="-211" dirty="0">
                <a:solidFill>
                  <a:srgbClr val="FFFFFF"/>
                </a:solidFill>
                <a:latin typeface="Tahoma"/>
                <a:cs typeface="Tahoma"/>
              </a:rPr>
              <a:t>|</a:t>
            </a:r>
            <a:r>
              <a:rPr sz="1407" spc="-84" dirty="0">
                <a:solidFill>
                  <a:srgbClr val="FFFFFF"/>
                </a:solidFill>
                <a:latin typeface="Tahoma"/>
                <a:cs typeface="Tahoma"/>
              </a:rPr>
              <a:t> </a:t>
            </a:r>
            <a:r>
              <a:rPr sz="1407" dirty="0">
                <a:solidFill>
                  <a:srgbClr val="FFFFFF"/>
                </a:solidFill>
                <a:latin typeface="Tahoma"/>
                <a:cs typeface="Tahoma"/>
              </a:rPr>
              <a:t>November</a:t>
            </a:r>
            <a:r>
              <a:rPr sz="1407" spc="-84" dirty="0">
                <a:solidFill>
                  <a:srgbClr val="FFFFFF"/>
                </a:solidFill>
                <a:latin typeface="Tahoma"/>
                <a:cs typeface="Tahoma"/>
              </a:rPr>
              <a:t> </a:t>
            </a:r>
            <a:r>
              <a:rPr sz="1407" spc="-19" dirty="0">
                <a:solidFill>
                  <a:srgbClr val="FFFFFF"/>
                </a:solidFill>
                <a:latin typeface="Tahoma"/>
                <a:cs typeface="Tahoma"/>
              </a:rPr>
              <a:t>2025</a:t>
            </a:r>
            <a:endParaRPr sz="1407">
              <a:latin typeface="Tahoma"/>
              <a:cs typeface="Tahoma"/>
            </a:endParaRPr>
          </a:p>
        </p:txBody>
      </p:sp>
    </p:spTree>
    <p:extLst>
      <p:ext uri="{BB962C8B-B14F-4D97-AF65-F5344CB8AC3E}">
        <p14:creationId xmlns:p14="http://schemas.microsoft.com/office/powerpoint/2010/main" val="2479449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05940" y="336449"/>
            <a:ext cx="1656043" cy="444902"/>
          </a:xfrm>
          <a:prstGeom prst="rect">
            <a:avLst/>
          </a:prstGeom>
        </p:spPr>
        <p:txBody>
          <a:bodyPr vert="horz" wrap="square" lIns="0" tIns="11910" rIns="0" bIns="0" rtlCol="0">
            <a:spAutoFit/>
          </a:bodyPr>
          <a:lstStyle/>
          <a:p>
            <a:pPr marL="11910">
              <a:spcBef>
                <a:spcPts val="94"/>
              </a:spcBef>
            </a:pPr>
            <a:r>
              <a:rPr sz="2813" b="1" spc="-202" dirty="0">
                <a:solidFill>
                  <a:srgbClr val="FFFFFF"/>
                </a:solidFill>
                <a:latin typeface="Tahoma"/>
                <a:cs typeface="Tahoma"/>
              </a:rPr>
              <a:t>Thank</a:t>
            </a:r>
            <a:r>
              <a:rPr sz="2813" b="1" spc="-234" dirty="0">
                <a:solidFill>
                  <a:srgbClr val="FFFFFF"/>
                </a:solidFill>
                <a:latin typeface="Tahoma"/>
                <a:cs typeface="Tahoma"/>
              </a:rPr>
              <a:t> </a:t>
            </a:r>
            <a:r>
              <a:rPr sz="2813" b="1" spc="-347" dirty="0">
                <a:solidFill>
                  <a:srgbClr val="FFFFFF"/>
                </a:solidFill>
                <a:latin typeface="Tahoma"/>
                <a:cs typeface="Tahoma"/>
              </a:rPr>
              <a:t>You</a:t>
            </a:r>
            <a:endParaRPr sz="2813">
              <a:latin typeface="Tahoma"/>
              <a:cs typeface="Tahoma"/>
            </a:endParaRPr>
          </a:p>
        </p:txBody>
      </p:sp>
      <p:sp>
        <p:nvSpPr>
          <p:cNvPr id="3" name="object 3"/>
          <p:cNvSpPr txBox="1">
            <a:spLocks noGrp="1"/>
          </p:cNvSpPr>
          <p:nvPr>
            <p:ph type="title"/>
          </p:nvPr>
        </p:nvSpPr>
        <p:spPr>
          <a:xfrm>
            <a:off x="3827426" y="888974"/>
            <a:ext cx="6963599" cy="2053720"/>
          </a:xfrm>
          <a:prstGeom prst="rect">
            <a:avLst/>
          </a:prstGeom>
        </p:spPr>
        <p:txBody>
          <a:bodyPr vert="horz" wrap="square" lIns="0" tIns="522240" rIns="0" bIns="0" rtlCol="0">
            <a:spAutoFit/>
          </a:bodyPr>
          <a:lstStyle/>
          <a:p>
            <a:pPr>
              <a:spcBef>
                <a:spcPts val="4112"/>
              </a:spcBef>
            </a:pPr>
            <a:r>
              <a:rPr sz="7033" b="0" spc="122" dirty="0">
                <a:solidFill>
                  <a:srgbClr val="2E7D32"/>
                </a:solidFill>
              </a:rPr>
              <a:t>"</a:t>
            </a:r>
            <a:endParaRPr sz="7033"/>
          </a:p>
          <a:p>
            <a:pPr>
              <a:spcBef>
                <a:spcPts val="1125"/>
              </a:spcBef>
            </a:pPr>
            <a:r>
              <a:rPr sz="1969" b="0" spc="-103" dirty="0">
                <a:solidFill>
                  <a:srgbClr val="333333"/>
                </a:solidFill>
              </a:rPr>
              <a:t>When</a:t>
            </a:r>
            <a:r>
              <a:rPr sz="1969" b="0" spc="-188" dirty="0">
                <a:solidFill>
                  <a:srgbClr val="333333"/>
                </a:solidFill>
              </a:rPr>
              <a:t> </a:t>
            </a:r>
            <a:r>
              <a:rPr sz="1969" b="0" spc="-70" dirty="0">
                <a:solidFill>
                  <a:srgbClr val="333333"/>
                </a:solidFill>
              </a:rPr>
              <a:t>we</a:t>
            </a:r>
            <a:r>
              <a:rPr sz="1969" b="0" spc="-188" dirty="0">
                <a:solidFill>
                  <a:srgbClr val="333333"/>
                </a:solidFill>
              </a:rPr>
              <a:t> </a:t>
            </a:r>
            <a:r>
              <a:rPr sz="1969" b="0" spc="-56" dirty="0">
                <a:solidFill>
                  <a:srgbClr val="333333"/>
                </a:solidFill>
              </a:rPr>
              <a:t>give</a:t>
            </a:r>
            <a:r>
              <a:rPr sz="1969" b="0" spc="-188" dirty="0">
                <a:solidFill>
                  <a:srgbClr val="333333"/>
                </a:solidFill>
              </a:rPr>
              <a:t> </a:t>
            </a:r>
            <a:r>
              <a:rPr sz="1969" b="0" spc="-33" dirty="0">
                <a:solidFill>
                  <a:srgbClr val="333333"/>
                </a:solidFill>
              </a:rPr>
              <a:t>cheerfully</a:t>
            </a:r>
            <a:r>
              <a:rPr sz="1969" b="0" spc="-188" dirty="0">
                <a:solidFill>
                  <a:srgbClr val="333333"/>
                </a:solidFill>
              </a:rPr>
              <a:t> </a:t>
            </a:r>
            <a:r>
              <a:rPr sz="1969" b="0" spc="-33" dirty="0">
                <a:solidFill>
                  <a:srgbClr val="333333"/>
                </a:solidFill>
              </a:rPr>
              <a:t>and</a:t>
            </a:r>
            <a:r>
              <a:rPr sz="1969" b="0" spc="-183" dirty="0">
                <a:solidFill>
                  <a:srgbClr val="333333"/>
                </a:solidFill>
              </a:rPr>
              <a:t> </a:t>
            </a:r>
            <a:r>
              <a:rPr sz="1969" b="0" spc="-52" dirty="0">
                <a:solidFill>
                  <a:srgbClr val="333333"/>
                </a:solidFill>
              </a:rPr>
              <a:t>accept</a:t>
            </a:r>
            <a:r>
              <a:rPr sz="1969" b="0" spc="-188" dirty="0">
                <a:solidFill>
                  <a:srgbClr val="333333"/>
                </a:solidFill>
              </a:rPr>
              <a:t> </a:t>
            </a:r>
            <a:r>
              <a:rPr sz="1969" b="0" spc="-56" dirty="0">
                <a:solidFill>
                  <a:srgbClr val="333333"/>
                </a:solidFill>
              </a:rPr>
              <a:t>gratefully,</a:t>
            </a:r>
            <a:r>
              <a:rPr sz="1969" b="0" spc="-188" dirty="0">
                <a:solidFill>
                  <a:srgbClr val="333333"/>
                </a:solidFill>
              </a:rPr>
              <a:t> </a:t>
            </a:r>
            <a:r>
              <a:rPr sz="1969" b="0" spc="-52" dirty="0">
                <a:solidFill>
                  <a:srgbClr val="333333"/>
                </a:solidFill>
              </a:rPr>
              <a:t>everyone</a:t>
            </a:r>
            <a:r>
              <a:rPr sz="1969" b="0" spc="-188" dirty="0">
                <a:solidFill>
                  <a:srgbClr val="333333"/>
                </a:solidFill>
              </a:rPr>
              <a:t> </a:t>
            </a:r>
            <a:r>
              <a:rPr sz="1969" b="0" spc="-19" dirty="0">
                <a:solidFill>
                  <a:srgbClr val="333333"/>
                </a:solidFill>
              </a:rPr>
              <a:t>is</a:t>
            </a:r>
            <a:r>
              <a:rPr sz="1969" b="0" spc="-188" dirty="0">
                <a:solidFill>
                  <a:srgbClr val="333333"/>
                </a:solidFill>
              </a:rPr>
              <a:t> </a:t>
            </a:r>
            <a:r>
              <a:rPr sz="1969" b="0" spc="-9" dirty="0">
                <a:solidFill>
                  <a:srgbClr val="333333"/>
                </a:solidFill>
              </a:rPr>
              <a:t>blessed.</a:t>
            </a:r>
            <a:endParaRPr sz="1969"/>
          </a:p>
        </p:txBody>
      </p:sp>
      <p:pic>
        <p:nvPicPr>
          <p:cNvPr id="4" name="object 4"/>
          <p:cNvPicPr/>
          <p:nvPr/>
        </p:nvPicPr>
        <p:blipFill>
          <a:blip r:embed="rId2" cstate="print"/>
          <a:stretch>
            <a:fillRect/>
          </a:stretch>
        </p:blipFill>
        <p:spPr>
          <a:xfrm>
            <a:off x="6604666" y="3284099"/>
            <a:ext cx="148871" cy="148871"/>
          </a:xfrm>
          <a:prstGeom prst="rect">
            <a:avLst/>
          </a:prstGeom>
        </p:spPr>
      </p:pic>
      <p:sp>
        <p:nvSpPr>
          <p:cNvPr id="5" name="object 5"/>
          <p:cNvSpPr txBox="1"/>
          <p:nvPr/>
        </p:nvSpPr>
        <p:spPr>
          <a:xfrm>
            <a:off x="6863701" y="3221573"/>
            <a:ext cx="1194543" cy="250105"/>
          </a:xfrm>
          <a:prstGeom prst="rect">
            <a:avLst/>
          </a:prstGeom>
        </p:spPr>
        <p:txBody>
          <a:bodyPr vert="horz" wrap="square" lIns="0" tIns="11910" rIns="0" bIns="0" rtlCol="0">
            <a:spAutoFit/>
          </a:bodyPr>
          <a:lstStyle/>
          <a:p>
            <a:pPr marL="11910">
              <a:spcBef>
                <a:spcPts val="94"/>
              </a:spcBef>
            </a:pPr>
            <a:r>
              <a:rPr sz="1547" b="1" spc="-173" dirty="0">
                <a:solidFill>
                  <a:srgbClr val="2E7D32"/>
                </a:solidFill>
                <a:latin typeface="Tahoma"/>
                <a:cs typeface="Tahoma"/>
              </a:rPr>
              <a:t>Maya</a:t>
            </a:r>
            <a:r>
              <a:rPr sz="1547" b="1" spc="-113" dirty="0">
                <a:solidFill>
                  <a:srgbClr val="2E7D32"/>
                </a:solidFill>
                <a:latin typeface="Tahoma"/>
                <a:cs typeface="Tahoma"/>
              </a:rPr>
              <a:t> </a:t>
            </a:r>
            <a:r>
              <a:rPr sz="1547" b="1" spc="-127" dirty="0">
                <a:solidFill>
                  <a:srgbClr val="2E7D32"/>
                </a:solidFill>
                <a:latin typeface="Tahoma"/>
                <a:cs typeface="Tahoma"/>
              </a:rPr>
              <a:t>Angelou</a:t>
            </a:r>
            <a:endParaRPr sz="1547">
              <a:latin typeface="Tahoma"/>
              <a:cs typeface="Tahoma"/>
            </a:endParaRPr>
          </a:p>
        </p:txBody>
      </p:sp>
      <p:sp>
        <p:nvSpPr>
          <p:cNvPr id="6" name="object 6"/>
          <p:cNvSpPr/>
          <p:nvPr/>
        </p:nvSpPr>
        <p:spPr>
          <a:xfrm>
            <a:off x="6773307" y="4019522"/>
            <a:ext cx="1071873" cy="35729"/>
          </a:xfrm>
          <a:custGeom>
            <a:avLst/>
            <a:gdLst/>
            <a:ahLst/>
            <a:cxnLst/>
            <a:rect l="l" t="t" r="r" b="b"/>
            <a:pathLst>
              <a:path w="1143000" h="38100">
                <a:moveTo>
                  <a:pt x="1126476" y="38099"/>
                </a:moveTo>
                <a:lnTo>
                  <a:pt x="16524" y="38099"/>
                </a:lnTo>
                <a:lnTo>
                  <a:pt x="14094" y="37616"/>
                </a:lnTo>
                <a:lnTo>
                  <a:pt x="0" y="21575"/>
                </a:lnTo>
                <a:lnTo>
                  <a:pt x="0" y="19049"/>
                </a:lnTo>
                <a:lnTo>
                  <a:pt x="0" y="16523"/>
                </a:lnTo>
                <a:lnTo>
                  <a:pt x="16524" y="0"/>
                </a:lnTo>
                <a:lnTo>
                  <a:pt x="1126476" y="0"/>
                </a:lnTo>
                <a:lnTo>
                  <a:pt x="1142999" y="16523"/>
                </a:lnTo>
                <a:lnTo>
                  <a:pt x="1142999" y="21575"/>
                </a:lnTo>
                <a:lnTo>
                  <a:pt x="1128905" y="37616"/>
                </a:lnTo>
                <a:lnTo>
                  <a:pt x="1126476" y="38099"/>
                </a:lnTo>
                <a:close/>
              </a:path>
            </a:pathLst>
          </a:custGeom>
          <a:solidFill>
            <a:srgbClr val="4BAF4F"/>
          </a:solidFill>
        </p:spPr>
        <p:txBody>
          <a:bodyPr wrap="square" lIns="0" tIns="0" rIns="0" bIns="0" rtlCol="0"/>
          <a:lstStyle/>
          <a:p>
            <a:endParaRPr sz="1688"/>
          </a:p>
        </p:txBody>
      </p:sp>
      <p:sp>
        <p:nvSpPr>
          <p:cNvPr id="7" name="object 7"/>
          <p:cNvSpPr txBox="1"/>
          <p:nvPr/>
        </p:nvSpPr>
        <p:spPr>
          <a:xfrm>
            <a:off x="6237186" y="4391701"/>
            <a:ext cx="2135409" cy="553265"/>
          </a:xfrm>
          <a:prstGeom prst="rect">
            <a:avLst/>
          </a:prstGeom>
        </p:spPr>
        <p:txBody>
          <a:bodyPr vert="horz" wrap="square" lIns="0" tIns="11910" rIns="0" bIns="0" rtlCol="0">
            <a:spAutoFit/>
          </a:bodyPr>
          <a:lstStyle/>
          <a:p>
            <a:pPr marL="11910">
              <a:spcBef>
                <a:spcPts val="94"/>
              </a:spcBef>
            </a:pPr>
            <a:r>
              <a:rPr sz="3517" b="1" spc="-191" dirty="0">
                <a:solidFill>
                  <a:srgbClr val="2E7D32"/>
                </a:solidFill>
                <a:latin typeface="Tahoma"/>
                <a:cs typeface="Tahoma"/>
              </a:rPr>
              <a:t>Thank</a:t>
            </a:r>
            <a:r>
              <a:rPr sz="3517" b="1" spc="-150" dirty="0">
                <a:solidFill>
                  <a:srgbClr val="2E7D32"/>
                </a:solidFill>
                <a:latin typeface="Tahoma"/>
                <a:cs typeface="Tahoma"/>
              </a:rPr>
              <a:t> </a:t>
            </a:r>
            <a:r>
              <a:rPr sz="3517" b="1" spc="-380" dirty="0">
                <a:solidFill>
                  <a:srgbClr val="2E7D32"/>
                </a:solidFill>
                <a:latin typeface="Tahoma"/>
                <a:cs typeface="Tahoma"/>
              </a:rPr>
              <a:t>You</a:t>
            </a:r>
            <a:endParaRPr sz="3517">
              <a:latin typeface="Tahoma"/>
              <a:cs typeface="Tahoma"/>
            </a:endParaRPr>
          </a:p>
        </p:txBody>
      </p:sp>
      <p:grpSp>
        <p:nvGrpSpPr>
          <p:cNvPr id="8" name="object 8"/>
          <p:cNvGrpSpPr/>
          <p:nvPr/>
        </p:nvGrpSpPr>
        <p:grpSpPr>
          <a:xfrm>
            <a:off x="6192710" y="5243243"/>
            <a:ext cx="625259" cy="625259"/>
            <a:chOff x="4905374" y="5591174"/>
            <a:chExt cx="666750" cy="666750"/>
          </a:xfrm>
        </p:grpSpPr>
        <p:sp>
          <p:nvSpPr>
            <p:cNvPr id="9" name="object 9"/>
            <p:cNvSpPr/>
            <p:nvPr/>
          </p:nvSpPr>
          <p:spPr>
            <a:xfrm>
              <a:off x="4905374" y="5591174"/>
              <a:ext cx="666750" cy="666750"/>
            </a:xfrm>
            <a:custGeom>
              <a:avLst/>
              <a:gdLst/>
              <a:ahLst/>
              <a:cxnLst/>
              <a:rect l="l" t="t" r="r" b="b"/>
              <a:pathLst>
                <a:path w="666750" h="666750">
                  <a:moveTo>
                    <a:pt x="333374" y="666749"/>
                  </a:moveTo>
                  <a:lnTo>
                    <a:pt x="292563" y="664242"/>
                  </a:lnTo>
                  <a:lnTo>
                    <a:pt x="252370" y="656758"/>
                  </a:lnTo>
                  <a:lnTo>
                    <a:pt x="213396" y="644411"/>
                  </a:lnTo>
                  <a:lnTo>
                    <a:pt x="176222" y="627384"/>
                  </a:lnTo>
                  <a:lnTo>
                    <a:pt x="141412" y="605935"/>
                  </a:lnTo>
                  <a:lnTo>
                    <a:pt x="109493" y="580389"/>
                  </a:lnTo>
                  <a:lnTo>
                    <a:pt x="80941" y="551127"/>
                  </a:lnTo>
                  <a:lnTo>
                    <a:pt x="56183" y="518587"/>
                  </a:lnTo>
                  <a:lnTo>
                    <a:pt x="35594" y="483261"/>
                  </a:lnTo>
                  <a:lnTo>
                    <a:pt x="19486" y="445684"/>
                  </a:lnTo>
                  <a:lnTo>
                    <a:pt x="8099" y="406419"/>
                  </a:lnTo>
                  <a:lnTo>
                    <a:pt x="1605" y="366051"/>
                  </a:lnTo>
                  <a:lnTo>
                    <a:pt x="0" y="333374"/>
                  </a:lnTo>
                  <a:lnTo>
                    <a:pt x="100" y="325191"/>
                  </a:lnTo>
                  <a:lnTo>
                    <a:pt x="3607" y="284458"/>
                  </a:lnTo>
                  <a:lnTo>
                    <a:pt x="12074" y="244462"/>
                  </a:lnTo>
                  <a:lnTo>
                    <a:pt x="25375" y="205797"/>
                  </a:lnTo>
                  <a:lnTo>
                    <a:pt x="43310" y="169052"/>
                  </a:lnTo>
                  <a:lnTo>
                    <a:pt x="65604" y="134783"/>
                  </a:lnTo>
                  <a:lnTo>
                    <a:pt x="91926" y="103500"/>
                  </a:lnTo>
                  <a:lnTo>
                    <a:pt x="121883" y="75672"/>
                  </a:lnTo>
                  <a:lnTo>
                    <a:pt x="155022" y="51720"/>
                  </a:lnTo>
                  <a:lnTo>
                    <a:pt x="190838" y="32006"/>
                  </a:lnTo>
                  <a:lnTo>
                    <a:pt x="228798" y="16826"/>
                  </a:lnTo>
                  <a:lnTo>
                    <a:pt x="268335" y="6405"/>
                  </a:lnTo>
                  <a:lnTo>
                    <a:pt x="308852" y="902"/>
                  </a:lnTo>
                  <a:lnTo>
                    <a:pt x="333374" y="0"/>
                  </a:lnTo>
                  <a:lnTo>
                    <a:pt x="341558" y="100"/>
                  </a:lnTo>
                  <a:lnTo>
                    <a:pt x="382290" y="3608"/>
                  </a:lnTo>
                  <a:lnTo>
                    <a:pt x="422287" y="12074"/>
                  </a:lnTo>
                  <a:lnTo>
                    <a:pt x="460951" y="25375"/>
                  </a:lnTo>
                  <a:lnTo>
                    <a:pt x="497696" y="43310"/>
                  </a:lnTo>
                  <a:lnTo>
                    <a:pt x="531966" y="65605"/>
                  </a:lnTo>
                  <a:lnTo>
                    <a:pt x="563248" y="91926"/>
                  </a:lnTo>
                  <a:lnTo>
                    <a:pt x="591077" y="121884"/>
                  </a:lnTo>
                  <a:lnTo>
                    <a:pt x="615029" y="155021"/>
                  </a:lnTo>
                  <a:lnTo>
                    <a:pt x="634742" y="190838"/>
                  </a:lnTo>
                  <a:lnTo>
                    <a:pt x="649922" y="228799"/>
                  </a:lnTo>
                  <a:lnTo>
                    <a:pt x="660343" y="268336"/>
                  </a:lnTo>
                  <a:lnTo>
                    <a:pt x="665846" y="308852"/>
                  </a:lnTo>
                  <a:lnTo>
                    <a:pt x="666749" y="333374"/>
                  </a:lnTo>
                  <a:lnTo>
                    <a:pt x="666649" y="341558"/>
                  </a:lnTo>
                  <a:lnTo>
                    <a:pt x="663141" y="382290"/>
                  </a:lnTo>
                  <a:lnTo>
                    <a:pt x="654673" y="422286"/>
                  </a:lnTo>
                  <a:lnTo>
                    <a:pt x="641372" y="460950"/>
                  </a:lnTo>
                  <a:lnTo>
                    <a:pt x="623439" y="497696"/>
                  </a:lnTo>
                  <a:lnTo>
                    <a:pt x="601144" y="531965"/>
                  </a:lnTo>
                  <a:lnTo>
                    <a:pt x="574822" y="563248"/>
                  </a:lnTo>
                  <a:lnTo>
                    <a:pt x="544865" y="591076"/>
                  </a:lnTo>
                  <a:lnTo>
                    <a:pt x="511727" y="615028"/>
                  </a:lnTo>
                  <a:lnTo>
                    <a:pt x="475910" y="634741"/>
                  </a:lnTo>
                  <a:lnTo>
                    <a:pt x="437950" y="649922"/>
                  </a:lnTo>
                  <a:lnTo>
                    <a:pt x="398412" y="660343"/>
                  </a:lnTo>
                  <a:lnTo>
                    <a:pt x="357897" y="665847"/>
                  </a:lnTo>
                  <a:lnTo>
                    <a:pt x="333374" y="666749"/>
                  </a:lnTo>
                  <a:close/>
                </a:path>
              </a:pathLst>
            </a:custGeom>
            <a:solidFill>
              <a:srgbClr val="F1F7E8"/>
            </a:solidFill>
          </p:spPr>
          <p:txBody>
            <a:bodyPr wrap="square" lIns="0" tIns="0" rIns="0" bIns="0" rtlCol="0"/>
            <a:lstStyle/>
            <a:p>
              <a:endParaRPr sz="1688"/>
            </a:p>
          </p:txBody>
        </p:sp>
        <p:pic>
          <p:nvPicPr>
            <p:cNvPr id="10" name="object 10"/>
            <p:cNvPicPr/>
            <p:nvPr/>
          </p:nvPicPr>
          <p:blipFill>
            <a:blip r:embed="rId3" cstate="print"/>
            <a:stretch>
              <a:fillRect/>
            </a:stretch>
          </p:blipFill>
          <p:spPr>
            <a:xfrm>
              <a:off x="5079851" y="5781674"/>
              <a:ext cx="304800" cy="285750"/>
            </a:xfrm>
            <a:prstGeom prst="rect">
              <a:avLst/>
            </a:prstGeom>
          </p:spPr>
        </p:pic>
      </p:grpSp>
      <p:grpSp>
        <p:nvGrpSpPr>
          <p:cNvPr id="11" name="object 11"/>
          <p:cNvGrpSpPr/>
          <p:nvPr/>
        </p:nvGrpSpPr>
        <p:grpSpPr>
          <a:xfrm>
            <a:off x="6996615" y="5243243"/>
            <a:ext cx="625259" cy="625259"/>
            <a:chOff x="5762624" y="5591174"/>
            <a:chExt cx="666750" cy="666750"/>
          </a:xfrm>
        </p:grpSpPr>
        <p:sp>
          <p:nvSpPr>
            <p:cNvPr id="12" name="object 12"/>
            <p:cNvSpPr/>
            <p:nvPr/>
          </p:nvSpPr>
          <p:spPr>
            <a:xfrm>
              <a:off x="5762624" y="5591174"/>
              <a:ext cx="666750" cy="666750"/>
            </a:xfrm>
            <a:custGeom>
              <a:avLst/>
              <a:gdLst/>
              <a:ahLst/>
              <a:cxnLst/>
              <a:rect l="l" t="t" r="r" b="b"/>
              <a:pathLst>
                <a:path w="666750" h="666750">
                  <a:moveTo>
                    <a:pt x="333374" y="666749"/>
                  </a:moveTo>
                  <a:lnTo>
                    <a:pt x="292563" y="664242"/>
                  </a:lnTo>
                  <a:lnTo>
                    <a:pt x="252370" y="656758"/>
                  </a:lnTo>
                  <a:lnTo>
                    <a:pt x="213396" y="644411"/>
                  </a:lnTo>
                  <a:lnTo>
                    <a:pt x="176222" y="627384"/>
                  </a:lnTo>
                  <a:lnTo>
                    <a:pt x="141412" y="605935"/>
                  </a:lnTo>
                  <a:lnTo>
                    <a:pt x="109493" y="580389"/>
                  </a:lnTo>
                  <a:lnTo>
                    <a:pt x="80941" y="551127"/>
                  </a:lnTo>
                  <a:lnTo>
                    <a:pt x="56182" y="518587"/>
                  </a:lnTo>
                  <a:lnTo>
                    <a:pt x="35594" y="483261"/>
                  </a:lnTo>
                  <a:lnTo>
                    <a:pt x="19487" y="445684"/>
                  </a:lnTo>
                  <a:lnTo>
                    <a:pt x="8100" y="406419"/>
                  </a:lnTo>
                  <a:lnTo>
                    <a:pt x="1605" y="366051"/>
                  </a:lnTo>
                  <a:lnTo>
                    <a:pt x="0" y="333374"/>
                  </a:lnTo>
                  <a:lnTo>
                    <a:pt x="100" y="325191"/>
                  </a:lnTo>
                  <a:lnTo>
                    <a:pt x="3607" y="284458"/>
                  </a:lnTo>
                  <a:lnTo>
                    <a:pt x="12074" y="244462"/>
                  </a:lnTo>
                  <a:lnTo>
                    <a:pt x="25376" y="205797"/>
                  </a:lnTo>
                  <a:lnTo>
                    <a:pt x="43310" y="169052"/>
                  </a:lnTo>
                  <a:lnTo>
                    <a:pt x="65604" y="134783"/>
                  </a:lnTo>
                  <a:lnTo>
                    <a:pt x="91926" y="103500"/>
                  </a:lnTo>
                  <a:lnTo>
                    <a:pt x="121883" y="75672"/>
                  </a:lnTo>
                  <a:lnTo>
                    <a:pt x="155021" y="51720"/>
                  </a:lnTo>
                  <a:lnTo>
                    <a:pt x="190838" y="32006"/>
                  </a:lnTo>
                  <a:lnTo>
                    <a:pt x="228797" y="16826"/>
                  </a:lnTo>
                  <a:lnTo>
                    <a:pt x="268335" y="6405"/>
                  </a:lnTo>
                  <a:lnTo>
                    <a:pt x="308852" y="902"/>
                  </a:lnTo>
                  <a:lnTo>
                    <a:pt x="333374" y="0"/>
                  </a:lnTo>
                  <a:lnTo>
                    <a:pt x="341558" y="100"/>
                  </a:lnTo>
                  <a:lnTo>
                    <a:pt x="382291" y="3608"/>
                  </a:lnTo>
                  <a:lnTo>
                    <a:pt x="422287" y="12074"/>
                  </a:lnTo>
                  <a:lnTo>
                    <a:pt x="460951" y="25375"/>
                  </a:lnTo>
                  <a:lnTo>
                    <a:pt x="497696" y="43310"/>
                  </a:lnTo>
                  <a:lnTo>
                    <a:pt x="531966" y="65605"/>
                  </a:lnTo>
                  <a:lnTo>
                    <a:pt x="563248" y="91926"/>
                  </a:lnTo>
                  <a:lnTo>
                    <a:pt x="591077" y="121884"/>
                  </a:lnTo>
                  <a:lnTo>
                    <a:pt x="615028" y="155021"/>
                  </a:lnTo>
                  <a:lnTo>
                    <a:pt x="634741" y="190838"/>
                  </a:lnTo>
                  <a:lnTo>
                    <a:pt x="649923" y="228799"/>
                  </a:lnTo>
                  <a:lnTo>
                    <a:pt x="660343" y="268336"/>
                  </a:lnTo>
                  <a:lnTo>
                    <a:pt x="665847" y="308852"/>
                  </a:lnTo>
                  <a:lnTo>
                    <a:pt x="666749" y="333374"/>
                  </a:lnTo>
                  <a:lnTo>
                    <a:pt x="666649" y="341558"/>
                  </a:lnTo>
                  <a:lnTo>
                    <a:pt x="663142" y="382290"/>
                  </a:lnTo>
                  <a:lnTo>
                    <a:pt x="654674" y="422286"/>
                  </a:lnTo>
                  <a:lnTo>
                    <a:pt x="641372" y="460950"/>
                  </a:lnTo>
                  <a:lnTo>
                    <a:pt x="623438" y="497696"/>
                  </a:lnTo>
                  <a:lnTo>
                    <a:pt x="601144" y="531965"/>
                  </a:lnTo>
                  <a:lnTo>
                    <a:pt x="574822" y="563248"/>
                  </a:lnTo>
                  <a:lnTo>
                    <a:pt x="544865" y="591076"/>
                  </a:lnTo>
                  <a:lnTo>
                    <a:pt x="511727" y="615028"/>
                  </a:lnTo>
                  <a:lnTo>
                    <a:pt x="475910" y="634741"/>
                  </a:lnTo>
                  <a:lnTo>
                    <a:pt x="437950" y="649922"/>
                  </a:lnTo>
                  <a:lnTo>
                    <a:pt x="398412" y="660343"/>
                  </a:lnTo>
                  <a:lnTo>
                    <a:pt x="357897" y="665847"/>
                  </a:lnTo>
                  <a:lnTo>
                    <a:pt x="333374" y="666749"/>
                  </a:lnTo>
                  <a:close/>
                </a:path>
              </a:pathLst>
            </a:custGeom>
            <a:solidFill>
              <a:srgbClr val="F1F7E8"/>
            </a:solidFill>
          </p:spPr>
          <p:txBody>
            <a:bodyPr wrap="square" lIns="0" tIns="0" rIns="0" bIns="0" rtlCol="0"/>
            <a:lstStyle/>
            <a:p>
              <a:endParaRPr sz="1688"/>
            </a:p>
          </p:txBody>
        </p:sp>
        <p:pic>
          <p:nvPicPr>
            <p:cNvPr id="13" name="object 13"/>
            <p:cNvPicPr/>
            <p:nvPr/>
          </p:nvPicPr>
          <p:blipFill>
            <a:blip r:embed="rId4" cstate="print"/>
            <a:stretch>
              <a:fillRect/>
            </a:stretch>
          </p:blipFill>
          <p:spPr>
            <a:xfrm>
              <a:off x="5965676" y="5781674"/>
              <a:ext cx="260350" cy="285750"/>
            </a:xfrm>
            <a:prstGeom prst="rect">
              <a:avLst/>
            </a:prstGeom>
          </p:spPr>
        </p:pic>
      </p:grpSp>
      <p:grpSp>
        <p:nvGrpSpPr>
          <p:cNvPr id="14" name="object 14"/>
          <p:cNvGrpSpPr/>
          <p:nvPr/>
        </p:nvGrpSpPr>
        <p:grpSpPr>
          <a:xfrm>
            <a:off x="7800519" y="5243243"/>
            <a:ext cx="625259" cy="625259"/>
            <a:chOff x="6619874" y="5591174"/>
            <a:chExt cx="666750" cy="666750"/>
          </a:xfrm>
        </p:grpSpPr>
        <p:sp>
          <p:nvSpPr>
            <p:cNvPr id="15" name="object 15"/>
            <p:cNvSpPr/>
            <p:nvPr/>
          </p:nvSpPr>
          <p:spPr>
            <a:xfrm>
              <a:off x="6619874" y="5591174"/>
              <a:ext cx="666750" cy="666750"/>
            </a:xfrm>
            <a:custGeom>
              <a:avLst/>
              <a:gdLst/>
              <a:ahLst/>
              <a:cxnLst/>
              <a:rect l="l" t="t" r="r" b="b"/>
              <a:pathLst>
                <a:path w="666750" h="666750">
                  <a:moveTo>
                    <a:pt x="333374" y="666749"/>
                  </a:moveTo>
                  <a:lnTo>
                    <a:pt x="292564" y="664242"/>
                  </a:lnTo>
                  <a:lnTo>
                    <a:pt x="252371" y="656758"/>
                  </a:lnTo>
                  <a:lnTo>
                    <a:pt x="213396" y="644411"/>
                  </a:lnTo>
                  <a:lnTo>
                    <a:pt x="176222" y="627384"/>
                  </a:lnTo>
                  <a:lnTo>
                    <a:pt x="141412" y="605935"/>
                  </a:lnTo>
                  <a:lnTo>
                    <a:pt x="109493" y="580389"/>
                  </a:lnTo>
                  <a:lnTo>
                    <a:pt x="80942" y="551127"/>
                  </a:lnTo>
                  <a:lnTo>
                    <a:pt x="56182" y="518587"/>
                  </a:lnTo>
                  <a:lnTo>
                    <a:pt x="35595" y="483261"/>
                  </a:lnTo>
                  <a:lnTo>
                    <a:pt x="19487" y="445684"/>
                  </a:lnTo>
                  <a:lnTo>
                    <a:pt x="8100" y="406419"/>
                  </a:lnTo>
                  <a:lnTo>
                    <a:pt x="1605" y="366051"/>
                  </a:lnTo>
                  <a:lnTo>
                    <a:pt x="0" y="333374"/>
                  </a:lnTo>
                  <a:lnTo>
                    <a:pt x="100" y="325191"/>
                  </a:lnTo>
                  <a:lnTo>
                    <a:pt x="3607" y="284458"/>
                  </a:lnTo>
                  <a:lnTo>
                    <a:pt x="12075" y="244462"/>
                  </a:lnTo>
                  <a:lnTo>
                    <a:pt x="25376" y="205797"/>
                  </a:lnTo>
                  <a:lnTo>
                    <a:pt x="43310" y="169052"/>
                  </a:lnTo>
                  <a:lnTo>
                    <a:pt x="65605" y="134783"/>
                  </a:lnTo>
                  <a:lnTo>
                    <a:pt x="91927" y="103500"/>
                  </a:lnTo>
                  <a:lnTo>
                    <a:pt x="121884" y="75672"/>
                  </a:lnTo>
                  <a:lnTo>
                    <a:pt x="155021" y="51720"/>
                  </a:lnTo>
                  <a:lnTo>
                    <a:pt x="190838" y="32006"/>
                  </a:lnTo>
                  <a:lnTo>
                    <a:pt x="228798" y="16826"/>
                  </a:lnTo>
                  <a:lnTo>
                    <a:pt x="268335" y="6405"/>
                  </a:lnTo>
                  <a:lnTo>
                    <a:pt x="308853" y="902"/>
                  </a:lnTo>
                  <a:lnTo>
                    <a:pt x="333374" y="0"/>
                  </a:lnTo>
                  <a:lnTo>
                    <a:pt x="341558" y="100"/>
                  </a:lnTo>
                  <a:lnTo>
                    <a:pt x="382291" y="3608"/>
                  </a:lnTo>
                  <a:lnTo>
                    <a:pt x="422288" y="12074"/>
                  </a:lnTo>
                  <a:lnTo>
                    <a:pt x="460952" y="25375"/>
                  </a:lnTo>
                  <a:lnTo>
                    <a:pt x="497697" y="43310"/>
                  </a:lnTo>
                  <a:lnTo>
                    <a:pt x="531966" y="65605"/>
                  </a:lnTo>
                  <a:lnTo>
                    <a:pt x="563248" y="91926"/>
                  </a:lnTo>
                  <a:lnTo>
                    <a:pt x="591077" y="121884"/>
                  </a:lnTo>
                  <a:lnTo>
                    <a:pt x="615029" y="155021"/>
                  </a:lnTo>
                  <a:lnTo>
                    <a:pt x="634742" y="190838"/>
                  </a:lnTo>
                  <a:lnTo>
                    <a:pt x="649922" y="228799"/>
                  </a:lnTo>
                  <a:lnTo>
                    <a:pt x="660343" y="268336"/>
                  </a:lnTo>
                  <a:lnTo>
                    <a:pt x="665847" y="308852"/>
                  </a:lnTo>
                  <a:lnTo>
                    <a:pt x="666749" y="333374"/>
                  </a:lnTo>
                  <a:lnTo>
                    <a:pt x="666649" y="341558"/>
                  </a:lnTo>
                  <a:lnTo>
                    <a:pt x="663142" y="382290"/>
                  </a:lnTo>
                  <a:lnTo>
                    <a:pt x="654674" y="422286"/>
                  </a:lnTo>
                  <a:lnTo>
                    <a:pt x="641372" y="460950"/>
                  </a:lnTo>
                  <a:lnTo>
                    <a:pt x="623439" y="497696"/>
                  </a:lnTo>
                  <a:lnTo>
                    <a:pt x="601144" y="531965"/>
                  </a:lnTo>
                  <a:lnTo>
                    <a:pt x="574822" y="563248"/>
                  </a:lnTo>
                  <a:lnTo>
                    <a:pt x="544866" y="591076"/>
                  </a:lnTo>
                  <a:lnTo>
                    <a:pt x="511727" y="615028"/>
                  </a:lnTo>
                  <a:lnTo>
                    <a:pt x="475911" y="634741"/>
                  </a:lnTo>
                  <a:lnTo>
                    <a:pt x="437951" y="649922"/>
                  </a:lnTo>
                  <a:lnTo>
                    <a:pt x="398412" y="660343"/>
                  </a:lnTo>
                  <a:lnTo>
                    <a:pt x="357897" y="665847"/>
                  </a:lnTo>
                  <a:lnTo>
                    <a:pt x="333374" y="666749"/>
                  </a:lnTo>
                  <a:close/>
                </a:path>
              </a:pathLst>
            </a:custGeom>
            <a:solidFill>
              <a:srgbClr val="F1F7E8"/>
            </a:solidFill>
          </p:spPr>
          <p:txBody>
            <a:bodyPr wrap="square" lIns="0" tIns="0" rIns="0" bIns="0" rtlCol="0"/>
            <a:lstStyle/>
            <a:p>
              <a:endParaRPr sz="1688"/>
            </a:p>
          </p:txBody>
        </p:sp>
        <p:pic>
          <p:nvPicPr>
            <p:cNvPr id="16" name="object 16"/>
            <p:cNvPicPr/>
            <p:nvPr/>
          </p:nvPicPr>
          <p:blipFill>
            <a:blip r:embed="rId5" cstate="print"/>
            <a:stretch>
              <a:fillRect/>
            </a:stretch>
          </p:blipFill>
          <p:spPr>
            <a:xfrm>
              <a:off x="6794350" y="5822949"/>
              <a:ext cx="317500" cy="203200"/>
            </a:xfrm>
            <a:prstGeom prst="rect">
              <a:avLst/>
            </a:prstGeom>
          </p:spPr>
        </p:pic>
      </p:grpSp>
    </p:spTree>
    <p:extLst>
      <p:ext uri="{BB962C8B-B14F-4D97-AF65-F5344CB8AC3E}">
        <p14:creationId xmlns:p14="http://schemas.microsoft.com/office/powerpoint/2010/main" val="356280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4630034" cy="1257299"/>
          </a:xfrm>
          <a:prstGeom prst="rect">
            <a:avLst/>
          </a:prstGeom>
          <a:solidFill>
            <a:srgbClr val="2E7D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 name="TextBox 2"/>
          <p:cNvSpPr txBox="1"/>
          <p:nvPr/>
        </p:nvSpPr>
        <p:spPr>
          <a:xfrm>
            <a:off x="800080" y="344070"/>
            <a:ext cx="2617690" cy="797757"/>
          </a:xfrm>
          <a:prstGeom prst="rect">
            <a:avLst/>
          </a:prstGeom>
          <a:noFill/>
        </p:spPr>
        <p:txBody>
          <a:bodyPr wrap="none" lIns="87782" tIns="65837" rIns="87782" bIns="65837" anchor="ctr">
            <a:spAutoFit/>
          </a:bodyPr>
          <a:lstStyle/>
          <a:p>
            <a:r>
              <a:rPr sz="4320" b="1" dirty="0" err="1">
                <a:solidFill>
                  <a:srgbClr val="FFFFFF"/>
                </a:solidFill>
              </a:rPr>
              <a:t>Anna</a:t>
            </a:r>
            <a:r>
              <a:rPr lang="en-US" sz="4320" b="1" dirty="0" err="1">
                <a:solidFill>
                  <a:srgbClr val="FFFFFF"/>
                </a:solidFill>
              </a:rPr>
              <a:t>m</a:t>
            </a:r>
            <a:r>
              <a:rPr sz="4320" b="1" dirty="0" err="1">
                <a:solidFill>
                  <a:srgbClr val="FFFFFF"/>
                </a:solidFill>
              </a:rPr>
              <a:t>itra</a:t>
            </a:r>
            <a:endParaRPr sz="4320" b="1" dirty="0">
              <a:solidFill>
                <a:srgbClr val="FFFFFF"/>
              </a:solidFill>
            </a:endParaRPr>
          </a:p>
        </p:txBody>
      </p:sp>
      <p:sp>
        <p:nvSpPr>
          <p:cNvPr id="4" name="TextBox 3"/>
          <p:cNvSpPr txBox="1"/>
          <p:nvPr/>
        </p:nvSpPr>
        <p:spPr>
          <a:xfrm>
            <a:off x="5930798" y="1482753"/>
            <a:ext cx="2768437" cy="795577"/>
          </a:xfrm>
          <a:prstGeom prst="rect">
            <a:avLst/>
          </a:prstGeom>
          <a:noFill/>
        </p:spPr>
        <p:txBody>
          <a:bodyPr wrap="none" lIns="87782" tIns="65837" rIns="87782" bIns="65837" anchor="ctr">
            <a:spAutoFit/>
          </a:bodyPr>
          <a:lstStyle/>
          <a:p>
            <a:pPr algn="ctr">
              <a:spcAft>
                <a:spcPts val="2340"/>
              </a:spcAft>
            </a:pPr>
            <a:r>
              <a:rPr sz="4306" b="1">
                <a:solidFill>
                  <a:srgbClr val="2E7D32"/>
                </a:solidFill>
              </a:rPr>
              <a:t>Anna Mitra</a:t>
            </a:r>
          </a:p>
        </p:txBody>
      </p:sp>
      <p:sp>
        <p:nvSpPr>
          <p:cNvPr id="5" name="Rounded Rectangle 4"/>
          <p:cNvSpPr/>
          <p:nvPr/>
        </p:nvSpPr>
        <p:spPr>
          <a:xfrm>
            <a:off x="800080" y="1436136"/>
            <a:ext cx="4034688" cy="3840480"/>
          </a:xfrm>
          <a:prstGeom prst="roundRect">
            <a:avLst>
              <a:gd name="adj" fmla="val 7142"/>
            </a:avLst>
          </a:prstGeom>
          <a:solidFill>
            <a:srgbClr val="F1F8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6" name="TextBox 5"/>
          <p:cNvSpPr txBox="1"/>
          <p:nvPr/>
        </p:nvSpPr>
        <p:spPr>
          <a:xfrm>
            <a:off x="2031670" y="1700068"/>
            <a:ext cx="1571506" cy="397969"/>
          </a:xfrm>
          <a:prstGeom prst="rect">
            <a:avLst/>
          </a:prstGeom>
          <a:noFill/>
        </p:spPr>
        <p:txBody>
          <a:bodyPr wrap="none" lIns="87782" tIns="65837" rIns="87782" bIns="65837" anchor="ctr">
            <a:spAutoFit/>
          </a:bodyPr>
          <a:lstStyle/>
          <a:p>
            <a:pPr algn="ctr">
              <a:spcAft>
                <a:spcPts val="1170"/>
              </a:spcAft>
            </a:pPr>
            <a:r>
              <a:rPr sz="1722" b="1">
                <a:solidFill>
                  <a:srgbClr val="2E7D32"/>
                </a:solidFill>
              </a:rPr>
              <a:t> </a:t>
            </a:r>
            <a:r>
              <a:rPr sz="1325"/>
              <a:t>  </a:t>
            </a:r>
            <a:r>
              <a:rPr sz="1722" b="1">
                <a:solidFill>
                  <a:srgbClr val="2E7D32"/>
                </a:solidFill>
              </a:rPr>
              <a:t> Team Details </a:t>
            </a:r>
          </a:p>
        </p:txBody>
      </p:sp>
      <p:pic>
        <p:nvPicPr>
          <p:cNvPr id="7" name="Picture 6" descr="image.png"/>
          <p:cNvPicPr>
            <a:picLocks noChangeAspect="1"/>
          </p:cNvPicPr>
          <p:nvPr/>
        </p:nvPicPr>
        <p:blipFill>
          <a:blip r:embed="rId2">
            <a:alphaModFix/>
          </a:blip>
          <a:stretch>
            <a:fillRect/>
          </a:stretch>
        </p:blipFill>
        <p:spPr>
          <a:xfrm>
            <a:off x="1085823" y="1817800"/>
            <a:ext cx="320032" cy="173934"/>
          </a:xfrm>
          <a:prstGeom prst="rect">
            <a:avLst/>
          </a:prstGeom>
        </p:spPr>
      </p:pic>
      <p:pic>
        <p:nvPicPr>
          <p:cNvPr id="8" name="Picture 7" descr="image.png"/>
          <p:cNvPicPr>
            <a:picLocks noChangeAspect="1"/>
          </p:cNvPicPr>
          <p:nvPr/>
        </p:nvPicPr>
        <p:blipFill>
          <a:blip r:embed="rId3">
            <a:alphaModFix/>
          </a:blip>
          <a:stretch>
            <a:fillRect/>
          </a:stretch>
        </p:blipFill>
        <p:spPr>
          <a:xfrm>
            <a:off x="1085822" y="2399686"/>
            <a:ext cx="274313" cy="198881"/>
          </a:xfrm>
          <a:prstGeom prst="rect">
            <a:avLst/>
          </a:prstGeom>
        </p:spPr>
      </p:pic>
      <p:sp>
        <p:nvSpPr>
          <p:cNvPr id="9" name="TextBox 8"/>
          <p:cNvSpPr txBox="1"/>
          <p:nvPr/>
        </p:nvSpPr>
        <p:spPr>
          <a:xfrm>
            <a:off x="1474433" y="2213647"/>
            <a:ext cx="2378650" cy="353790"/>
          </a:xfrm>
          <a:prstGeom prst="rect">
            <a:avLst/>
          </a:prstGeom>
          <a:noFill/>
        </p:spPr>
        <p:txBody>
          <a:bodyPr wrap="none" lIns="87782" tIns="65837" rIns="87782" bIns="65837" anchor="ctr">
            <a:spAutoFit/>
          </a:bodyPr>
          <a:lstStyle/>
          <a:p>
            <a:r>
              <a:rPr sz="1435">
                <a:solidFill>
                  <a:srgbClr val="333333"/>
                </a:solidFill>
              </a:rPr>
              <a:t>Team Leader &amp; Scrum Master</a:t>
            </a:r>
          </a:p>
        </p:txBody>
      </p:sp>
      <p:sp>
        <p:nvSpPr>
          <p:cNvPr id="10" name="TextBox 9"/>
          <p:cNvSpPr txBox="1"/>
          <p:nvPr/>
        </p:nvSpPr>
        <p:spPr>
          <a:xfrm>
            <a:off x="1531582" y="2492974"/>
            <a:ext cx="1836387" cy="309483"/>
          </a:xfrm>
          <a:prstGeom prst="rect">
            <a:avLst/>
          </a:prstGeom>
          <a:noFill/>
        </p:spPr>
        <p:txBody>
          <a:bodyPr wrap="none" lIns="87782" tIns="65837" rIns="87782" bIns="65837" anchor="ctr">
            <a:spAutoFit/>
          </a:bodyPr>
          <a:lstStyle/>
          <a:p>
            <a:r>
              <a:rPr sz="1147">
                <a:solidFill>
                  <a:srgbClr val="666666"/>
                </a:solidFill>
              </a:rPr>
              <a:t>Mohit Pipaliya (202412072)</a:t>
            </a:r>
          </a:p>
        </p:txBody>
      </p:sp>
      <p:pic>
        <p:nvPicPr>
          <p:cNvPr id="11" name="Picture 10" descr="image.png"/>
          <p:cNvPicPr>
            <a:picLocks noChangeAspect="1"/>
          </p:cNvPicPr>
          <p:nvPr/>
        </p:nvPicPr>
        <p:blipFill>
          <a:blip r:embed="rId4">
            <a:alphaModFix/>
          </a:blip>
          <a:stretch>
            <a:fillRect/>
          </a:stretch>
        </p:blipFill>
        <p:spPr>
          <a:xfrm>
            <a:off x="1085822" y="3066627"/>
            <a:ext cx="274313" cy="236600"/>
          </a:xfrm>
          <a:prstGeom prst="rect">
            <a:avLst/>
          </a:prstGeom>
        </p:spPr>
      </p:pic>
      <p:sp>
        <p:nvSpPr>
          <p:cNvPr id="12" name="TextBox 11"/>
          <p:cNvSpPr txBox="1"/>
          <p:nvPr/>
        </p:nvSpPr>
        <p:spPr>
          <a:xfrm>
            <a:off x="1474433" y="2899447"/>
            <a:ext cx="1309255" cy="353790"/>
          </a:xfrm>
          <a:prstGeom prst="rect">
            <a:avLst/>
          </a:prstGeom>
          <a:noFill/>
        </p:spPr>
        <p:txBody>
          <a:bodyPr wrap="none" lIns="87782" tIns="65837" rIns="87782" bIns="65837" anchor="ctr">
            <a:spAutoFit/>
          </a:bodyPr>
          <a:lstStyle/>
          <a:p>
            <a:r>
              <a:rPr sz="1435">
                <a:solidFill>
                  <a:srgbClr val="333333"/>
                </a:solidFill>
              </a:rPr>
              <a:t>Product Owner</a:t>
            </a:r>
          </a:p>
        </p:txBody>
      </p:sp>
      <p:sp>
        <p:nvSpPr>
          <p:cNvPr id="13" name="TextBox 12"/>
          <p:cNvSpPr txBox="1"/>
          <p:nvPr/>
        </p:nvSpPr>
        <p:spPr>
          <a:xfrm>
            <a:off x="1531581" y="3178774"/>
            <a:ext cx="2027144" cy="309483"/>
          </a:xfrm>
          <a:prstGeom prst="rect">
            <a:avLst/>
          </a:prstGeom>
          <a:noFill/>
        </p:spPr>
        <p:txBody>
          <a:bodyPr wrap="none" lIns="87782" tIns="65837" rIns="87782" bIns="65837" anchor="ctr">
            <a:spAutoFit/>
          </a:bodyPr>
          <a:lstStyle/>
          <a:p>
            <a:r>
              <a:rPr sz="1147">
                <a:solidFill>
                  <a:srgbClr val="666666"/>
                </a:solidFill>
              </a:rPr>
              <a:t>Kashish Sorathiya (202412035)</a:t>
            </a:r>
          </a:p>
        </p:txBody>
      </p:sp>
      <p:pic>
        <p:nvPicPr>
          <p:cNvPr id="14" name="Picture 13" descr="image.png"/>
          <p:cNvPicPr>
            <a:picLocks noChangeAspect="1"/>
          </p:cNvPicPr>
          <p:nvPr/>
        </p:nvPicPr>
        <p:blipFill>
          <a:blip r:embed="rId5">
            <a:alphaModFix/>
          </a:blip>
          <a:stretch>
            <a:fillRect/>
          </a:stretch>
        </p:blipFill>
        <p:spPr>
          <a:xfrm>
            <a:off x="1085822" y="3764428"/>
            <a:ext cx="274313" cy="212597"/>
          </a:xfrm>
          <a:prstGeom prst="rect">
            <a:avLst/>
          </a:prstGeom>
        </p:spPr>
      </p:pic>
      <p:sp>
        <p:nvSpPr>
          <p:cNvPr id="15" name="TextBox 14"/>
          <p:cNvSpPr txBox="1"/>
          <p:nvPr/>
        </p:nvSpPr>
        <p:spPr>
          <a:xfrm>
            <a:off x="1474434" y="3585246"/>
            <a:ext cx="1509503" cy="353790"/>
          </a:xfrm>
          <a:prstGeom prst="rect">
            <a:avLst/>
          </a:prstGeom>
          <a:noFill/>
        </p:spPr>
        <p:txBody>
          <a:bodyPr wrap="none" lIns="87782" tIns="65837" rIns="87782" bIns="65837" anchor="ctr">
            <a:spAutoFit/>
          </a:bodyPr>
          <a:lstStyle/>
          <a:p>
            <a:r>
              <a:rPr sz="1435">
                <a:solidFill>
                  <a:srgbClr val="333333"/>
                </a:solidFill>
              </a:rPr>
              <a:t>Solution Architect</a:t>
            </a:r>
          </a:p>
        </p:txBody>
      </p:sp>
      <p:sp>
        <p:nvSpPr>
          <p:cNvPr id="16" name="TextBox 15"/>
          <p:cNvSpPr txBox="1"/>
          <p:nvPr/>
        </p:nvSpPr>
        <p:spPr>
          <a:xfrm>
            <a:off x="1531582" y="3864575"/>
            <a:ext cx="1878065" cy="309483"/>
          </a:xfrm>
          <a:prstGeom prst="rect">
            <a:avLst/>
          </a:prstGeom>
          <a:noFill/>
        </p:spPr>
        <p:txBody>
          <a:bodyPr wrap="none" lIns="87782" tIns="65837" rIns="87782" bIns="65837" anchor="ctr">
            <a:spAutoFit/>
          </a:bodyPr>
          <a:lstStyle/>
          <a:p>
            <a:r>
              <a:rPr sz="1147">
                <a:solidFill>
                  <a:srgbClr val="666666"/>
                </a:solidFill>
              </a:rPr>
              <a:t>Anirudh Lohiya (202412074)</a:t>
            </a:r>
          </a:p>
        </p:txBody>
      </p:sp>
      <p:pic>
        <p:nvPicPr>
          <p:cNvPr id="17" name="Picture 16" descr="image.png"/>
          <p:cNvPicPr>
            <a:picLocks noChangeAspect="1"/>
          </p:cNvPicPr>
          <p:nvPr/>
        </p:nvPicPr>
        <p:blipFill>
          <a:blip r:embed="rId6">
            <a:alphaModFix/>
          </a:blip>
          <a:stretch>
            <a:fillRect/>
          </a:stretch>
        </p:blipFill>
        <p:spPr>
          <a:xfrm>
            <a:off x="1085822" y="4474232"/>
            <a:ext cx="274313" cy="164591"/>
          </a:xfrm>
          <a:prstGeom prst="rect">
            <a:avLst/>
          </a:prstGeom>
        </p:spPr>
      </p:pic>
      <p:sp>
        <p:nvSpPr>
          <p:cNvPr id="18" name="TextBox 17"/>
          <p:cNvSpPr txBox="1"/>
          <p:nvPr/>
        </p:nvSpPr>
        <p:spPr>
          <a:xfrm>
            <a:off x="1474434" y="4271046"/>
            <a:ext cx="1453077" cy="353790"/>
          </a:xfrm>
          <a:prstGeom prst="rect">
            <a:avLst/>
          </a:prstGeom>
          <a:noFill/>
        </p:spPr>
        <p:txBody>
          <a:bodyPr wrap="none" lIns="87782" tIns="65837" rIns="87782" bIns="65837" anchor="ctr">
            <a:spAutoFit/>
          </a:bodyPr>
          <a:lstStyle/>
          <a:p>
            <a:r>
              <a:rPr sz="1435">
                <a:solidFill>
                  <a:srgbClr val="333333"/>
                </a:solidFill>
              </a:rPr>
              <a:t>DevOps Engineer</a:t>
            </a:r>
          </a:p>
        </p:txBody>
      </p:sp>
      <p:sp>
        <p:nvSpPr>
          <p:cNvPr id="19" name="TextBox 18"/>
          <p:cNvSpPr txBox="1"/>
          <p:nvPr/>
        </p:nvSpPr>
        <p:spPr>
          <a:xfrm>
            <a:off x="1531582" y="4550375"/>
            <a:ext cx="1836387" cy="309483"/>
          </a:xfrm>
          <a:prstGeom prst="rect">
            <a:avLst/>
          </a:prstGeom>
          <a:noFill/>
        </p:spPr>
        <p:txBody>
          <a:bodyPr wrap="none" lIns="87782" tIns="65837" rIns="87782" bIns="65837" anchor="ctr">
            <a:spAutoFit/>
          </a:bodyPr>
          <a:lstStyle/>
          <a:p>
            <a:r>
              <a:rPr sz="1147">
                <a:solidFill>
                  <a:srgbClr val="666666"/>
                </a:solidFill>
              </a:rPr>
              <a:t>Mohit Pipaliya (202412072)</a:t>
            </a:r>
          </a:p>
        </p:txBody>
      </p:sp>
      <p:sp>
        <p:nvSpPr>
          <p:cNvPr id="20" name="Rounded Rectangle 19"/>
          <p:cNvSpPr/>
          <p:nvPr/>
        </p:nvSpPr>
        <p:spPr>
          <a:xfrm>
            <a:off x="5291957" y="1436136"/>
            <a:ext cx="4034688" cy="3840480"/>
          </a:xfrm>
          <a:prstGeom prst="roundRect">
            <a:avLst>
              <a:gd name="adj" fmla="val 7142"/>
            </a:avLst>
          </a:prstGeom>
          <a:solidFill>
            <a:srgbClr val="F1F8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21" name="TextBox 20"/>
          <p:cNvSpPr txBox="1"/>
          <p:nvPr/>
        </p:nvSpPr>
        <p:spPr>
          <a:xfrm>
            <a:off x="6355585" y="1700068"/>
            <a:ext cx="1907432" cy="397969"/>
          </a:xfrm>
          <a:prstGeom prst="rect">
            <a:avLst/>
          </a:prstGeom>
          <a:noFill/>
        </p:spPr>
        <p:txBody>
          <a:bodyPr wrap="none" lIns="87782" tIns="65837" rIns="87782" bIns="65837" anchor="ctr">
            <a:spAutoFit/>
          </a:bodyPr>
          <a:lstStyle/>
          <a:p>
            <a:pPr algn="ctr">
              <a:spcAft>
                <a:spcPts val="1170"/>
              </a:spcAft>
            </a:pPr>
            <a:r>
              <a:rPr sz="1722" b="1">
                <a:solidFill>
                  <a:srgbClr val="2E7D32"/>
                </a:solidFill>
              </a:rPr>
              <a:t> </a:t>
            </a:r>
            <a:r>
              <a:rPr sz="1325"/>
              <a:t>  </a:t>
            </a:r>
            <a:r>
              <a:rPr sz="1722" b="1">
                <a:solidFill>
                  <a:srgbClr val="2E7D32"/>
                </a:solidFill>
              </a:rPr>
              <a:t> UI/UX Designers </a:t>
            </a:r>
          </a:p>
        </p:txBody>
      </p:sp>
      <p:pic>
        <p:nvPicPr>
          <p:cNvPr id="22" name="Picture 21" descr="image.png"/>
          <p:cNvPicPr>
            <a:picLocks noChangeAspect="1"/>
          </p:cNvPicPr>
          <p:nvPr/>
        </p:nvPicPr>
        <p:blipFill>
          <a:blip r:embed="rId7">
            <a:alphaModFix/>
          </a:blip>
          <a:stretch>
            <a:fillRect/>
          </a:stretch>
        </p:blipFill>
        <p:spPr>
          <a:xfrm>
            <a:off x="5577700" y="1769098"/>
            <a:ext cx="320032" cy="271338"/>
          </a:xfrm>
          <a:prstGeom prst="rect">
            <a:avLst/>
          </a:prstGeom>
        </p:spPr>
      </p:pic>
      <p:pic>
        <p:nvPicPr>
          <p:cNvPr id="23" name="Picture 22" descr="image.png"/>
          <p:cNvPicPr>
            <a:picLocks noChangeAspect="1"/>
          </p:cNvPicPr>
          <p:nvPr/>
        </p:nvPicPr>
        <p:blipFill>
          <a:blip r:embed="rId3">
            <a:alphaModFix/>
          </a:blip>
          <a:stretch>
            <a:fillRect/>
          </a:stretch>
        </p:blipFill>
        <p:spPr>
          <a:xfrm>
            <a:off x="5577700" y="2285386"/>
            <a:ext cx="274313" cy="198881"/>
          </a:xfrm>
          <a:prstGeom prst="rect">
            <a:avLst/>
          </a:prstGeom>
        </p:spPr>
      </p:pic>
      <p:sp>
        <p:nvSpPr>
          <p:cNvPr id="24" name="TextBox 23"/>
          <p:cNvSpPr txBox="1"/>
          <p:nvPr/>
        </p:nvSpPr>
        <p:spPr>
          <a:xfrm>
            <a:off x="5966310" y="2213647"/>
            <a:ext cx="2354606" cy="353790"/>
          </a:xfrm>
          <a:prstGeom prst="rect">
            <a:avLst/>
          </a:prstGeom>
          <a:noFill/>
        </p:spPr>
        <p:txBody>
          <a:bodyPr wrap="none" lIns="87782" tIns="65837" rIns="87782" bIns="65837" anchor="ctr">
            <a:spAutoFit/>
          </a:bodyPr>
          <a:lstStyle/>
          <a:p>
            <a:r>
              <a:rPr sz="1435">
                <a:solidFill>
                  <a:srgbClr val="333333"/>
                </a:solidFill>
              </a:rPr>
              <a:t>Rajvi Dhameliya (202412018)</a:t>
            </a:r>
          </a:p>
        </p:txBody>
      </p:sp>
      <p:pic>
        <p:nvPicPr>
          <p:cNvPr id="25" name="Picture 24" descr="image.png"/>
          <p:cNvPicPr>
            <a:picLocks noChangeAspect="1"/>
          </p:cNvPicPr>
          <p:nvPr/>
        </p:nvPicPr>
        <p:blipFill>
          <a:blip r:embed="rId3">
            <a:alphaModFix/>
          </a:blip>
          <a:stretch>
            <a:fillRect/>
          </a:stretch>
        </p:blipFill>
        <p:spPr>
          <a:xfrm>
            <a:off x="5577700" y="2891176"/>
            <a:ext cx="274313" cy="198881"/>
          </a:xfrm>
          <a:prstGeom prst="rect">
            <a:avLst/>
          </a:prstGeom>
        </p:spPr>
      </p:pic>
      <p:sp>
        <p:nvSpPr>
          <p:cNvPr id="26" name="TextBox 25"/>
          <p:cNvSpPr txBox="1"/>
          <p:nvPr/>
        </p:nvSpPr>
        <p:spPr>
          <a:xfrm>
            <a:off x="5966310" y="2813721"/>
            <a:ext cx="3074592" cy="353790"/>
          </a:xfrm>
          <a:prstGeom prst="rect">
            <a:avLst/>
          </a:prstGeom>
          <a:noFill/>
        </p:spPr>
        <p:txBody>
          <a:bodyPr wrap="square" lIns="87782" tIns="65837" rIns="87782" bIns="65837" anchor="ctr">
            <a:spAutoFit/>
          </a:bodyPr>
          <a:lstStyle/>
          <a:p>
            <a:r>
              <a:rPr sz="1435">
                <a:solidFill>
                  <a:srgbClr val="333333"/>
                </a:solidFill>
              </a:rPr>
              <a:t>Kashish Khubchandani (202412034)</a:t>
            </a:r>
          </a:p>
        </p:txBody>
      </p:sp>
      <p:sp>
        <p:nvSpPr>
          <p:cNvPr id="27" name="Rounded Rectangle 26"/>
          <p:cNvSpPr/>
          <p:nvPr/>
        </p:nvSpPr>
        <p:spPr>
          <a:xfrm>
            <a:off x="9795264" y="1436136"/>
            <a:ext cx="4034688" cy="3840480"/>
          </a:xfrm>
          <a:prstGeom prst="roundRect">
            <a:avLst>
              <a:gd name="adj" fmla="val 7142"/>
            </a:avLst>
          </a:prstGeom>
          <a:solidFill>
            <a:srgbClr val="F1F8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28" name="TextBox 27"/>
          <p:cNvSpPr txBox="1"/>
          <p:nvPr/>
        </p:nvSpPr>
        <p:spPr>
          <a:xfrm>
            <a:off x="10850685" y="1700068"/>
            <a:ext cx="1923846" cy="397969"/>
          </a:xfrm>
          <a:prstGeom prst="rect">
            <a:avLst/>
          </a:prstGeom>
          <a:noFill/>
        </p:spPr>
        <p:txBody>
          <a:bodyPr wrap="none" lIns="87782" tIns="65837" rIns="87782" bIns="65837" anchor="ctr">
            <a:spAutoFit/>
          </a:bodyPr>
          <a:lstStyle/>
          <a:p>
            <a:pPr algn="ctr">
              <a:spcAft>
                <a:spcPts val="1170"/>
              </a:spcAft>
            </a:pPr>
            <a:r>
              <a:rPr sz="1722" b="1">
                <a:solidFill>
                  <a:srgbClr val="2E7D32"/>
                </a:solidFill>
              </a:rPr>
              <a:t> </a:t>
            </a:r>
            <a:r>
              <a:rPr sz="1325"/>
              <a:t>  </a:t>
            </a:r>
            <a:r>
              <a:rPr sz="1722" b="1">
                <a:solidFill>
                  <a:srgbClr val="2E7D32"/>
                </a:solidFill>
              </a:rPr>
              <a:t> Business Analyst </a:t>
            </a:r>
          </a:p>
        </p:txBody>
      </p:sp>
      <p:pic>
        <p:nvPicPr>
          <p:cNvPr id="29" name="Picture 28" descr="image.png"/>
          <p:cNvPicPr>
            <a:picLocks noChangeAspect="1"/>
          </p:cNvPicPr>
          <p:nvPr/>
        </p:nvPicPr>
        <p:blipFill>
          <a:blip r:embed="rId8">
            <a:alphaModFix/>
          </a:blip>
          <a:stretch>
            <a:fillRect/>
          </a:stretch>
        </p:blipFill>
        <p:spPr>
          <a:xfrm>
            <a:off x="10081007" y="1779535"/>
            <a:ext cx="320032" cy="250465"/>
          </a:xfrm>
          <a:prstGeom prst="rect">
            <a:avLst/>
          </a:prstGeom>
        </p:spPr>
      </p:pic>
      <p:pic>
        <p:nvPicPr>
          <p:cNvPr id="30" name="Picture 29" descr="image.png"/>
          <p:cNvPicPr>
            <a:picLocks noChangeAspect="1"/>
          </p:cNvPicPr>
          <p:nvPr/>
        </p:nvPicPr>
        <p:blipFill>
          <a:blip r:embed="rId3">
            <a:alphaModFix/>
          </a:blip>
          <a:stretch>
            <a:fillRect/>
          </a:stretch>
        </p:blipFill>
        <p:spPr>
          <a:xfrm>
            <a:off x="10081007" y="2433976"/>
            <a:ext cx="274313" cy="198881"/>
          </a:xfrm>
          <a:prstGeom prst="rect">
            <a:avLst/>
          </a:prstGeom>
        </p:spPr>
      </p:pic>
      <p:sp>
        <p:nvSpPr>
          <p:cNvPr id="31" name="TextBox 30"/>
          <p:cNvSpPr txBox="1"/>
          <p:nvPr/>
        </p:nvSpPr>
        <p:spPr>
          <a:xfrm>
            <a:off x="10469617" y="2356522"/>
            <a:ext cx="3074592" cy="353790"/>
          </a:xfrm>
          <a:prstGeom prst="rect">
            <a:avLst/>
          </a:prstGeom>
          <a:noFill/>
        </p:spPr>
        <p:txBody>
          <a:bodyPr wrap="square" lIns="87782" tIns="65837" rIns="87782" bIns="65837" anchor="ctr">
            <a:spAutoFit/>
          </a:bodyPr>
          <a:lstStyle/>
          <a:p>
            <a:r>
              <a:rPr sz="1435">
                <a:solidFill>
                  <a:srgbClr val="333333"/>
                </a:solidFill>
              </a:rPr>
              <a:t>Kashish Khubchandani (202412034)</a:t>
            </a:r>
          </a:p>
        </p:txBody>
      </p:sp>
      <p:sp>
        <p:nvSpPr>
          <p:cNvPr id="32" name="Rounded Rectangle 31"/>
          <p:cNvSpPr/>
          <p:nvPr/>
        </p:nvSpPr>
        <p:spPr>
          <a:xfrm>
            <a:off x="800080" y="5481734"/>
            <a:ext cx="4034688" cy="2468880"/>
          </a:xfrm>
          <a:prstGeom prst="roundRect">
            <a:avLst>
              <a:gd name="adj" fmla="val 11111"/>
            </a:avLst>
          </a:prstGeom>
          <a:solidFill>
            <a:srgbClr val="F1F8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3" name="TextBox 32"/>
          <p:cNvSpPr txBox="1"/>
          <p:nvPr/>
        </p:nvSpPr>
        <p:spPr>
          <a:xfrm>
            <a:off x="1659806" y="5582552"/>
            <a:ext cx="2315235" cy="397969"/>
          </a:xfrm>
          <a:prstGeom prst="rect">
            <a:avLst/>
          </a:prstGeom>
          <a:noFill/>
        </p:spPr>
        <p:txBody>
          <a:bodyPr wrap="none" lIns="87782" tIns="65837" rIns="87782" bIns="65837" anchor="ctr">
            <a:spAutoFit/>
          </a:bodyPr>
          <a:lstStyle/>
          <a:p>
            <a:pPr algn="ctr">
              <a:spcAft>
                <a:spcPts val="1170"/>
              </a:spcAft>
            </a:pPr>
            <a:r>
              <a:rPr sz="1722" b="1">
                <a:solidFill>
                  <a:srgbClr val="2E7D32"/>
                </a:solidFill>
              </a:rPr>
              <a:t> </a:t>
            </a:r>
            <a:r>
              <a:rPr sz="1325"/>
              <a:t>  </a:t>
            </a:r>
            <a:r>
              <a:rPr sz="1722" b="1">
                <a:solidFill>
                  <a:srgbClr val="2E7D32"/>
                </a:solidFill>
              </a:rPr>
              <a:t> Frontend Developers </a:t>
            </a:r>
          </a:p>
        </p:txBody>
      </p:sp>
      <p:pic>
        <p:nvPicPr>
          <p:cNvPr id="34" name="Picture 33" descr="image.png"/>
          <p:cNvPicPr>
            <a:picLocks noChangeAspect="1"/>
          </p:cNvPicPr>
          <p:nvPr/>
        </p:nvPicPr>
        <p:blipFill>
          <a:blip r:embed="rId9">
            <a:alphaModFix/>
          </a:blip>
          <a:stretch>
            <a:fillRect/>
          </a:stretch>
        </p:blipFill>
        <p:spPr>
          <a:xfrm>
            <a:off x="1085823" y="5672454"/>
            <a:ext cx="320032" cy="229594"/>
          </a:xfrm>
          <a:prstGeom prst="rect">
            <a:avLst/>
          </a:prstGeom>
        </p:spPr>
      </p:pic>
      <p:pic>
        <p:nvPicPr>
          <p:cNvPr id="35" name="Picture 34" descr="image.png"/>
          <p:cNvPicPr>
            <a:picLocks noChangeAspect="1"/>
          </p:cNvPicPr>
          <p:nvPr/>
        </p:nvPicPr>
        <p:blipFill>
          <a:blip r:embed="rId3">
            <a:alphaModFix/>
          </a:blip>
          <a:stretch>
            <a:fillRect/>
          </a:stretch>
        </p:blipFill>
        <p:spPr>
          <a:xfrm>
            <a:off x="1085822" y="6167870"/>
            <a:ext cx="274313" cy="198881"/>
          </a:xfrm>
          <a:prstGeom prst="rect">
            <a:avLst/>
          </a:prstGeom>
        </p:spPr>
      </p:pic>
      <p:sp>
        <p:nvSpPr>
          <p:cNvPr id="36" name="TextBox 35"/>
          <p:cNvSpPr txBox="1"/>
          <p:nvPr/>
        </p:nvSpPr>
        <p:spPr>
          <a:xfrm>
            <a:off x="1474434" y="6096132"/>
            <a:ext cx="2061577" cy="353790"/>
          </a:xfrm>
          <a:prstGeom prst="rect">
            <a:avLst/>
          </a:prstGeom>
          <a:noFill/>
        </p:spPr>
        <p:txBody>
          <a:bodyPr wrap="none" lIns="87782" tIns="65837" rIns="87782" bIns="65837" anchor="ctr">
            <a:spAutoFit/>
          </a:bodyPr>
          <a:lstStyle/>
          <a:p>
            <a:r>
              <a:rPr sz="1435">
                <a:solidFill>
                  <a:srgbClr val="333333"/>
                </a:solidFill>
              </a:rPr>
              <a:t>Honey Patel (202412067)</a:t>
            </a:r>
          </a:p>
        </p:txBody>
      </p:sp>
      <p:pic>
        <p:nvPicPr>
          <p:cNvPr id="37" name="Picture 36" descr="image.png"/>
          <p:cNvPicPr>
            <a:picLocks noChangeAspect="1"/>
          </p:cNvPicPr>
          <p:nvPr/>
        </p:nvPicPr>
        <p:blipFill>
          <a:blip r:embed="rId3">
            <a:alphaModFix/>
          </a:blip>
          <a:stretch>
            <a:fillRect/>
          </a:stretch>
        </p:blipFill>
        <p:spPr>
          <a:xfrm>
            <a:off x="1085822" y="6625070"/>
            <a:ext cx="274313" cy="198881"/>
          </a:xfrm>
          <a:prstGeom prst="rect">
            <a:avLst/>
          </a:prstGeom>
        </p:spPr>
      </p:pic>
      <p:sp>
        <p:nvSpPr>
          <p:cNvPr id="38" name="TextBox 37"/>
          <p:cNvSpPr txBox="1"/>
          <p:nvPr/>
        </p:nvSpPr>
        <p:spPr>
          <a:xfrm>
            <a:off x="1474434" y="6553332"/>
            <a:ext cx="2032466" cy="353790"/>
          </a:xfrm>
          <a:prstGeom prst="rect">
            <a:avLst/>
          </a:prstGeom>
          <a:noFill/>
        </p:spPr>
        <p:txBody>
          <a:bodyPr wrap="none" lIns="87782" tIns="65837" rIns="87782" bIns="65837" anchor="ctr">
            <a:spAutoFit/>
          </a:bodyPr>
          <a:lstStyle/>
          <a:p>
            <a:r>
              <a:rPr sz="1435">
                <a:solidFill>
                  <a:srgbClr val="333333"/>
                </a:solidFill>
              </a:rPr>
              <a:t>Bhumi Vyas (202412123)</a:t>
            </a:r>
          </a:p>
        </p:txBody>
      </p:sp>
      <p:sp>
        <p:nvSpPr>
          <p:cNvPr id="39" name="Rounded Rectangle 38"/>
          <p:cNvSpPr/>
          <p:nvPr/>
        </p:nvSpPr>
        <p:spPr>
          <a:xfrm>
            <a:off x="5291957" y="5481734"/>
            <a:ext cx="4034688" cy="2468880"/>
          </a:xfrm>
          <a:prstGeom prst="roundRect">
            <a:avLst>
              <a:gd name="adj" fmla="val 11111"/>
            </a:avLst>
          </a:prstGeom>
          <a:solidFill>
            <a:srgbClr val="F1F8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40" name="TextBox 39"/>
          <p:cNvSpPr txBox="1"/>
          <p:nvPr/>
        </p:nvSpPr>
        <p:spPr>
          <a:xfrm>
            <a:off x="6182236" y="5582552"/>
            <a:ext cx="2254129" cy="397969"/>
          </a:xfrm>
          <a:prstGeom prst="rect">
            <a:avLst/>
          </a:prstGeom>
          <a:noFill/>
        </p:spPr>
        <p:txBody>
          <a:bodyPr wrap="none" lIns="87782" tIns="65837" rIns="87782" bIns="65837" anchor="ctr">
            <a:spAutoFit/>
          </a:bodyPr>
          <a:lstStyle/>
          <a:p>
            <a:pPr algn="ctr">
              <a:spcAft>
                <a:spcPts val="1170"/>
              </a:spcAft>
            </a:pPr>
            <a:r>
              <a:rPr sz="1722" b="1">
                <a:solidFill>
                  <a:srgbClr val="2E7D32"/>
                </a:solidFill>
              </a:rPr>
              <a:t> </a:t>
            </a:r>
            <a:r>
              <a:rPr sz="1325"/>
              <a:t>  </a:t>
            </a:r>
            <a:r>
              <a:rPr sz="1722" b="1">
                <a:solidFill>
                  <a:srgbClr val="2E7D32"/>
                </a:solidFill>
              </a:rPr>
              <a:t> Backend Developers </a:t>
            </a:r>
          </a:p>
        </p:txBody>
      </p:sp>
      <p:pic>
        <p:nvPicPr>
          <p:cNvPr id="41" name="Picture 40" descr="image.png"/>
          <p:cNvPicPr>
            <a:picLocks noChangeAspect="1"/>
          </p:cNvPicPr>
          <p:nvPr/>
        </p:nvPicPr>
        <p:blipFill>
          <a:blip r:embed="rId10">
            <a:alphaModFix/>
          </a:blip>
          <a:stretch>
            <a:fillRect/>
          </a:stretch>
        </p:blipFill>
        <p:spPr>
          <a:xfrm>
            <a:off x="5577700" y="5700285"/>
            <a:ext cx="320032" cy="173934"/>
          </a:xfrm>
          <a:prstGeom prst="rect">
            <a:avLst/>
          </a:prstGeom>
        </p:spPr>
      </p:pic>
      <p:pic>
        <p:nvPicPr>
          <p:cNvPr id="42" name="Picture 41" descr="image.png"/>
          <p:cNvPicPr>
            <a:picLocks noChangeAspect="1"/>
          </p:cNvPicPr>
          <p:nvPr/>
        </p:nvPicPr>
        <p:blipFill>
          <a:blip r:embed="rId3">
            <a:alphaModFix/>
          </a:blip>
          <a:stretch>
            <a:fillRect/>
          </a:stretch>
        </p:blipFill>
        <p:spPr>
          <a:xfrm>
            <a:off x="5577700" y="6167870"/>
            <a:ext cx="274313" cy="198881"/>
          </a:xfrm>
          <a:prstGeom prst="rect">
            <a:avLst/>
          </a:prstGeom>
        </p:spPr>
      </p:pic>
      <p:sp>
        <p:nvSpPr>
          <p:cNvPr id="43" name="TextBox 42"/>
          <p:cNvSpPr txBox="1"/>
          <p:nvPr/>
        </p:nvSpPr>
        <p:spPr>
          <a:xfrm>
            <a:off x="5966311" y="6096132"/>
            <a:ext cx="2593004" cy="353790"/>
          </a:xfrm>
          <a:prstGeom prst="rect">
            <a:avLst/>
          </a:prstGeom>
          <a:noFill/>
        </p:spPr>
        <p:txBody>
          <a:bodyPr wrap="none" lIns="87782" tIns="65837" rIns="87782" bIns="65837" anchor="ctr">
            <a:spAutoFit/>
          </a:bodyPr>
          <a:lstStyle/>
          <a:p>
            <a:r>
              <a:rPr sz="1435">
                <a:solidFill>
                  <a:srgbClr val="333333"/>
                </a:solidFill>
              </a:rPr>
              <a:t>Hardip Muliyashiya (202412021)</a:t>
            </a:r>
          </a:p>
        </p:txBody>
      </p:sp>
      <p:pic>
        <p:nvPicPr>
          <p:cNvPr id="44" name="Picture 43" descr="image.png"/>
          <p:cNvPicPr>
            <a:picLocks noChangeAspect="1"/>
          </p:cNvPicPr>
          <p:nvPr/>
        </p:nvPicPr>
        <p:blipFill>
          <a:blip r:embed="rId3">
            <a:alphaModFix/>
          </a:blip>
          <a:stretch>
            <a:fillRect/>
          </a:stretch>
        </p:blipFill>
        <p:spPr>
          <a:xfrm>
            <a:off x="5577700" y="6625070"/>
            <a:ext cx="274313" cy="198881"/>
          </a:xfrm>
          <a:prstGeom prst="rect">
            <a:avLst/>
          </a:prstGeom>
        </p:spPr>
      </p:pic>
      <p:sp>
        <p:nvSpPr>
          <p:cNvPr id="45" name="TextBox 44"/>
          <p:cNvSpPr txBox="1"/>
          <p:nvPr/>
        </p:nvSpPr>
        <p:spPr>
          <a:xfrm>
            <a:off x="5966310" y="6553332"/>
            <a:ext cx="2382498" cy="353790"/>
          </a:xfrm>
          <a:prstGeom prst="rect">
            <a:avLst/>
          </a:prstGeom>
          <a:noFill/>
        </p:spPr>
        <p:txBody>
          <a:bodyPr wrap="none" lIns="87782" tIns="65837" rIns="87782" bIns="65837" anchor="ctr">
            <a:spAutoFit/>
          </a:bodyPr>
          <a:lstStyle/>
          <a:p>
            <a:r>
              <a:rPr sz="1435">
                <a:solidFill>
                  <a:srgbClr val="333333"/>
                </a:solidFill>
              </a:rPr>
              <a:t>Aakash Odedara (202412053)</a:t>
            </a:r>
          </a:p>
        </p:txBody>
      </p:sp>
      <p:pic>
        <p:nvPicPr>
          <p:cNvPr id="46" name="Picture 45" descr="image.png"/>
          <p:cNvPicPr>
            <a:picLocks noChangeAspect="1"/>
          </p:cNvPicPr>
          <p:nvPr/>
        </p:nvPicPr>
        <p:blipFill>
          <a:blip r:embed="rId3">
            <a:alphaModFix/>
          </a:blip>
          <a:stretch>
            <a:fillRect/>
          </a:stretch>
        </p:blipFill>
        <p:spPr>
          <a:xfrm>
            <a:off x="5577700" y="7082270"/>
            <a:ext cx="274313" cy="198881"/>
          </a:xfrm>
          <a:prstGeom prst="rect">
            <a:avLst/>
          </a:prstGeom>
        </p:spPr>
      </p:pic>
      <p:sp>
        <p:nvSpPr>
          <p:cNvPr id="47" name="TextBox 46"/>
          <p:cNvSpPr txBox="1"/>
          <p:nvPr/>
        </p:nvSpPr>
        <p:spPr>
          <a:xfrm>
            <a:off x="5966310" y="7010531"/>
            <a:ext cx="2466238" cy="353790"/>
          </a:xfrm>
          <a:prstGeom prst="rect">
            <a:avLst/>
          </a:prstGeom>
          <a:noFill/>
        </p:spPr>
        <p:txBody>
          <a:bodyPr wrap="none" lIns="87782" tIns="65837" rIns="87782" bIns="65837" anchor="ctr">
            <a:spAutoFit/>
          </a:bodyPr>
          <a:lstStyle/>
          <a:p>
            <a:r>
              <a:rPr sz="1435">
                <a:solidFill>
                  <a:srgbClr val="333333"/>
                </a:solidFill>
              </a:rPr>
              <a:t>Kashish Sorathiya (202412035)</a:t>
            </a:r>
          </a:p>
        </p:txBody>
      </p:sp>
      <p:sp>
        <p:nvSpPr>
          <p:cNvPr id="48" name="Rounded Rectangle 47"/>
          <p:cNvSpPr/>
          <p:nvPr/>
        </p:nvSpPr>
        <p:spPr>
          <a:xfrm>
            <a:off x="9795264" y="5481734"/>
            <a:ext cx="4034688" cy="2468880"/>
          </a:xfrm>
          <a:prstGeom prst="roundRect">
            <a:avLst>
              <a:gd name="adj" fmla="val 11111"/>
            </a:avLst>
          </a:prstGeom>
          <a:solidFill>
            <a:srgbClr val="F1F8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49" name="TextBox 48"/>
          <p:cNvSpPr txBox="1"/>
          <p:nvPr/>
        </p:nvSpPr>
        <p:spPr>
          <a:xfrm>
            <a:off x="10870498" y="5582552"/>
            <a:ext cx="1884220" cy="397969"/>
          </a:xfrm>
          <a:prstGeom prst="rect">
            <a:avLst/>
          </a:prstGeom>
          <a:noFill/>
        </p:spPr>
        <p:txBody>
          <a:bodyPr wrap="none" lIns="87782" tIns="65837" rIns="87782" bIns="65837" anchor="ctr">
            <a:spAutoFit/>
          </a:bodyPr>
          <a:lstStyle/>
          <a:p>
            <a:pPr algn="ctr">
              <a:spcAft>
                <a:spcPts val="1170"/>
              </a:spcAft>
            </a:pPr>
            <a:r>
              <a:rPr sz="1722" b="1">
                <a:solidFill>
                  <a:srgbClr val="2E7D32"/>
                </a:solidFill>
              </a:rPr>
              <a:t> </a:t>
            </a:r>
            <a:r>
              <a:rPr sz="1325"/>
              <a:t>  </a:t>
            </a:r>
            <a:r>
              <a:rPr sz="1722" b="1">
                <a:solidFill>
                  <a:srgbClr val="2E7D32"/>
                </a:solidFill>
              </a:rPr>
              <a:t> Technical Writer </a:t>
            </a:r>
          </a:p>
        </p:txBody>
      </p:sp>
      <p:pic>
        <p:nvPicPr>
          <p:cNvPr id="50" name="Picture 49" descr="image.png"/>
          <p:cNvPicPr>
            <a:picLocks noChangeAspect="1"/>
          </p:cNvPicPr>
          <p:nvPr/>
        </p:nvPicPr>
        <p:blipFill>
          <a:blip r:embed="rId11">
            <a:alphaModFix/>
          </a:blip>
          <a:stretch>
            <a:fillRect/>
          </a:stretch>
        </p:blipFill>
        <p:spPr>
          <a:xfrm>
            <a:off x="10081007" y="5651583"/>
            <a:ext cx="320032" cy="271338"/>
          </a:xfrm>
          <a:prstGeom prst="rect">
            <a:avLst/>
          </a:prstGeom>
        </p:spPr>
      </p:pic>
      <p:pic>
        <p:nvPicPr>
          <p:cNvPr id="51" name="Picture 50" descr="image.png"/>
          <p:cNvPicPr>
            <a:picLocks noChangeAspect="1"/>
          </p:cNvPicPr>
          <p:nvPr/>
        </p:nvPicPr>
        <p:blipFill>
          <a:blip r:embed="rId3">
            <a:alphaModFix/>
          </a:blip>
          <a:stretch>
            <a:fillRect/>
          </a:stretch>
        </p:blipFill>
        <p:spPr>
          <a:xfrm>
            <a:off x="10081007" y="6167870"/>
            <a:ext cx="274313" cy="198881"/>
          </a:xfrm>
          <a:prstGeom prst="rect">
            <a:avLst/>
          </a:prstGeom>
        </p:spPr>
      </p:pic>
      <p:sp>
        <p:nvSpPr>
          <p:cNvPr id="52" name="TextBox 51"/>
          <p:cNvSpPr txBox="1"/>
          <p:nvPr/>
        </p:nvSpPr>
        <p:spPr>
          <a:xfrm>
            <a:off x="10469617" y="6096132"/>
            <a:ext cx="2354606" cy="353790"/>
          </a:xfrm>
          <a:prstGeom prst="rect">
            <a:avLst/>
          </a:prstGeom>
          <a:noFill/>
        </p:spPr>
        <p:txBody>
          <a:bodyPr wrap="none" lIns="87782" tIns="65837" rIns="87782" bIns="65837" anchor="ctr">
            <a:spAutoFit/>
          </a:bodyPr>
          <a:lstStyle/>
          <a:p>
            <a:r>
              <a:rPr sz="1435">
                <a:solidFill>
                  <a:srgbClr val="333333"/>
                </a:solidFill>
              </a:rPr>
              <a:t>Rajvi Dhameliya (202412018)</a:t>
            </a:r>
          </a:p>
        </p:txBody>
      </p:sp>
      <p:sp>
        <p:nvSpPr>
          <p:cNvPr id="53" name="Rounded Rectangle 52"/>
          <p:cNvSpPr/>
          <p:nvPr/>
        </p:nvSpPr>
        <p:spPr>
          <a:xfrm>
            <a:off x="914376" y="9909810"/>
            <a:ext cx="12915576" cy="342900"/>
          </a:xfrm>
          <a:prstGeom prst="roundRect">
            <a:avLst>
              <a:gd name="adj" fmla="val 133333"/>
            </a:avLst>
          </a:prstGeom>
          <a:solidFill>
            <a:srgbClr val="2E7D32">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54" name="TextBox 53"/>
          <p:cNvSpPr txBox="1"/>
          <p:nvPr/>
        </p:nvSpPr>
        <p:spPr>
          <a:xfrm>
            <a:off x="914376" y="9926519"/>
            <a:ext cx="667797" cy="309483"/>
          </a:xfrm>
          <a:prstGeom prst="rect">
            <a:avLst/>
          </a:prstGeom>
          <a:noFill/>
        </p:spPr>
        <p:txBody>
          <a:bodyPr wrap="none" lIns="87782" tIns="65837" rIns="87782" bIns="65837" anchor="ctr">
            <a:spAutoFit/>
          </a:bodyPr>
          <a:lstStyle/>
          <a:p>
            <a:r>
              <a:rPr sz="1147" b="1">
                <a:solidFill>
                  <a:srgbClr val="FFFFFF"/>
                </a:solidFill>
              </a:rPr>
              <a:t>Group 6</a:t>
            </a:r>
          </a:p>
        </p:txBody>
      </p:sp>
      <p:pic>
        <p:nvPicPr>
          <p:cNvPr id="102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1241" y="-41698"/>
            <a:ext cx="14910979" cy="8320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6522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4630034" cy="1257299"/>
          </a:xfrm>
          <a:prstGeom prst="rect">
            <a:avLst/>
          </a:prstGeom>
          <a:solidFill>
            <a:srgbClr val="2E7D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 name="TextBox 2"/>
          <p:cNvSpPr txBox="1"/>
          <p:nvPr/>
        </p:nvSpPr>
        <p:spPr>
          <a:xfrm>
            <a:off x="606521" y="627089"/>
            <a:ext cx="2081774" cy="574619"/>
          </a:xfrm>
          <a:prstGeom prst="rect">
            <a:avLst/>
          </a:prstGeom>
          <a:noFill/>
        </p:spPr>
        <p:txBody>
          <a:bodyPr wrap="none" lIns="87782" tIns="65837" rIns="87782" bIns="65837" anchor="ctr">
            <a:spAutoFit/>
          </a:bodyPr>
          <a:lstStyle/>
          <a:p>
            <a:r>
              <a:rPr sz="2870" b="1" dirty="0">
                <a:solidFill>
                  <a:srgbClr val="FFFFFF"/>
                </a:solidFill>
              </a:rPr>
              <a:t>Introduction</a:t>
            </a:r>
          </a:p>
        </p:txBody>
      </p:sp>
      <p:sp>
        <p:nvSpPr>
          <p:cNvPr id="4" name="TextBox 3"/>
          <p:cNvSpPr txBox="1"/>
          <p:nvPr/>
        </p:nvSpPr>
        <p:spPr>
          <a:xfrm>
            <a:off x="562036" y="1479700"/>
            <a:ext cx="13481305" cy="6691037"/>
          </a:xfrm>
          <a:prstGeom prst="rect">
            <a:avLst/>
          </a:prstGeom>
          <a:noFill/>
        </p:spPr>
        <p:txBody>
          <a:bodyPr wrap="none" lIns="87782" tIns="65837" rIns="87782" bIns="65837" anchor="ctr">
            <a:spAutoFit/>
          </a:bodyPr>
          <a:lstStyle/>
          <a:p>
            <a:pPr marL="411480" indent="-411480">
              <a:buFont typeface="Wingdings" pitchFamily="2" charset="2"/>
              <a:buChar char="Ø"/>
            </a:pPr>
            <a:r>
              <a:rPr lang="en-US" sz="2880" dirty="0">
                <a:solidFill>
                  <a:srgbClr val="006600"/>
                </a:solidFill>
              </a:rPr>
              <a:t>A digital platform connecting </a:t>
            </a:r>
            <a:r>
              <a:rPr lang="en-US" sz="2880" b="1" dirty="0">
                <a:solidFill>
                  <a:srgbClr val="006600"/>
                </a:solidFill>
              </a:rPr>
              <a:t>donors</a:t>
            </a:r>
            <a:r>
              <a:rPr lang="en-US" sz="2880" dirty="0">
                <a:solidFill>
                  <a:srgbClr val="006600"/>
                </a:solidFill>
              </a:rPr>
              <a:t>, </a:t>
            </a:r>
            <a:r>
              <a:rPr lang="en-US" sz="2880" b="1" dirty="0">
                <a:solidFill>
                  <a:srgbClr val="006600"/>
                </a:solidFill>
              </a:rPr>
              <a:t>NGOs</a:t>
            </a:r>
            <a:r>
              <a:rPr lang="en-US" sz="2880" dirty="0">
                <a:solidFill>
                  <a:srgbClr val="006600"/>
                </a:solidFill>
              </a:rPr>
              <a:t>, and </a:t>
            </a:r>
            <a:r>
              <a:rPr lang="en-US" sz="2880" b="1" dirty="0">
                <a:solidFill>
                  <a:srgbClr val="006600"/>
                </a:solidFill>
              </a:rPr>
              <a:t>administrators</a:t>
            </a:r>
            <a:r>
              <a:rPr lang="en-US" sz="2880" dirty="0">
                <a:solidFill>
                  <a:srgbClr val="006600"/>
                </a:solidFill>
              </a:rPr>
              <a:t> to streamline </a:t>
            </a:r>
            <a:r>
              <a:rPr lang="en-US" sz="2880" dirty="0">
                <a:solidFill>
                  <a:srgbClr val="006600"/>
                </a:solidFill>
              </a:rPr>
              <a:t/>
            </a:r>
            <a:br>
              <a:rPr lang="en-US" sz="2880" dirty="0">
                <a:solidFill>
                  <a:srgbClr val="006600"/>
                </a:solidFill>
              </a:rPr>
            </a:br>
            <a:r>
              <a:rPr lang="en-US" sz="2880" dirty="0">
                <a:solidFill>
                  <a:srgbClr val="006600"/>
                </a:solidFill>
              </a:rPr>
              <a:t>food </a:t>
            </a:r>
            <a:r>
              <a:rPr lang="en-US" sz="2880" dirty="0">
                <a:solidFill>
                  <a:srgbClr val="006600"/>
                </a:solidFill>
              </a:rPr>
              <a:t>donation</a:t>
            </a:r>
            <a:r>
              <a:rPr lang="en-US" sz="2880" dirty="0">
                <a:solidFill>
                  <a:srgbClr val="006600"/>
                </a:solidFill>
              </a:rPr>
              <a:t>.</a:t>
            </a:r>
            <a:br>
              <a:rPr lang="en-US" sz="2880" dirty="0">
                <a:solidFill>
                  <a:srgbClr val="006600"/>
                </a:solidFill>
              </a:rPr>
            </a:br>
            <a:endParaRPr lang="en-US" sz="2880" dirty="0">
              <a:solidFill>
                <a:srgbClr val="006600"/>
              </a:solidFill>
            </a:endParaRPr>
          </a:p>
          <a:p>
            <a:pPr marL="411480" indent="-411480">
              <a:buFont typeface="Wingdings" pitchFamily="2" charset="2"/>
              <a:buChar char="Ø"/>
            </a:pPr>
            <a:r>
              <a:rPr lang="en-US" sz="2880" dirty="0">
                <a:solidFill>
                  <a:srgbClr val="006600"/>
                </a:solidFill>
              </a:rPr>
              <a:t>Ensures </a:t>
            </a:r>
            <a:r>
              <a:rPr lang="en-US" sz="2880" b="1" dirty="0">
                <a:solidFill>
                  <a:srgbClr val="006600"/>
                </a:solidFill>
              </a:rPr>
              <a:t>efficient food distribution</a:t>
            </a:r>
            <a:r>
              <a:rPr lang="en-US" sz="2880" dirty="0">
                <a:solidFill>
                  <a:srgbClr val="006600"/>
                </a:solidFill>
              </a:rPr>
              <a:t> by reducing wastage and feeding those in need</a:t>
            </a:r>
            <a:r>
              <a:rPr lang="en-US" sz="2880" dirty="0">
                <a:solidFill>
                  <a:srgbClr val="006600"/>
                </a:solidFill>
              </a:rPr>
              <a:t>.</a:t>
            </a:r>
            <a:br>
              <a:rPr lang="en-US" sz="2880" dirty="0">
                <a:solidFill>
                  <a:srgbClr val="006600"/>
                </a:solidFill>
              </a:rPr>
            </a:br>
            <a:endParaRPr lang="en-US" sz="2880" dirty="0">
              <a:solidFill>
                <a:srgbClr val="006600"/>
              </a:solidFill>
            </a:endParaRPr>
          </a:p>
          <a:p>
            <a:pPr marL="411480" indent="-411480">
              <a:buFont typeface="Wingdings" pitchFamily="2" charset="2"/>
              <a:buChar char="Ø"/>
            </a:pPr>
            <a:r>
              <a:rPr lang="en-US" sz="2880" dirty="0">
                <a:solidFill>
                  <a:srgbClr val="006600"/>
                </a:solidFill>
              </a:rPr>
              <a:t>Provides </a:t>
            </a:r>
            <a:r>
              <a:rPr lang="en-US" sz="2880" b="1" dirty="0">
                <a:solidFill>
                  <a:srgbClr val="006600"/>
                </a:solidFill>
              </a:rPr>
              <a:t>real-time donation tracking</a:t>
            </a:r>
            <a:r>
              <a:rPr lang="en-US" sz="2880" dirty="0">
                <a:solidFill>
                  <a:srgbClr val="006600"/>
                </a:solidFill>
              </a:rPr>
              <a:t> and </a:t>
            </a:r>
            <a:r>
              <a:rPr lang="en-US" sz="2880" b="1" dirty="0">
                <a:solidFill>
                  <a:srgbClr val="006600"/>
                </a:solidFill>
              </a:rPr>
              <a:t>status updates</a:t>
            </a:r>
            <a:r>
              <a:rPr lang="en-US" sz="2880" dirty="0">
                <a:solidFill>
                  <a:srgbClr val="006600"/>
                </a:solidFill>
              </a:rPr>
              <a:t> to all users</a:t>
            </a:r>
            <a:r>
              <a:rPr lang="en-US" sz="2880" dirty="0">
                <a:solidFill>
                  <a:srgbClr val="006600"/>
                </a:solidFill>
              </a:rPr>
              <a:t>.</a:t>
            </a:r>
            <a:br>
              <a:rPr lang="en-US" sz="2880" dirty="0">
                <a:solidFill>
                  <a:srgbClr val="006600"/>
                </a:solidFill>
              </a:rPr>
            </a:br>
            <a:endParaRPr lang="en-US" sz="2880" dirty="0">
              <a:solidFill>
                <a:srgbClr val="006600"/>
              </a:solidFill>
            </a:endParaRPr>
          </a:p>
          <a:p>
            <a:pPr marL="411480" indent="-411480">
              <a:buFont typeface="Wingdings" pitchFamily="2" charset="2"/>
              <a:buChar char="Ø"/>
            </a:pPr>
            <a:r>
              <a:rPr lang="en-US" sz="2880" dirty="0">
                <a:solidFill>
                  <a:srgbClr val="006600"/>
                </a:solidFill>
              </a:rPr>
              <a:t>Supports </a:t>
            </a:r>
            <a:r>
              <a:rPr lang="en-US" sz="2880" b="1" dirty="0">
                <a:solidFill>
                  <a:srgbClr val="006600"/>
                </a:solidFill>
              </a:rPr>
              <a:t>role-based access</a:t>
            </a:r>
            <a:r>
              <a:rPr lang="en-US" sz="2880" dirty="0">
                <a:solidFill>
                  <a:srgbClr val="006600"/>
                </a:solidFill>
              </a:rPr>
              <a:t> for donors, NGOs, and admins with secure authentication</a:t>
            </a:r>
            <a:r>
              <a:rPr lang="en-US" sz="2880" dirty="0">
                <a:solidFill>
                  <a:srgbClr val="006600"/>
                </a:solidFill>
              </a:rPr>
              <a:t>.</a:t>
            </a:r>
            <a:br>
              <a:rPr lang="en-US" sz="2880" dirty="0">
                <a:solidFill>
                  <a:srgbClr val="006600"/>
                </a:solidFill>
              </a:rPr>
            </a:br>
            <a:endParaRPr lang="en-US" sz="2880" dirty="0">
              <a:solidFill>
                <a:srgbClr val="006600"/>
              </a:solidFill>
            </a:endParaRPr>
          </a:p>
          <a:p>
            <a:pPr marL="411480" indent="-411480">
              <a:buFont typeface="Wingdings" pitchFamily="2" charset="2"/>
              <a:buChar char="Ø"/>
            </a:pPr>
            <a:r>
              <a:rPr lang="en-US" sz="2880" dirty="0">
                <a:solidFill>
                  <a:srgbClr val="006600"/>
                </a:solidFill>
              </a:rPr>
              <a:t>Automates </a:t>
            </a:r>
            <a:r>
              <a:rPr lang="en-US" sz="2880" b="1" dirty="0">
                <a:solidFill>
                  <a:srgbClr val="006600"/>
                </a:solidFill>
              </a:rPr>
              <a:t>notifications</a:t>
            </a:r>
            <a:r>
              <a:rPr lang="en-US" sz="2880" dirty="0">
                <a:solidFill>
                  <a:srgbClr val="006600"/>
                </a:solidFill>
              </a:rPr>
              <a:t> for donation status, approvals, and feedback</a:t>
            </a:r>
            <a:r>
              <a:rPr lang="en-US" sz="2880" dirty="0">
                <a:solidFill>
                  <a:srgbClr val="006600"/>
                </a:solidFill>
              </a:rPr>
              <a:t>.</a:t>
            </a:r>
            <a:br>
              <a:rPr lang="en-US" sz="2880" dirty="0">
                <a:solidFill>
                  <a:srgbClr val="006600"/>
                </a:solidFill>
              </a:rPr>
            </a:br>
            <a:endParaRPr lang="en-US" sz="2880" dirty="0">
              <a:solidFill>
                <a:srgbClr val="006600"/>
              </a:solidFill>
            </a:endParaRPr>
          </a:p>
          <a:p>
            <a:pPr marL="411480" indent="-411480">
              <a:buFont typeface="Wingdings" pitchFamily="2" charset="2"/>
              <a:buChar char="Ø"/>
            </a:pPr>
            <a:r>
              <a:rPr lang="en-US" sz="2880" dirty="0">
                <a:solidFill>
                  <a:srgbClr val="006600"/>
                </a:solidFill>
              </a:rPr>
              <a:t>Includes </a:t>
            </a:r>
            <a:r>
              <a:rPr lang="en-US" sz="2880" b="1" dirty="0">
                <a:solidFill>
                  <a:srgbClr val="006600"/>
                </a:solidFill>
              </a:rPr>
              <a:t>feedback and inquiry modules</a:t>
            </a:r>
            <a:r>
              <a:rPr lang="en-US" sz="2880" dirty="0">
                <a:solidFill>
                  <a:srgbClr val="006600"/>
                </a:solidFill>
              </a:rPr>
              <a:t> to improve transparency and engagement</a:t>
            </a:r>
            <a:r>
              <a:rPr lang="en-US" sz="2880" dirty="0">
                <a:solidFill>
                  <a:srgbClr val="006600"/>
                </a:solidFill>
              </a:rPr>
              <a:t>.</a:t>
            </a:r>
            <a:br>
              <a:rPr lang="en-US" sz="2880" dirty="0">
                <a:solidFill>
                  <a:srgbClr val="006600"/>
                </a:solidFill>
              </a:rPr>
            </a:br>
            <a:endParaRPr lang="en-US" sz="2880" dirty="0">
              <a:solidFill>
                <a:srgbClr val="006600"/>
              </a:solidFill>
            </a:endParaRPr>
          </a:p>
          <a:p>
            <a:pPr marL="411480" indent="-411480">
              <a:buFont typeface="Wingdings" pitchFamily="2" charset="2"/>
              <a:buChar char="Ø"/>
            </a:pPr>
            <a:r>
              <a:rPr lang="en-US" sz="2880" dirty="0">
                <a:solidFill>
                  <a:srgbClr val="006600"/>
                </a:solidFill>
              </a:rPr>
              <a:t>Built with a focus on </a:t>
            </a:r>
            <a:r>
              <a:rPr lang="en-US" sz="2880" b="1" dirty="0">
                <a:solidFill>
                  <a:srgbClr val="006600"/>
                </a:solidFill>
              </a:rPr>
              <a:t>scalability</a:t>
            </a:r>
            <a:r>
              <a:rPr lang="en-US" sz="2880" dirty="0">
                <a:solidFill>
                  <a:srgbClr val="006600"/>
                </a:solidFill>
              </a:rPr>
              <a:t>, </a:t>
            </a:r>
            <a:r>
              <a:rPr lang="en-US" sz="2880" b="1" dirty="0">
                <a:solidFill>
                  <a:srgbClr val="006600"/>
                </a:solidFill>
              </a:rPr>
              <a:t>usability</a:t>
            </a:r>
            <a:r>
              <a:rPr lang="en-US" sz="2880" dirty="0">
                <a:solidFill>
                  <a:srgbClr val="006600"/>
                </a:solidFill>
              </a:rPr>
              <a:t>, and </a:t>
            </a:r>
            <a:r>
              <a:rPr lang="en-US" sz="2880" b="1" dirty="0">
                <a:solidFill>
                  <a:srgbClr val="006600"/>
                </a:solidFill>
              </a:rPr>
              <a:t>social impact</a:t>
            </a:r>
            <a:r>
              <a:rPr lang="en-US" sz="2880" dirty="0">
                <a:solidFill>
                  <a:srgbClr val="006600"/>
                </a:solidFill>
              </a:rPr>
              <a:t>.</a:t>
            </a:r>
          </a:p>
          <a:p>
            <a:pPr marL="411480" indent="-411480" algn="ctr">
              <a:spcAft>
                <a:spcPts val="1950"/>
              </a:spcAft>
              <a:buFont typeface="Wingdings" pitchFamily="2" charset="2"/>
              <a:buChar char="Ø"/>
            </a:pPr>
            <a:endParaRPr sz="2296" b="1" dirty="0">
              <a:solidFill>
                <a:srgbClr val="006600"/>
              </a:solidFill>
            </a:endParaRPr>
          </a:p>
        </p:txBody>
      </p:sp>
    </p:spTree>
    <p:extLst>
      <p:ext uri="{BB962C8B-B14F-4D97-AF65-F5344CB8AC3E}">
        <p14:creationId xmlns:p14="http://schemas.microsoft.com/office/powerpoint/2010/main" val="38841882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4630034" cy="1257299"/>
          </a:xfrm>
          <a:prstGeom prst="rect">
            <a:avLst/>
          </a:prstGeom>
          <a:solidFill>
            <a:srgbClr val="2E7D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 name="TextBox 2"/>
          <p:cNvSpPr txBox="1"/>
          <p:nvPr/>
        </p:nvSpPr>
        <p:spPr>
          <a:xfrm>
            <a:off x="503518" y="628689"/>
            <a:ext cx="2382947" cy="574619"/>
          </a:xfrm>
          <a:prstGeom prst="rect">
            <a:avLst/>
          </a:prstGeom>
          <a:noFill/>
        </p:spPr>
        <p:txBody>
          <a:bodyPr wrap="none" lIns="87782" tIns="65837" rIns="87782" bIns="65837" anchor="ctr">
            <a:spAutoFit/>
          </a:bodyPr>
          <a:lstStyle/>
          <a:p>
            <a:r>
              <a:rPr lang="en-US" sz="2870" b="1" dirty="0">
                <a:solidFill>
                  <a:srgbClr val="FFFFFF"/>
                </a:solidFill>
              </a:rPr>
              <a:t>System Design</a:t>
            </a:r>
            <a:endParaRPr sz="2870" b="1" dirty="0">
              <a:solidFill>
                <a:srgbClr val="FFFFFF"/>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 y="1939424"/>
            <a:ext cx="12070080" cy="5701636"/>
          </a:xfrm>
          <a:prstGeom prst="rect">
            <a:avLst/>
          </a:prstGeom>
        </p:spPr>
      </p:pic>
    </p:spTree>
    <p:extLst>
      <p:ext uri="{BB962C8B-B14F-4D97-AF65-F5344CB8AC3E}">
        <p14:creationId xmlns:p14="http://schemas.microsoft.com/office/powerpoint/2010/main" val="317369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4630034" cy="1257299"/>
          </a:xfrm>
          <a:prstGeom prst="rect">
            <a:avLst/>
          </a:prstGeom>
          <a:solidFill>
            <a:srgbClr val="2E7D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 name="TextBox 2"/>
          <p:cNvSpPr txBox="1"/>
          <p:nvPr/>
        </p:nvSpPr>
        <p:spPr>
          <a:xfrm>
            <a:off x="503518" y="628689"/>
            <a:ext cx="3154312" cy="574619"/>
          </a:xfrm>
          <a:prstGeom prst="rect">
            <a:avLst/>
          </a:prstGeom>
          <a:noFill/>
        </p:spPr>
        <p:txBody>
          <a:bodyPr wrap="none" lIns="87782" tIns="65837" rIns="87782" bIns="65837" anchor="ctr">
            <a:spAutoFit/>
          </a:bodyPr>
          <a:lstStyle/>
          <a:p>
            <a:r>
              <a:rPr lang="en-US" sz="2870" b="1" dirty="0">
                <a:solidFill>
                  <a:srgbClr val="FFFFFF"/>
                </a:solidFill>
              </a:rPr>
              <a:t> Data Flow </a:t>
            </a:r>
            <a:r>
              <a:rPr lang="en-US" sz="2870" b="1" dirty="0">
                <a:solidFill>
                  <a:srgbClr val="FFFFFF"/>
                </a:solidFill>
              </a:rPr>
              <a:t>Diagram</a:t>
            </a:r>
            <a:endParaRPr sz="2870" b="1" dirty="0">
              <a:solidFill>
                <a:srgbClr val="FFFF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932" y="1764134"/>
            <a:ext cx="13070168" cy="5871106"/>
          </a:xfrm>
          <a:prstGeom prst="rect">
            <a:avLst/>
          </a:prstGeom>
        </p:spPr>
      </p:pic>
    </p:spTree>
    <p:extLst>
      <p:ext uri="{BB962C8B-B14F-4D97-AF65-F5344CB8AC3E}">
        <p14:creationId xmlns:p14="http://schemas.microsoft.com/office/powerpoint/2010/main" val="25225686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4630034" cy="1257299"/>
          </a:xfrm>
          <a:prstGeom prst="rect">
            <a:avLst/>
          </a:prstGeom>
          <a:solidFill>
            <a:srgbClr val="2E7D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 name="TextBox 2"/>
          <p:cNvSpPr txBox="1"/>
          <p:nvPr/>
        </p:nvSpPr>
        <p:spPr>
          <a:xfrm>
            <a:off x="503518" y="628689"/>
            <a:ext cx="1929297" cy="574619"/>
          </a:xfrm>
          <a:prstGeom prst="rect">
            <a:avLst/>
          </a:prstGeom>
          <a:noFill/>
        </p:spPr>
        <p:txBody>
          <a:bodyPr wrap="none" lIns="87782" tIns="65837" rIns="87782" bIns="65837" anchor="ctr">
            <a:spAutoFit/>
          </a:bodyPr>
          <a:lstStyle/>
          <a:p>
            <a:r>
              <a:rPr lang="en-US" sz="2870" b="1" dirty="0">
                <a:solidFill>
                  <a:srgbClr val="FFFFFF"/>
                </a:solidFill>
              </a:rPr>
              <a:t>ER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92" y="1641837"/>
            <a:ext cx="14294651" cy="6056539"/>
          </a:xfrm>
          <a:prstGeom prst="rect">
            <a:avLst/>
          </a:prstGeom>
        </p:spPr>
      </p:pic>
    </p:spTree>
    <p:extLst>
      <p:ext uri="{BB962C8B-B14F-4D97-AF65-F5344CB8AC3E}">
        <p14:creationId xmlns:p14="http://schemas.microsoft.com/office/powerpoint/2010/main" val="42015151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4630034" cy="1257299"/>
          </a:xfrm>
          <a:prstGeom prst="rect">
            <a:avLst/>
          </a:prstGeom>
          <a:solidFill>
            <a:srgbClr val="2E7D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 name="TextBox 2"/>
          <p:cNvSpPr txBox="1"/>
          <p:nvPr/>
        </p:nvSpPr>
        <p:spPr>
          <a:xfrm>
            <a:off x="503518" y="628689"/>
            <a:ext cx="2304399" cy="574619"/>
          </a:xfrm>
          <a:prstGeom prst="rect">
            <a:avLst/>
          </a:prstGeom>
          <a:noFill/>
        </p:spPr>
        <p:txBody>
          <a:bodyPr wrap="none" lIns="87782" tIns="65837" rIns="87782" bIns="65837" anchor="ctr">
            <a:spAutoFit/>
          </a:bodyPr>
          <a:lstStyle/>
          <a:p>
            <a:r>
              <a:rPr lang="en-US" sz="2870" b="1" dirty="0">
                <a:solidFill>
                  <a:srgbClr val="FFFFFF"/>
                </a:solidFill>
              </a:rPr>
              <a:t>Class </a:t>
            </a:r>
            <a:r>
              <a:rPr lang="en-US" sz="2870" b="1" dirty="0">
                <a:solidFill>
                  <a:srgbClr val="FFFFFF"/>
                </a:solidFill>
              </a:rPr>
              <a:t>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794" y="1388397"/>
            <a:ext cx="10683192" cy="6603949"/>
          </a:xfrm>
          <a:prstGeom prst="rect">
            <a:avLst/>
          </a:prstGeom>
        </p:spPr>
      </p:pic>
    </p:spTree>
    <p:extLst>
      <p:ext uri="{BB962C8B-B14F-4D97-AF65-F5344CB8AC3E}">
        <p14:creationId xmlns:p14="http://schemas.microsoft.com/office/powerpoint/2010/main" val="1900432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4630034" cy="1257299"/>
          </a:xfrm>
          <a:prstGeom prst="rect">
            <a:avLst/>
          </a:prstGeom>
          <a:solidFill>
            <a:srgbClr val="2E7D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 name="TextBox 2"/>
          <p:cNvSpPr txBox="1"/>
          <p:nvPr/>
        </p:nvSpPr>
        <p:spPr>
          <a:xfrm>
            <a:off x="503517" y="628689"/>
            <a:ext cx="2480794" cy="574619"/>
          </a:xfrm>
          <a:prstGeom prst="rect">
            <a:avLst/>
          </a:prstGeom>
          <a:noFill/>
        </p:spPr>
        <p:txBody>
          <a:bodyPr wrap="none" lIns="87782" tIns="65837" rIns="87782" bIns="65837" anchor="ctr">
            <a:spAutoFit/>
          </a:bodyPr>
          <a:lstStyle/>
          <a:p>
            <a:r>
              <a:rPr lang="en-US" sz="2870" b="1" dirty="0">
                <a:solidFill>
                  <a:srgbClr val="FFFFFF"/>
                </a:solidFill>
              </a:rPr>
              <a:t>Schema Design</a:t>
            </a:r>
            <a:endParaRPr lang="en-US" sz="2870" b="1" dirty="0">
              <a:solidFill>
                <a:srgbClr val="FFFFFF"/>
              </a:solidFill>
            </a:endParaRPr>
          </a:p>
        </p:txBody>
      </p:sp>
      <p:sp>
        <p:nvSpPr>
          <p:cNvPr id="30" name="Rounded Rectangle 29"/>
          <p:cNvSpPr/>
          <p:nvPr/>
        </p:nvSpPr>
        <p:spPr>
          <a:xfrm>
            <a:off x="457189" y="1405891"/>
            <a:ext cx="3348906" cy="6610350"/>
          </a:xfrm>
          <a:prstGeom prst="roundRect">
            <a:avLst>
              <a:gd name="adj" fmla="val 8191"/>
            </a:avLst>
          </a:prstGeom>
          <a:solidFill>
            <a:srgbClr val="FFFFFF">
              <a:alpha val="85000"/>
            </a:srgbClr>
          </a:solidFill>
          <a:ln w="41275">
            <a:solidFill>
              <a:srgbClr val="2E7D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1" name="TextBox 30"/>
          <p:cNvSpPr txBox="1"/>
          <p:nvPr/>
        </p:nvSpPr>
        <p:spPr>
          <a:xfrm>
            <a:off x="732803" y="1700300"/>
            <a:ext cx="1567018" cy="397969"/>
          </a:xfrm>
          <a:prstGeom prst="rect">
            <a:avLst/>
          </a:prstGeom>
          <a:noFill/>
        </p:spPr>
        <p:txBody>
          <a:bodyPr wrap="none" lIns="87782" tIns="65837" rIns="87782" bIns="65837" anchor="ctr">
            <a:spAutoFit/>
          </a:bodyPr>
          <a:lstStyle/>
          <a:p>
            <a:pPr>
              <a:spcAft>
                <a:spcPts val="1560"/>
              </a:spcAft>
            </a:pPr>
            <a:r>
              <a:rPr sz="1722" b="1" dirty="0">
                <a:solidFill>
                  <a:srgbClr val="2E7D32"/>
                </a:solidFill>
              </a:rPr>
              <a:t> </a:t>
            </a:r>
            <a:r>
              <a:rPr sz="1325" dirty="0"/>
              <a:t>  </a:t>
            </a:r>
            <a:r>
              <a:rPr sz="1722" b="1" dirty="0">
                <a:solidFill>
                  <a:srgbClr val="2E7D32"/>
                </a:solidFill>
              </a:rPr>
              <a:t> </a:t>
            </a:r>
            <a:r>
              <a:rPr lang="en-US" sz="1722" b="1" dirty="0">
                <a:solidFill>
                  <a:srgbClr val="2E7D32"/>
                </a:solidFill>
              </a:rPr>
              <a:t>  </a:t>
            </a:r>
            <a:r>
              <a:rPr sz="1722" b="1" dirty="0">
                <a:solidFill>
                  <a:srgbClr val="2E7D32"/>
                </a:solidFill>
              </a:rPr>
              <a:t>Key </a:t>
            </a:r>
            <a:r>
              <a:rPr sz="1722" b="1" dirty="0">
                <a:solidFill>
                  <a:srgbClr val="2E7D32"/>
                </a:solidFill>
              </a:rPr>
              <a:t>Entities </a:t>
            </a:r>
          </a:p>
        </p:txBody>
      </p:sp>
      <p:pic>
        <p:nvPicPr>
          <p:cNvPr id="32" name="Picture 31" descr="image.png"/>
          <p:cNvPicPr>
            <a:picLocks noChangeAspect="1"/>
          </p:cNvPicPr>
          <p:nvPr/>
        </p:nvPicPr>
        <p:blipFill>
          <a:blip r:embed="rId2">
            <a:alphaModFix/>
          </a:blip>
          <a:stretch>
            <a:fillRect/>
          </a:stretch>
        </p:blipFill>
        <p:spPr>
          <a:xfrm>
            <a:off x="742931" y="1795008"/>
            <a:ext cx="320032" cy="218810"/>
          </a:xfrm>
          <a:prstGeom prst="rect">
            <a:avLst/>
          </a:prstGeom>
        </p:spPr>
      </p:pic>
      <p:sp>
        <p:nvSpPr>
          <p:cNvPr id="33" name="TextBox 32"/>
          <p:cNvSpPr txBox="1"/>
          <p:nvPr/>
        </p:nvSpPr>
        <p:spPr>
          <a:xfrm>
            <a:off x="742932" y="2196471"/>
            <a:ext cx="2777420" cy="697217"/>
          </a:xfrm>
          <a:prstGeom prst="rect">
            <a:avLst/>
          </a:prstGeom>
          <a:noFill/>
        </p:spPr>
        <p:txBody>
          <a:bodyPr wrap="square" lIns="219456" tIns="65837" rIns="87782" bIns="65837" anchor="ctr">
            <a:spAutoFit/>
          </a:bodyPr>
          <a:lstStyle/>
          <a:p>
            <a:pPr>
              <a:lnSpc>
                <a:spcPts val="2184"/>
              </a:lnSpc>
              <a:spcAft>
                <a:spcPts val="1248"/>
              </a:spcAft>
            </a:pPr>
            <a:r>
              <a:rPr sz="1435" b="1">
                <a:solidFill>
                  <a:srgbClr val="2E7D32"/>
                </a:solidFill>
              </a:rPr>
              <a:t>User:</a:t>
            </a:r>
            <a:r>
              <a:rPr sz="1435">
                <a:solidFill>
                  <a:srgbClr val="2C3E50"/>
                </a:solidFill>
              </a:rPr>
              <a:t> donors, NGOs, admins (role-based)</a:t>
            </a:r>
          </a:p>
        </p:txBody>
      </p:sp>
      <p:sp>
        <p:nvSpPr>
          <p:cNvPr id="34" name="TextBox 33"/>
          <p:cNvSpPr txBox="1"/>
          <p:nvPr/>
        </p:nvSpPr>
        <p:spPr>
          <a:xfrm>
            <a:off x="742932" y="3133732"/>
            <a:ext cx="2777420" cy="697217"/>
          </a:xfrm>
          <a:prstGeom prst="rect">
            <a:avLst/>
          </a:prstGeom>
          <a:noFill/>
        </p:spPr>
        <p:txBody>
          <a:bodyPr wrap="square" lIns="219456" tIns="65837" rIns="87782" bIns="65837" anchor="ctr">
            <a:spAutoFit/>
          </a:bodyPr>
          <a:lstStyle/>
          <a:p>
            <a:pPr>
              <a:lnSpc>
                <a:spcPts val="2184"/>
              </a:lnSpc>
              <a:spcAft>
                <a:spcPts val="1248"/>
              </a:spcAft>
            </a:pPr>
            <a:r>
              <a:rPr sz="1435" b="1" dirty="0">
                <a:solidFill>
                  <a:srgbClr val="2E7D32"/>
                </a:solidFill>
              </a:rPr>
              <a:t>NGO:</a:t>
            </a:r>
            <a:r>
              <a:rPr sz="1435" dirty="0">
                <a:solidFill>
                  <a:srgbClr val="2C3E50"/>
                </a:solidFill>
              </a:rPr>
              <a:t> organizational profile (optionally mapped to a User)</a:t>
            </a:r>
          </a:p>
        </p:txBody>
      </p:sp>
      <p:sp>
        <p:nvSpPr>
          <p:cNvPr id="35" name="TextBox 34"/>
          <p:cNvSpPr txBox="1"/>
          <p:nvPr/>
        </p:nvSpPr>
        <p:spPr>
          <a:xfrm>
            <a:off x="742932" y="4070990"/>
            <a:ext cx="2777420" cy="697217"/>
          </a:xfrm>
          <a:prstGeom prst="rect">
            <a:avLst/>
          </a:prstGeom>
          <a:noFill/>
        </p:spPr>
        <p:txBody>
          <a:bodyPr wrap="square" lIns="219456" tIns="65837" rIns="87782" bIns="65837" anchor="ctr">
            <a:spAutoFit/>
          </a:bodyPr>
          <a:lstStyle/>
          <a:p>
            <a:pPr>
              <a:lnSpc>
                <a:spcPts val="2184"/>
              </a:lnSpc>
              <a:spcAft>
                <a:spcPts val="1248"/>
              </a:spcAft>
            </a:pPr>
            <a:r>
              <a:rPr sz="1435" b="1" dirty="0">
                <a:solidFill>
                  <a:srgbClr val="2E7D32"/>
                </a:solidFill>
              </a:rPr>
              <a:t>Donation:</a:t>
            </a:r>
            <a:r>
              <a:rPr sz="1435" dirty="0">
                <a:solidFill>
                  <a:srgbClr val="2C3E50"/>
                </a:solidFill>
              </a:rPr>
              <a:t> food listing + lifecycle status</a:t>
            </a:r>
          </a:p>
        </p:txBody>
      </p:sp>
      <p:sp>
        <p:nvSpPr>
          <p:cNvPr id="36" name="TextBox 35"/>
          <p:cNvSpPr txBox="1"/>
          <p:nvPr/>
        </p:nvSpPr>
        <p:spPr>
          <a:xfrm>
            <a:off x="742932" y="5027206"/>
            <a:ext cx="2777420" cy="979345"/>
          </a:xfrm>
          <a:prstGeom prst="rect">
            <a:avLst/>
          </a:prstGeom>
          <a:noFill/>
        </p:spPr>
        <p:txBody>
          <a:bodyPr wrap="square" lIns="219456" tIns="65837" rIns="87782" bIns="65837" anchor="ctr">
            <a:spAutoFit/>
          </a:bodyPr>
          <a:lstStyle/>
          <a:p>
            <a:pPr>
              <a:lnSpc>
                <a:spcPts val="2184"/>
              </a:lnSpc>
              <a:spcAft>
                <a:spcPts val="1248"/>
              </a:spcAft>
            </a:pPr>
            <a:r>
              <a:rPr sz="1435" b="1" dirty="0">
                <a:solidFill>
                  <a:srgbClr val="2E7D32"/>
                </a:solidFill>
              </a:rPr>
              <a:t>Feedback:</a:t>
            </a:r>
            <a:r>
              <a:rPr sz="1435" dirty="0">
                <a:solidFill>
                  <a:srgbClr val="2C3E50"/>
                </a:solidFill>
              </a:rPr>
              <a:t> rating/comment from one user to another for a donation</a:t>
            </a:r>
          </a:p>
        </p:txBody>
      </p:sp>
      <p:sp>
        <p:nvSpPr>
          <p:cNvPr id="37" name="TextBox 36"/>
          <p:cNvSpPr txBox="1"/>
          <p:nvPr/>
        </p:nvSpPr>
        <p:spPr>
          <a:xfrm>
            <a:off x="742932" y="6349371"/>
            <a:ext cx="2777420" cy="697217"/>
          </a:xfrm>
          <a:prstGeom prst="rect">
            <a:avLst/>
          </a:prstGeom>
          <a:noFill/>
        </p:spPr>
        <p:txBody>
          <a:bodyPr wrap="square" lIns="219456" tIns="65837" rIns="87782" bIns="65837" anchor="ctr">
            <a:spAutoFit/>
          </a:bodyPr>
          <a:lstStyle/>
          <a:p>
            <a:pPr>
              <a:lnSpc>
                <a:spcPts val="2184"/>
              </a:lnSpc>
              <a:spcAft>
                <a:spcPts val="1248"/>
              </a:spcAft>
            </a:pPr>
            <a:r>
              <a:rPr sz="1435" b="1" dirty="0">
                <a:solidFill>
                  <a:srgbClr val="2E7D32"/>
                </a:solidFill>
              </a:rPr>
              <a:t>Notification:</a:t>
            </a:r>
            <a:r>
              <a:rPr sz="1435" dirty="0">
                <a:solidFill>
                  <a:srgbClr val="2C3E50"/>
                </a:solidFill>
              </a:rPr>
              <a:t> system messages to users</a:t>
            </a:r>
          </a:p>
        </p:txBody>
      </p:sp>
      <p:sp>
        <p:nvSpPr>
          <p:cNvPr id="38" name="TextBox 37"/>
          <p:cNvSpPr txBox="1"/>
          <p:nvPr/>
        </p:nvSpPr>
        <p:spPr>
          <a:xfrm>
            <a:off x="742932" y="7301870"/>
            <a:ext cx="2777420" cy="697217"/>
          </a:xfrm>
          <a:prstGeom prst="rect">
            <a:avLst/>
          </a:prstGeom>
          <a:noFill/>
        </p:spPr>
        <p:txBody>
          <a:bodyPr wrap="square" lIns="219456" tIns="65837" rIns="87782" bIns="65837" anchor="ctr">
            <a:spAutoFit/>
          </a:bodyPr>
          <a:lstStyle/>
          <a:p>
            <a:pPr>
              <a:lnSpc>
                <a:spcPts val="2184"/>
              </a:lnSpc>
              <a:spcAft>
                <a:spcPts val="1248"/>
              </a:spcAft>
            </a:pPr>
            <a:r>
              <a:rPr sz="1435" b="1" dirty="0">
                <a:solidFill>
                  <a:srgbClr val="2E7D32"/>
                </a:solidFill>
              </a:rPr>
              <a:t>Inquiry:</a:t>
            </a:r>
            <a:r>
              <a:rPr sz="1435" dirty="0">
                <a:solidFill>
                  <a:srgbClr val="2C3E50"/>
                </a:solidFill>
              </a:rPr>
              <a:t> contact/support requests</a:t>
            </a:r>
          </a:p>
        </p:txBody>
      </p:sp>
      <p:sp>
        <p:nvSpPr>
          <p:cNvPr id="39" name="Rounded Rectangle 38"/>
          <p:cNvSpPr/>
          <p:nvPr/>
        </p:nvSpPr>
        <p:spPr>
          <a:xfrm>
            <a:off x="4091837" y="1405891"/>
            <a:ext cx="2605974" cy="6610350"/>
          </a:xfrm>
          <a:prstGeom prst="roundRect">
            <a:avLst>
              <a:gd name="adj" fmla="val 10526"/>
            </a:avLst>
          </a:prstGeom>
          <a:solidFill>
            <a:srgbClr val="FFFFFF">
              <a:alpha val="85000"/>
            </a:srgbClr>
          </a:solidFill>
          <a:ln w="41275">
            <a:solidFill>
              <a:srgbClr val="2E7D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40" name="TextBox 39"/>
          <p:cNvSpPr txBox="1"/>
          <p:nvPr/>
        </p:nvSpPr>
        <p:spPr>
          <a:xfrm>
            <a:off x="4377580" y="1705429"/>
            <a:ext cx="2104857" cy="397969"/>
          </a:xfrm>
          <a:prstGeom prst="rect">
            <a:avLst/>
          </a:prstGeom>
          <a:noFill/>
        </p:spPr>
        <p:txBody>
          <a:bodyPr wrap="none" lIns="87782" tIns="65837" rIns="87782" bIns="65837" anchor="ctr">
            <a:spAutoFit/>
          </a:bodyPr>
          <a:lstStyle/>
          <a:p>
            <a:pPr>
              <a:spcAft>
                <a:spcPts val="1560"/>
              </a:spcAft>
            </a:pPr>
            <a:r>
              <a:rPr sz="1722" b="1" dirty="0">
                <a:solidFill>
                  <a:srgbClr val="2E7D32"/>
                </a:solidFill>
              </a:rPr>
              <a:t> </a:t>
            </a:r>
            <a:r>
              <a:rPr sz="1325" dirty="0"/>
              <a:t>  </a:t>
            </a:r>
            <a:r>
              <a:rPr sz="1722" b="1" dirty="0">
                <a:solidFill>
                  <a:srgbClr val="2E7D32"/>
                </a:solidFill>
              </a:rPr>
              <a:t> Core Relationships </a:t>
            </a:r>
          </a:p>
        </p:txBody>
      </p:sp>
      <p:pic>
        <p:nvPicPr>
          <p:cNvPr id="41" name="Picture 40" descr="image.png"/>
          <p:cNvPicPr>
            <a:picLocks noChangeAspect="1"/>
          </p:cNvPicPr>
          <p:nvPr/>
        </p:nvPicPr>
        <p:blipFill>
          <a:blip r:embed="rId3">
            <a:alphaModFix/>
          </a:blip>
          <a:stretch>
            <a:fillRect/>
          </a:stretch>
        </p:blipFill>
        <p:spPr>
          <a:xfrm>
            <a:off x="4217564" y="1795007"/>
            <a:ext cx="320032" cy="153062"/>
          </a:xfrm>
          <a:prstGeom prst="rect">
            <a:avLst/>
          </a:prstGeom>
        </p:spPr>
      </p:pic>
      <p:sp>
        <p:nvSpPr>
          <p:cNvPr id="42" name="TextBox 41"/>
          <p:cNvSpPr txBox="1"/>
          <p:nvPr/>
        </p:nvSpPr>
        <p:spPr>
          <a:xfrm>
            <a:off x="4377580" y="2169801"/>
            <a:ext cx="2034488" cy="697217"/>
          </a:xfrm>
          <a:prstGeom prst="rect">
            <a:avLst/>
          </a:prstGeom>
          <a:noFill/>
        </p:spPr>
        <p:txBody>
          <a:bodyPr wrap="square" lIns="219456" tIns="65837" rIns="87782" bIns="65837" anchor="ctr">
            <a:spAutoFit/>
          </a:bodyPr>
          <a:lstStyle/>
          <a:p>
            <a:pPr>
              <a:lnSpc>
                <a:spcPts val="2184"/>
              </a:lnSpc>
              <a:spcAft>
                <a:spcPts val="1248"/>
              </a:spcAft>
            </a:pPr>
            <a:r>
              <a:rPr sz="1435" dirty="0">
                <a:solidFill>
                  <a:srgbClr val="2C3E50"/>
                </a:solidFill>
              </a:rPr>
              <a:t>User creates Donation </a:t>
            </a:r>
            <a:r>
              <a:rPr sz="1435" b="1" dirty="0">
                <a:solidFill>
                  <a:srgbClr val="2E7D32"/>
                </a:solidFill>
              </a:rPr>
              <a:t>(1:N)</a:t>
            </a:r>
          </a:p>
        </p:txBody>
      </p:sp>
      <p:sp>
        <p:nvSpPr>
          <p:cNvPr id="43" name="TextBox 42"/>
          <p:cNvSpPr txBox="1"/>
          <p:nvPr/>
        </p:nvSpPr>
        <p:spPr>
          <a:xfrm>
            <a:off x="4377580" y="3171738"/>
            <a:ext cx="2034488" cy="979345"/>
          </a:xfrm>
          <a:prstGeom prst="rect">
            <a:avLst/>
          </a:prstGeom>
          <a:noFill/>
        </p:spPr>
        <p:txBody>
          <a:bodyPr wrap="square" lIns="219456" tIns="65837" rIns="87782" bIns="65837" anchor="ctr">
            <a:spAutoFit/>
          </a:bodyPr>
          <a:lstStyle/>
          <a:p>
            <a:pPr>
              <a:lnSpc>
                <a:spcPts val="2184"/>
              </a:lnSpc>
              <a:spcAft>
                <a:spcPts val="1248"/>
              </a:spcAft>
            </a:pPr>
            <a:r>
              <a:rPr sz="1435">
                <a:solidFill>
                  <a:srgbClr val="2C3E50"/>
                </a:solidFill>
              </a:rPr>
              <a:t>NGO assigned to Donation </a:t>
            </a:r>
            <a:r>
              <a:rPr sz="1435" b="1">
                <a:solidFill>
                  <a:srgbClr val="2E7D32"/>
                </a:solidFill>
              </a:rPr>
              <a:t>(1:N; nullable until claimed)</a:t>
            </a:r>
          </a:p>
        </p:txBody>
      </p:sp>
      <p:sp>
        <p:nvSpPr>
          <p:cNvPr id="44" name="TextBox 43"/>
          <p:cNvSpPr txBox="1"/>
          <p:nvPr/>
        </p:nvSpPr>
        <p:spPr>
          <a:xfrm>
            <a:off x="4377580" y="4634778"/>
            <a:ext cx="2034488" cy="979345"/>
          </a:xfrm>
          <a:prstGeom prst="rect">
            <a:avLst/>
          </a:prstGeom>
          <a:noFill/>
        </p:spPr>
        <p:txBody>
          <a:bodyPr wrap="square" lIns="219456" tIns="65837" rIns="87782" bIns="65837" anchor="ctr">
            <a:spAutoFit/>
          </a:bodyPr>
          <a:lstStyle/>
          <a:p>
            <a:pPr>
              <a:lnSpc>
                <a:spcPts val="2184"/>
              </a:lnSpc>
              <a:spcAft>
                <a:spcPts val="1248"/>
              </a:spcAft>
            </a:pPr>
            <a:r>
              <a:rPr sz="1435">
                <a:solidFill>
                  <a:srgbClr val="2C3E50"/>
                </a:solidFill>
              </a:rPr>
              <a:t>User writes Feedback for Donation to another User</a:t>
            </a:r>
          </a:p>
        </p:txBody>
      </p:sp>
      <p:sp>
        <p:nvSpPr>
          <p:cNvPr id="45" name="TextBox 44"/>
          <p:cNvSpPr txBox="1"/>
          <p:nvPr/>
        </p:nvSpPr>
        <p:spPr>
          <a:xfrm>
            <a:off x="4377580" y="5918841"/>
            <a:ext cx="2034488" cy="697217"/>
          </a:xfrm>
          <a:prstGeom prst="rect">
            <a:avLst/>
          </a:prstGeom>
          <a:noFill/>
        </p:spPr>
        <p:txBody>
          <a:bodyPr wrap="square" lIns="219456" tIns="65837" rIns="87782" bIns="65837" anchor="ctr">
            <a:spAutoFit/>
          </a:bodyPr>
          <a:lstStyle/>
          <a:p>
            <a:pPr>
              <a:lnSpc>
                <a:spcPts val="2184"/>
              </a:lnSpc>
              <a:spcAft>
                <a:spcPts val="1248"/>
              </a:spcAft>
            </a:pPr>
            <a:r>
              <a:rPr sz="1435">
                <a:solidFill>
                  <a:srgbClr val="2C3E50"/>
                </a:solidFill>
              </a:rPr>
              <a:t>User receives Notifications </a:t>
            </a:r>
            <a:r>
              <a:rPr sz="1435" b="1">
                <a:solidFill>
                  <a:srgbClr val="2E7D32"/>
                </a:solidFill>
              </a:rPr>
              <a:t>(1:N)</a:t>
            </a:r>
          </a:p>
        </p:txBody>
      </p:sp>
      <p:sp>
        <p:nvSpPr>
          <p:cNvPr id="46" name="TextBox 45"/>
          <p:cNvSpPr txBox="1"/>
          <p:nvPr/>
        </p:nvSpPr>
        <p:spPr>
          <a:xfrm>
            <a:off x="4377580" y="6760758"/>
            <a:ext cx="2034488" cy="979345"/>
          </a:xfrm>
          <a:prstGeom prst="rect">
            <a:avLst/>
          </a:prstGeom>
          <a:noFill/>
        </p:spPr>
        <p:txBody>
          <a:bodyPr wrap="square" lIns="219456" tIns="65837" rIns="87782" bIns="65837" anchor="ctr">
            <a:spAutoFit/>
          </a:bodyPr>
          <a:lstStyle/>
          <a:p>
            <a:pPr>
              <a:lnSpc>
                <a:spcPts val="2184"/>
              </a:lnSpc>
              <a:spcAft>
                <a:spcPts val="1248"/>
              </a:spcAft>
            </a:pPr>
            <a:r>
              <a:rPr sz="1435">
                <a:solidFill>
                  <a:srgbClr val="2C3E50"/>
                </a:solidFill>
              </a:rPr>
              <a:t>User submits Inquiry </a:t>
            </a:r>
            <a:r>
              <a:rPr sz="1435" b="1">
                <a:solidFill>
                  <a:srgbClr val="2E7D32"/>
                </a:solidFill>
              </a:rPr>
              <a:t>(1:N; allow guest rows if needed)</a:t>
            </a:r>
          </a:p>
        </p:txBody>
      </p:sp>
      <p:sp>
        <p:nvSpPr>
          <p:cNvPr id="47" name="Rounded Rectangle 46"/>
          <p:cNvSpPr/>
          <p:nvPr/>
        </p:nvSpPr>
        <p:spPr>
          <a:xfrm>
            <a:off x="6983556" y="1405891"/>
            <a:ext cx="7383595" cy="6610350"/>
          </a:xfrm>
          <a:prstGeom prst="roundRect">
            <a:avLst>
              <a:gd name="adj" fmla="val 3625"/>
            </a:avLst>
          </a:prstGeom>
          <a:solidFill>
            <a:srgbClr val="FFFFFF">
              <a:alpha val="85000"/>
            </a:srgbClr>
          </a:solidFill>
          <a:ln w="41275">
            <a:solidFill>
              <a:srgbClr val="2E7D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48" name="TextBox 47"/>
          <p:cNvSpPr txBox="1"/>
          <p:nvPr/>
        </p:nvSpPr>
        <p:spPr>
          <a:xfrm>
            <a:off x="7315017" y="1705428"/>
            <a:ext cx="1956612" cy="397969"/>
          </a:xfrm>
          <a:prstGeom prst="rect">
            <a:avLst/>
          </a:prstGeom>
          <a:noFill/>
        </p:spPr>
        <p:txBody>
          <a:bodyPr wrap="none" lIns="87782" tIns="65837" rIns="87782" bIns="65837" anchor="ctr">
            <a:spAutoFit/>
          </a:bodyPr>
          <a:lstStyle/>
          <a:p>
            <a:pPr>
              <a:spcAft>
                <a:spcPts val="1560"/>
              </a:spcAft>
            </a:pPr>
            <a:r>
              <a:rPr sz="1722" b="1" dirty="0">
                <a:solidFill>
                  <a:srgbClr val="2E7D32"/>
                </a:solidFill>
              </a:rPr>
              <a:t> </a:t>
            </a:r>
            <a:r>
              <a:rPr sz="1325" dirty="0"/>
              <a:t>  </a:t>
            </a:r>
            <a:r>
              <a:rPr sz="1722" b="1" dirty="0">
                <a:solidFill>
                  <a:srgbClr val="2E7D32"/>
                </a:solidFill>
              </a:rPr>
              <a:t> Design Principles </a:t>
            </a:r>
          </a:p>
        </p:txBody>
      </p:sp>
      <p:pic>
        <p:nvPicPr>
          <p:cNvPr id="49" name="Picture 48" descr="image.png"/>
          <p:cNvPicPr>
            <a:picLocks noChangeAspect="1"/>
          </p:cNvPicPr>
          <p:nvPr/>
        </p:nvPicPr>
        <p:blipFill>
          <a:blip r:embed="rId4">
            <a:alphaModFix/>
          </a:blip>
          <a:stretch>
            <a:fillRect/>
          </a:stretch>
        </p:blipFill>
        <p:spPr>
          <a:xfrm>
            <a:off x="7269298" y="1746306"/>
            <a:ext cx="320032" cy="250465"/>
          </a:xfrm>
          <a:prstGeom prst="rect">
            <a:avLst/>
          </a:prstGeom>
        </p:spPr>
      </p:pic>
      <p:sp>
        <p:nvSpPr>
          <p:cNvPr id="50" name="TextBox 49"/>
          <p:cNvSpPr txBox="1"/>
          <p:nvPr/>
        </p:nvSpPr>
        <p:spPr>
          <a:xfrm>
            <a:off x="7269298" y="2581375"/>
            <a:ext cx="7097852" cy="415088"/>
          </a:xfrm>
          <a:prstGeom prst="rect">
            <a:avLst/>
          </a:prstGeom>
          <a:noFill/>
        </p:spPr>
        <p:txBody>
          <a:bodyPr wrap="square" lIns="219456" tIns="65837" rIns="87782" bIns="65837" anchor="ctr">
            <a:spAutoFit/>
          </a:bodyPr>
          <a:lstStyle/>
          <a:p>
            <a:pPr>
              <a:lnSpc>
                <a:spcPts val="2184"/>
              </a:lnSpc>
              <a:spcAft>
                <a:spcPts val="1248"/>
              </a:spcAft>
            </a:pPr>
            <a:r>
              <a:rPr sz="1435" b="1">
                <a:solidFill>
                  <a:srgbClr val="2E7D32"/>
                </a:solidFill>
              </a:rPr>
              <a:t>3NF:</a:t>
            </a:r>
            <a:r>
              <a:rPr sz="1435">
                <a:solidFill>
                  <a:srgbClr val="2C3E50"/>
                </a:solidFill>
              </a:rPr>
              <a:t> attributes depend on the key, the whole key, and nothing but the key</a:t>
            </a:r>
          </a:p>
        </p:txBody>
      </p:sp>
      <p:sp>
        <p:nvSpPr>
          <p:cNvPr id="51" name="TextBox 50"/>
          <p:cNvSpPr txBox="1"/>
          <p:nvPr/>
        </p:nvSpPr>
        <p:spPr>
          <a:xfrm>
            <a:off x="7269298" y="3404336"/>
            <a:ext cx="7097852" cy="415088"/>
          </a:xfrm>
          <a:prstGeom prst="rect">
            <a:avLst/>
          </a:prstGeom>
          <a:noFill/>
        </p:spPr>
        <p:txBody>
          <a:bodyPr wrap="square" lIns="219456" tIns="65837" rIns="87782" bIns="65837" anchor="ctr">
            <a:spAutoFit/>
          </a:bodyPr>
          <a:lstStyle/>
          <a:p>
            <a:pPr>
              <a:lnSpc>
                <a:spcPts val="2184"/>
              </a:lnSpc>
              <a:spcAft>
                <a:spcPts val="1248"/>
              </a:spcAft>
            </a:pPr>
            <a:r>
              <a:rPr sz="1435" b="1">
                <a:solidFill>
                  <a:srgbClr val="2E7D32"/>
                </a:solidFill>
              </a:rPr>
              <a:t>Status enums:</a:t>
            </a:r>
            <a:r>
              <a:rPr sz="1435">
                <a:solidFill>
                  <a:srgbClr val="2C3E50"/>
                </a:solidFill>
              </a:rPr>
              <a:t> </a:t>
            </a:r>
            <a:r>
              <a:rPr sz="1291">
                <a:solidFill>
                  <a:srgbClr val="2C3E50"/>
                </a:solidFill>
              </a:rPr>
              <a:t>Donation(AVAILABLE,REQUESTED,PICKED_UP,COMPLETED,CANCELLED)</a:t>
            </a:r>
          </a:p>
        </p:txBody>
      </p:sp>
      <p:sp>
        <p:nvSpPr>
          <p:cNvPr id="52" name="TextBox 51"/>
          <p:cNvSpPr txBox="1"/>
          <p:nvPr/>
        </p:nvSpPr>
        <p:spPr>
          <a:xfrm>
            <a:off x="7269298" y="4101566"/>
            <a:ext cx="3676353" cy="415088"/>
          </a:xfrm>
          <a:prstGeom prst="rect">
            <a:avLst/>
          </a:prstGeom>
          <a:noFill/>
        </p:spPr>
        <p:txBody>
          <a:bodyPr wrap="none" lIns="219456" tIns="65837" rIns="87782" bIns="65837" anchor="ctr">
            <a:spAutoFit/>
          </a:bodyPr>
          <a:lstStyle/>
          <a:p>
            <a:pPr>
              <a:lnSpc>
                <a:spcPts val="2184"/>
              </a:lnSpc>
              <a:spcAft>
                <a:spcPts val="1248"/>
              </a:spcAft>
            </a:pPr>
            <a:r>
              <a:rPr sz="1435" b="1" dirty="0">
                <a:solidFill>
                  <a:srgbClr val="2E7D32"/>
                </a:solidFill>
              </a:rPr>
              <a:t>Status </a:t>
            </a:r>
            <a:r>
              <a:rPr sz="1435" b="1" dirty="0" err="1">
                <a:solidFill>
                  <a:srgbClr val="2E7D32"/>
                </a:solidFill>
              </a:rPr>
              <a:t>enums</a:t>
            </a:r>
            <a:r>
              <a:rPr sz="1435" b="1" dirty="0">
                <a:solidFill>
                  <a:srgbClr val="2E7D32"/>
                </a:solidFill>
              </a:rPr>
              <a:t>:</a:t>
            </a:r>
            <a:r>
              <a:rPr sz="1435" dirty="0">
                <a:solidFill>
                  <a:srgbClr val="2C3E50"/>
                </a:solidFill>
              </a:rPr>
              <a:t> </a:t>
            </a:r>
            <a:r>
              <a:rPr sz="1291" dirty="0">
                <a:solidFill>
                  <a:srgbClr val="2C3E50"/>
                </a:solidFill>
              </a:rPr>
              <a:t>Inquiry(OPEN,RESOLVED,CLOSED)</a:t>
            </a:r>
          </a:p>
        </p:txBody>
      </p:sp>
      <p:sp>
        <p:nvSpPr>
          <p:cNvPr id="53" name="TextBox 52"/>
          <p:cNvSpPr txBox="1"/>
          <p:nvPr/>
        </p:nvSpPr>
        <p:spPr>
          <a:xfrm>
            <a:off x="7269298" y="4673065"/>
            <a:ext cx="4450859" cy="415088"/>
          </a:xfrm>
          <a:prstGeom prst="rect">
            <a:avLst/>
          </a:prstGeom>
          <a:noFill/>
        </p:spPr>
        <p:txBody>
          <a:bodyPr wrap="none" lIns="219456" tIns="65837" rIns="87782" bIns="65837" anchor="ctr">
            <a:spAutoFit/>
          </a:bodyPr>
          <a:lstStyle/>
          <a:p>
            <a:pPr>
              <a:lnSpc>
                <a:spcPts val="2184"/>
              </a:lnSpc>
              <a:spcAft>
                <a:spcPts val="1248"/>
              </a:spcAft>
            </a:pPr>
            <a:r>
              <a:rPr sz="1435" b="1">
                <a:solidFill>
                  <a:srgbClr val="2E7D32"/>
                </a:solidFill>
              </a:rPr>
              <a:t>Timestamps:</a:t>
            </a:r>
            <a:r>
              <a:rPr sz="1435">
                <a:solidFill>
                  <a:srgbClr val="2C3E50"/>
                </a:solidFill>
              </a:rPr>
              <a:t> created_at, updated_at; server-generated</a:t>
            </a:r>
          </a:p>
        </p:txBody>
      </p:sp>
      <p:sp>
        <p:nvSpPr>
          <p:cNvPr id="54" name="TextBox 53"/>
          <p:cNvSpPr txBox="1"/>
          <p:nvPr/>
        </p:nvSpPr>
        <p:spPr>
          <a:xfrm>
            <a:off x="7269297" y="5233136"/>
            <a:ext cx="5697354" cy="415088"/>
          </a:xfrm>
          <a:prstGeom prst="rect">
            <a:avLst/>
          </a:prstGeom>
          <a:noFill/>
        </p:spPr>
        <p:txBody>
          <a:bodyPr wrap="none" lIns="219456" tIns="65837" rIns="87782" bIns="65837" anchor="ctr">
            <a:spAutoFit/>
          </a:bodyPr>
          <a:lstStyle/>
          <a:p>
            <a:pPr>
              <a:lnSpc>
                <a:spcPts val="2184"/>
              </a:lnSpc>
              <a:spcAft>
                <a:spcPts val="1248"/>
              </a:spcAft>
            </a:pPr>
            <a:r>
              <a:rPr sz="1435" b="1">
                <a:solidFill>
                  <a:srgbClr val="2E7D32"/>
                </a:solidFill>
              </a:rPr>
              <a:t>FK rules:</a:t>
            </a:r>
            <a:r>
              <a:rPr sz="1435">
                <a:solidFill>
                  <a:srgbClr val="2C3E50"/>
                </a:solidFill>
              </a:rPr>
              <a:t> ON UPDATE CASCADE; deletes restricted if historical data exists</a:t>
            </a:r>
          </a:p>
        </p:txBody>
      </p:sp>
      <p:sp>
        <p:nvSpPr>
          <p:cNvPr id="55" name="TextBox 54"/>
          <p:cNvSpPr txBox="1"/>
          <p:nvPr/>
        </p:nvSpPr>
        <p:spPr>
          <a:xfrm>
            <a:off x="7269298" y="5737867"/>
            <a:ext cx="7097852" cy="697217"/>
          </a:xfrm>
          <a:prstGeom prst="rect">
            <a:avLst/>
          </a:prstGeom>
          <a:noFill/>
        </p:spPr>
        <p:txBody>
          <a:bodyPr wrap="square" lIns="219456" tIns="65837" rIns="87782" bIns="65837" anchor="ctr">
            <a:spAutoFit/>
          </a:bodyPr>
          <a:lstStyle/>
          <a:p>
            <a:pPr>
              <a:lnSpc>
                <a:spcPts val="2184"/>
              </a:lnSpc>
              <a:spcAft>
                <a:spcPts val="1248"/>
              </a:spcAft>
            </a:pPr>
            <a:r>
              <a:rPr sz="1435" b="1">
                <a:solidFill>
                  <a:srgbClr val="2E7D32"/>
                </a:solidFill>
              </a:rPr>
              <a:t>Indexes:</a:t>
            </a:r>
            <a:r>
              <a:rPr sz="1435">
                <a:solidFill>
                  <a:srgbClr val="2C3E50"/>
                </a:solidFill>
              </a:rPr>
              <a:t> </a:t>
            </a:r>
            <a:r>
              <a:rPr sz="1291">
                <a:solidFill>
                  <a:srgbClr val="2C3E50"/>
                </a:solidFill>
              </a:rPr>
              <a:t>users.email (unique), donations.status, donations.created_at, notifications.user_id,is_read, feedback.donation_id, ngo.name</a:t>
            </a:r>
          </a:p>
        </p:txBody>
      </p:sp>
    </p:spTree>
    <p:extLst>
      <p:ext uri="{BB962C8B-B14F-4D97-AF65-F5344CB8AC3E}">
        <p14:creationId xmlns:p14="http://schemas.microsoft.com/office/powerpoint/2010/main" val="15333261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4630034" cy="1257299"/>
          </a:xfrm>
          <a:prstGeom prst="rect">
            <a:avLst/>
          </a:prstGeom>
          <a:solidFill>
            <a:srgbClr val="2E7D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 name="TextBox 2"/>
          <p:cNvSpPr txBox="1"/>
          <p:nvPr/>
        </p:nvSpPr>
        <p:spPr>
          <a:xfrm>
            <a:off x="503518" y="628689"/>
            <a:ext cx="3020942" cy="574619"/>
          </a:xfrm>
          <a:prstGeom prst="rect">
            <a:avLst/>
          </a:prstGeom>
          <a:noFill/>
        </p:spPr>
        <p:txBody>
          <a:bodyPr wrap="none" lIns="87782" tIns="65837" rIns="87782" bIns="65837" anchor="ctr">
            <a:spAutoFit/>
          </a:bodyPr>
          <a:lstStyle/>
          <a:p>
            <a:r>
              <a:rPr lang="en-US" sz="2870" b="1" dirty="0">
                <a:solidFill>
                  <a:srgbClr val="FFFFFF"/>
                </a:solidFill>
              </a:rPr>
              <a:t>Sequence Diagram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320" y="1506700"/>
            <a:ext cx="12070080" cy="6512814"/>
          </a:xfrm>
          <a:prstGeom prst="rect">
            <a:avLst/>
          </a:prstGeom>
        </p:spPr>
      </p:pic>
    </p:spTree>
    <p:extLst>
      <p:ext uri="{BB962C8B-B14F-4D97-AF65-F5344CB8AC3E}">
        <p14:creationId xmlns:p14="http://schemas.microsoft.com/office/powerpoint/2010/main" val="2878677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4630034" cy="1257299"/>
          </a:xfrm>
          <a:prstGeom prst="rect">
            <a:avLst/>
          </a:prstGeom>
          <a:solidFill>
            <a:srgbClr val="2E7D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 name="TextBox 2"/>
          <p:cNvSpPr txBox="1"/>
          <p:nvPr/>
        </p:nvSpPr>
        <p:spPr>
          <a:xfrm>
            <a:off x="503518" y="628689"/>
            <a:ext cx="2564022" cy="574619"/>
          </a:xfrm>
          <a:prstGeom prst="rect">
            <a:avLst/>
          </a:prstGeom>
          <a:noFill/>
        </p:spPr>
        <p:txBody>
          <a:bodyPr wrap="none" lIns="87782" tIns="65837" rIns="87782" bIns="65837" anchor="ctr">
            <a:spAutoFit/>
          </a:bodyPr>
          <a:lstStyle/>
          <a:p>
            <a:r>
              <a:rPr lang="en-US" sz="2870" b="1" dirty="0">
                <a:solidFill>
                  <a:srgbClr val="FFFFFF"/>
                </a:solidFill>
              </a:rPr>
              <a:t>Design </a:t>
            </a:r>
            <a:r>
              <a:rPr lang="en-US" sz="2870" b="1" dirty="0">
                <a:solidFill>
                  <a:srgbClr val="FFFFFF"/>
                </a:solidFill>
              </a:rPr>
              <a:t>Patterns</a:t>
            </a:r>
            <a:endParaRPr lang="en-US" sz="2870" b="1" dirty="0">
              <a:solidFill>
                <a:srgbClr val="FFFFFF"/>
              </a:solidFill>
            </a:endParaRPr>
          </a:p>
        </p:txBody>
      </p:sp>
      <p:sp>
        <p:nvSpPr>
          <p:cNvPr id="4" name="Rounded Rectangle 3"/>
          <p:cNvSpPr/>
          <p:nvPr/>
        </p:nvSpPr>
        <p:spPr>
          <a:xfrm>
            <a:off x="800080" y="2468902"/>
            <a:ext cx="6377780" cy="3657599"/>
          </a:xfrm>
          <a:prstGeom prst="roundRect">
            <a:avLst>
              <a:gd name="adj" fmla="val 5000"/>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5" name="Rounded Rectangle 4"/>
          <p:cNvSpPr/>
          <p:nvPr/>
        </p:nvSpPr>
        <p:spPr>
          <a:xfrm>
            <a:off x="1085823" y="2754650"/>
            <a:ext cx="685782" cy="685800"/>
          </a:xfrm>
          <a:prstGeom prst="roundRect">
            <a:avLst>
              <a:gd name="adj" fmla="val 50000"/>
            </a:avLst>
          </a:prstGeom>
          <a:solidFill>
            <a:srgbClr val="E8F5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pic>
        <p:nvPicPr>
          <p:cNvPr id="6" name="Picture 5" descr="image.png"/>
          <p:cNvPicPr>
            <a:picLocks noChangeAspect="1"/>
          </p:cNvPicPr>
          <p:nvPr/>
        </p:nvPicPr>
        <p:blipFill>
          <a:blip r:embed="rId2">
            <a:alphaModFix/>
          </a:blip>
          <a:stretch>
            <a:fillRect/>
          </a:stretch>
        </p:blipFill>
        <p:spPr>
          <a:xfrm>
            <a:off x="1245839" y="2923463"/>
            <a:ext cx="365750" cy="348175"/>
          </a:xfrm>
          <a:prstGeom prst="rect">
            <a:avLst/>
          </a:prstGeom>
        </p:spPr>
      </p:pic>
      <p:sp>
        <p:nvSpPr>
          <p:cNvPr id="7" name="TextBox 6"/>
          <p:cNvSpPr txBox="1"/>
          <p:nvPr/>
        </p:nvSpPr>
        <p:spPr>
          <a:xfrm>
            <a:off x="1943051" y="2881856"/>
            <a:ext cx="1679421" cy="419962"/>
          </a:xfrm>
          <a:prstGeom prst="rect">
            <a:avLst/>
          </a:prstGeom>
          <a:noFill/>
        </p:spPr>
        <p:txBody>
          <a:bodyPr wrap="none" lIns="87782" tIns="65837" rIns="87782" bIns="65837" anchor="ctr">
            <a:spAutoFit/>
          </a:bodyPr>
          <a:lstStyle/>
          <a:p>
            <a:r>
              <a:rPr sz="1865" b="1">
                <a:solidFill>
                  <a:srgbClr val="2E7D32"/>
                </a:solidFill>
              </a:rPr>
              <a:t>Builder Pattern</a:t>
            </a:r>
          </a:p>
        </p:txBody>
      </p:sp>
      <p:sp>
        <p:nvSpPr>
          <p:cNvPr id="8" name="TextBox 7"/>
          <p:cNvSpPr txBox="1"/>
          <p:nvPr/>
        </p:nvSpPr>
        <p:spPr>
          <a:xfrm>
            <a:off x="1085823" y="3724396"/>
            <a:ext cx="5806295" cy="415088"/>
          </a:xfrm>
          <a:prstGeom prst="rect">
            <a:avLst/>
          </a:prstGeom>
          <a:noFill/>
        </p:spPr>
        <p:txBody>
          <a:bodyPr wrap="square" lIns="87782" tIns="65837" rIns="87782" bIns="65837" anchor="ctr">
            <a:spAutoFit/>
          </a:bodyPr>
          <a:lstStyle/>
          <a:p>
            <a:pPr>
              <a:lnSpc>
                <a:spcPts val="2184"/>
              </a:lnSpc>
              <a:spcAft>
                <a:spcPts val="1170"/>
              </a:spcAft>
            </a:pPr>
            <a:r>
              <a:rPr sz="1435">
                <a:solidFill>
                  <a:srgbClr val="333333"/>
                </a:solidFill>
              </a:rPr>
              <a:t>Creates complex objects step by step, allowing flexibility in construction</a:t>
            </a:r>
          </a:p>
        </p:txBody>
      </p:sp>
      <p:sp>
        <p:nvSpPr>
          <p:cNvPr id="9" name="TextBox 8"/>
          <p:cNvSpPr txBox="1"/>
          <p:nvPr/>
        </p:nvSpPr>
        <p:spPr>
          <a:xfrm>
            <a:off x="1085823" y="4389074"/>
            <a:ext cx="1577662" cy="331604"/>
          </a:xfrm>
          <a:prstGeom prst="rect">
            <a:avLst/>
          </a:prstGeom>
          <a:noFill/>
        </p:spPr>
        <p:txBody>
          <a:bodyPr wrap="none" lIns="87782" tIns="65837" rIns="87782" bIns="65837" anchor="ctr">
            <a:spAutoFit/>
          </a:bodyPr>
          <a:lstStyle/>
          <a:p>
            <a:pPr>
              <a:spcAft>
                <a:spcPts val="624"/>
              </a:spcAft>
            </a:pPr>
            <a:r>
              <a:rPr sz="1291" b="1">
                <a:solidFill>
                  <a:srgbClr val="546E7A"/>
                </a:solidFill>
              </a:rPr>
              <a:t>Usage in AnnaMitra:</a:t>
            </a:r>
          </a:p>
        </p:txBody>
      </p:sp>
      <p:sp>
        <p:nvSpPr>
          <p:cNvPr id="10" name="Rounded Rectangle 9"/>
          <p:cNvSpPr/>
          <p:nvPr/>
        </p:nvSpPr>
        <p:spPr>
          <a:xfrm>
            <a:off x="1085823" y="4777762"/>
            <a:ext cx="5806295" cy="1062990"/>
          </a:xfrm>
          <a:prstGeom prst="roundRect">
            <a:avLst>
              <a:gd name="adj" fmla="val 12903"/>
            </a:avLst>
          </a:prstGeom>
          <a:solidFill>
            <a:srgbClr val="F0F4F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11" name="Round Same Side Corner Rectangle 10"/>
          <p:cNvSpPr/>
          <p:nvPr/>
        </p:nvSpPr>
        <p:spPr>
          <a:xfrm rot="16200000">
            <a:off x="633577" y="5230008"/>
            <a:ext cx="1062990" cy="158496"/>
          </a:xfrm>
          <a:prstGeom prst="round2SameRect">
            <a:avLst>
              <a:gd name="adj1" fmla="val 50000"/>
              <a:gd name="adj2" fmla="val 0"/>
            </a:avLst>
          </a:prstGeom>
          <a:solidFill>
            <a:srgbClr val="A5D6A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12" name="TextBox 11"/>
          <p:cNvSpPr txBox="1"/>
          <p:nvPr/>
        </p:nvSpPr>
        <p:spPr>
          <a:xfrm>
            <a:off x="1245839" y="5044132"/>
            <a:ext cx="5806295" cy="530248"/>
          </a:xfrm>
          <a:prstGeom prst="rect">
            <a:avLst/>
          </a:prstGeom>
          <a:noFill/>
        </p:spPr>
        <p:txBody>
          <a:bodyPr wrap="square" lIns="87782" tIns="65837" rIns="87782" bIns="65837" anchor="ctr">
            <a:spAutoFit/>
          </a:bodyPr>
          <a:lstStyle/>
          <a:p>
            <a:r>
              <a:rPr sz="1291" dirty="0">
                <a:solidFill>
                  <a:srgbClr val="333333"/>
                </a:solidFill>
              </a:rPr>
              <a:t>Building donation forms with multiple optional fields (food type, quantity, expiry time, pickup address) before creating the final donation object</a:t>
            </a:r>
          </a:p>
        </p:txBody>
      </p:sp>
      <p:sp>
        <p:nvSpPr>
          <p:cNvPr id="13" name="Rounded Rectangle 12"/>
          <p:cNvSpPr/>
          <p:nvPr/>
        </p:nvSpPr>
        <p:spPr>
          <a:xfrm>
            <a:off x="7452174" y="2468902"/>
            <a:ext cx="6377780" cy="3657599"/>
          </a:xfrm>
          <a:prstGeom prst="roundRect">
            <a:avLst>
              <a:gd name="adj" fmla="val 5000"/>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14" name="Rounded Rectangle 13"/>
          <p:cNvSpPr/>
          <p:nvPr/>
        </p:nvSpPr>
        <p:spPr>
          <a:xfrm>
            <a:off x="7749346" y="2754650"/>
            <a:ext cx="685782" cy="685800"/>
          </a:xfrm>
          <a:prstGeom prst="roundRect">
            <a:avLst>
              <a:gd name="adj" fmla="val 50000"/>
            </a:avLst>
          </a:prstGeom>
          <a:solidFill>
            <a:srgbClr val="E8F5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pic>
        <p:nvPicPr>
          <p:cNvPr id="15" name="Picture 14" descr="image.png"/>
          <p:cNvPicPr>
            <a:picLocks noChangeAspect="1"/>
          </p:cNvPicPr>
          <p:nvPr/>
        </p:nvPicPr>
        <p:blipFill>
          <a:blip r:embed="rId3">
            <a:alphaModFix/>
          </a:blip>
          <a:stretch>
            <a:fillRect/>
          </a:stretch>
        </p:blipFill>
        <p:spPr>
          <a:xfrm>
            <a:off x="7909362" y="2925223"/>
            <a:ext cx="365750" cy="344658"/>
          </a:xfrm>
          <a:prstGeom prst="rect">
            <a:avLst/>
          </a:prstGeom>
        </p:spPr>
      </p:pic>
      <p:sp>
        <p:nvSpPr>
          <p:cNvPr id="16" name="TextBox 15"/>
          <p:cNvSpPr txBox="1"/>
          <p:nvPr/>
        </p:nvSpPr>
        <p:spPr>
          <a:xfrm>
            <a:off x="8595144" y="2881856"/>
            <a:ext cx="1956292" cy="419962"/>
          </a:xfrm>
          <a:prstGeom prst="rect">
            <a:avLst/>
          </a:prstGeom>
          <a:noFill/>
        </p:spPr>
        <p:txBody>
          <a:bodyPr wrap="none" lIns="87782" tIns="65837" rIns="87782" bIns="65837" anchor="ctr">
            <a:spAutoFit/>
          </a:bodyPr>
          <a:lstStyle/>
          <a:p>
            <a:r>
              <a:rPr sz="1865" b="1">
                <a:solidFill>
                  <a:srgbClr val="2E7D32"/>
                </a:solidFill>
              </a:rPr>
              <a:t>Prototype Pattern</a:t>
            </a:r>
          </a:p>
        </p:txBody>
      </p:sp>
      <p:sp>
        <p:nvSpPr>
          <p:cNvPr id="17" name="TextBox 16"/>
          <p:cNvSpPr txBox="1"/>
          <p:nvPr/>
        </p:nvSpPr>
        <p:spPr>
          <a:xfrm>
            <a:off x="7749346" y="3583331"/>
            <a:ext cx="5806295" cy="697217"/>
          </a:xfrm>
          <a:prstGeom prst="rect">
            <a:avLst/>
          </a:prstGeom>
          <a:noFill/>
        </p:spPr>
        <p:txBody>
          <a:bodyPr wrap="square" lIns="87782" tIns="65837" rIns="87782" bIns="65837" anchor="ctr">
            <a:spAutoFit/>
          </a:bodyPr>
          <a:lstStyle/>
          <a:p>
            <a:pPr>
              <a:lnSpc>
                <a:spcPts val="2184"/>
              </a:lnSpc>
              <a:spcAft>
                <a:spcPts val="1170"/>
              </a:spcAft>
            </a:pPr>
            <a:r>
              <a:rPr sz="1435">
                <a:solidFill>
                  <a:srgbClr val="333333"/>
                </a:solidFill>
              </a:rPr>
              <a:t>Creates new objects by copying existing ones instead of creating from scratch</a:t>
            </a:r>
          </a:p>
        </p:txBody>
      </p:sp>
      <p:sp>
        <p:nvSpPr>
          <p:cNvPr id="18" name="TextBox 17"/>
          <p:cNvSpPr txBox="1"/>
          <p:nvPr/>
        </p:nvSpPr>
        <p:spPr>
          <a:xfrm>
            <a:off x="7749346" y="4389074"/>
            <a:ext cx="1577662" cy="331604"/>
          </a:xfrm>
          <a:prstGeom prst="rect">
            <a:avLst/>
          </a:prstGeom>
          <a:noFill/>
        </p:spPr>
        <p:txBody>
          <a:bodyPr wrap="none" lIns="87782" tIns="65837" rIns="87782" bIns="65837" anchor="ctr">
            <a:spAutoFit/>
          </a:bodyPr>
          <a:lstStyle/>
          <a:p>
            <a:pPr>
              <a:spcAft>
                <a:spcPts val="624"/>
              </a:spcAft>
            </a:pPr>
            <a:r>
              <a:rPr sz="1291" b="1">
                <a:solidFill>
                  <a:srgbClr val="546E7A"/>
                </a:solidFill>
              </a:rPr>
              <a:t>Usage in AnnaMitra:</a:t>
            </a:r>
          </a:p>
        </p:txBody>
      </p:sp>
      <p:sp>
        <p:nvSpPr>
          <p:cNvPr id="19" name="Rounded Rectangle 18"/>
          <p:cNvSpPr/>
          <p:nvPr/>
        </p:nvSpPr>
        <p:spPr>
          <a:xfrm>
            <a:off x="7749346" y="4777762"/>
            <a:ext cx="5806295" cy="1062990"/>
          </a:xfrm>
          <a:prstGeom prst="roundRect">
            <a:avLst>
              <a:gd name="adj" fmla="val 12903"/>
            </a:avLst>
          </a:prstGeom>
          <a:solidFill>
            <a:srgbClr val="F0F4F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20" name="Round Same Side Corner Rectangle 19"/>
          <p:cNvSpPr/>
          <p:nvPr/>
        </p:nvSpPr>
        <p:spPr>
          <a:xfrm rot="16200000">
            <a:off x="7297100" y="5230008"/>
            <a:ext cx="1062990" cy="158496"/>
          </a:xfrm>
          <a:prstGeom prst="round2SameRect">
            <a:avLst>
              <a:gd name="adj1" fmla="val 50000"/>
              <a:gd name="adj2" fmla="val 0"/>
            </a:avLst>
          </a:prstGeom>
          <a:solidFill>
            <a:srgbClr val="A5D6A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21" name="TextBox 20"/>
          <p:cNvSpPr txBox="1"/>
          <p:nvPr/>
        </p:nvSpPr>
        <p:spPr>
          <a:xfrm>
            <a:off x="7877641" y="4944810"/>
            <a:ext cx="5806295" cy="728892"/>
          </a:xfrm>
          <a:prstGeom prst="rect">
            <a:avLst/>
          </a:prstGeom>
          <a:noFill/>
        </p:spPr>
        <p:txBody>
          <a:bodyPr wrap="square" lIns="87782" tIns="65837" rIns="87782" bIns="65837" anchor="ctr">
            <a:spAutoFit/>
          </a:bodyPr>
          <a:lstStyle/>
          <a:p>
            <a:r>
              <a:rPr sz="1291" dirty="0">
                <a:solidFill>
                  <a:srgbClr val="333333"/>
                </a:solidFill>
              </a:rPr>
              <a:t>When a donor wants to "repeat" or "clone" a previous donation entry — system duplicates old donation data and allows modification of small details (like pickup time)</a:t>
            </a:r>
          </a:p>
        </p:txBody>
      </p:sp>
    </p:spTree>
    <p:extLst>
      <p:ext uri="{BB962C8B-B14F-4D97-AF65-F5344CB8AC3E}">
        <p14:creationId xmlns:p14="http://schemas.microsoft.com/office/powerpoint/2010/main" val="1259006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5940" y="336449"/>
            <a:ext cx="2028221" cy="444902"/>
          </a:xfrm>
          <a:prstGeom prst="rect">
            <a:avLst/>
          </a:prstGeom>
        </p:spPr>
        <p:txBody>
          <a:bodyPr vert="horz" wrap="square" lIns="0" tIns="11910" rIns="0" bIns="0" rtlCol="0">
            <a:spAutoFit/>
          </a:bodyPr>
          <a:lstStyle/>
          <a:p>
            <a:pPr marL="11910">
              <a:spcBef>
                <a:spcPts val="94"/>
              </a:spcBef>
            </a:pPr>
            <a:r>
              <a:rPr spc="-295" dirty="0"/>
              <a:t>Team</a:t>
            </a:r>
            <a:r>
              <a:rPr spc="-253" dirty="0"/>
              <a:t> </a:t>
            </a:r>
            <a:r>
              <a:rPr spc="-169" dirty="0"/>
              <a:t>Details</a:t>
            </a:r>
          </a:p>
        </p:txBody>
      </p:sp>
      <p:grpSp>
        <p:nvGrpSpPr>
          <p:cNvPr id="3" name="object 3"/>
          <p:cNvGrpSpPr/>
          <p:nvPr/>
        </p:nvGrpSpPr>
        <p:grpSpPr>
          <a:xfrm>
            <a:off x="2121381" y="1189065"/>
            <a:ext cx="3435947" cy="1623887"/>
            <a:chOff x="563879" y="1267968"/>
            <a:chExt cx="3663950" cy="1731645"/>
          </a:xfrm>
        </p:grpSpPr>
        <p:sp>
          <p:nvSpPr>
            <p:cNvPr id="4" name="object 4"/>
            <p:cNvSpPr/>
            <p:nvPr/>
          </p:nvSpPr>
          <p:spPr>
            <a:xfrm>
              <a:off x="563879" y="1267968"/>
              <a:ext cx="3663950" cy="1731645"/>
            </a:xfrm>
            <a:custGeom>
              <a:avLst/>
              <a:gdLst/>
              <a:ahLst/>
              <a:cxnLst/>
              <a:rect l="l" t="t" r="r" b="b"/>
              <a:pathLst>
                <a:path w="3663950" h="1731645">
                  <a:moveTo>
                    <a:pt x="3663695" y="1731263"/>
                  </a:moveTo>
                  <a:lnTo>
                    <a:pt x="0" y="1731263"/>
                  </a:lnTo>
                  <a:lnTo>
                    <a:pt x="0" y="0"/>
                  </a:lnTo>
                  <a:lnTo>
                    <a:pt x="3663695" y="0"/>
                  </a:lnTo>
                  <a:lnTo>
                    <a:pt x="3663695" y="75056"/>
                  </a:lnTo>
                  <a:lnTo>
                    <a:pt x="217169" y="75056"/>
                  </a:lnTo>
                  <a:lnTo>
                    <a:pt x="206848" y="75555"/>
                  </a:lnTo>
                  <a:lnTo>
                    <a:pt x="167729" y="87442"/>
                  </a:lnTo>
                  <a:lnTo>
                    <a:pt x="136136" y="113395"/>
                  </a:lnTo>
                  <a:lnTo>
                    <a:pt x="116881" y="149462"/>
                  </a:lnTo>
                  <a:lnTo>
                    <a:pt x="112394" y="179831"/>
                  </a:lnTo>
                  <a:lnTo>
                    <a:pt x="112394" y="1475231"/>
                  </a:lnTo>
                  <a:lnTo>
                    <a:pt x="120370" y="1515327"/>
                  </a:lnTo>
                  <a:lnTo>
                    <a:pt x="143082" y="1549318"/>
                  </a:lnTo>
                  <a:lnTo>
                    <a:pt x="177074" y="1572031"/>
                  </a:lnTo>
                  <a:lnTo>
                    <a:pt x="217169" y="1580006"/>
                  </a:lnTo>
                  <a:lnTo>
                    <a:pt x="3663695" y="1580006"/>
                  </a:lnTo>
                  <a:lnTo>
                    <a:pt x="3663695" y="1731263"/>
                  </a:lnTo>
                  <a:close/>
                </a:path>
                <a:path w="3663950" h="1731645">
                  <a:moveTo>
                    <a:pt x="3663695" y="1580006"/>
                  </a:moveTo>
                  <a:lnTo>
                    <a:pt x="3446144" y="1580006"/>
                  </a:lnTo>
                  <a:lnTo>
                    <a:pt x="3456466" y="1579508"/>
                  </a:lnTo>
                  <a:lnTo>
                    <a:pt x="3466589" y="1578012"/>
                  </a:lnTo>
                  <a:lnTo>
                    <a:pt x="3504365" y="1562365"/>
                  </a:lnTo>
                  <a:lnTo>
                    <a:pt x="3533278" y="1533452"/>
                  </a:lnTo>
                  <a:lnTo>
                    <a:pt x="3548925" y="1495676"/>
                  </a:lnTo>
                  <a:lnTo>
                    <a:pt x="3550919" y="1475231"/>
                  </a:lnTo>
                  <a:lnTo>
                    <a:pt x="3550919" y="179831"/>
                  </a:lnTo>
                  <a:lnTo>
                    <a:pt x="3542944" y="139736"/>
                  </a:lnTo>
                  <a:lnTo>
                    <a:pt x="3520231" y="105744"/>
                  </a:lnTo>
                  <a:lnTo>
                    <a:pt x="3486240" y="83032"/>
                  </a:lnTo>
                  <a:lnTo>
                    <a:pt x="3446144" y="75056"/>
                  </a:lnTo>
                  <a:lnTo>
                    <a:pt x="3663695" y="75056"/>
                  </a:lnTo>
                  <a:lnTo>
                    <a:pt x="3663695" y="1580006"/>
                  </a:lnTo>
                  <a:close/>
                </a:path>
              </a:pathLst>
            </a:custGeom>
            <a:solidFill>
              <a:srgbClr val="000000">
                <a:alpha val="5099"/>
              </a:srgbClr>
            </a:solidFill>
          </p:spPr>
          <p:txBody>
            <a:bodyPr wrap="square" lIns="0" tIns="0" rIns="0" bIns="0" rtlCol="0"/>
            <a:lstStyle/>
            <a:p>
              <a:endParaRPr sz="1688"/>
            </a:p>
          </p:txBody>
        </p:sp>
        <p:sp>
          <p:nvSpPr>
            <p:cNvPr id="5" name="object 5"/>
            <p:cNvSpPr/>
            <p:nvPr/>
          </p:nvSpPr>
          <p:spPr>
            <a:xfrm>
              <a:off x="666749" y="1333499"/>
              <a:ext cx="3457575" cy="1524000"/>
            </a:xfrm>
            <a:custGeom>
              <a:avLst/>
              <a:gdLst/>
              <a:ahLst/>
              <a:cxnLst/>
              <a:rect l="l" t="t" r="r" b="b"/>
              <a:pathLst>
                <a:path w="3457575" h="1524000">
                  <a:moveTo>
                    <a:pt x="3350779" y="1523999"/>
                  </a:moveTo>
                  <a:lnTo>
                    <a:pt x="106794" y="1523999"/>
                  </a:lnTo>
                  <a:lnTo>
                    <a:pt x="99361" y="1523267"/>
                  </a:lnTo>
                  <a:lnTo>
                    <a:pt x="57038" y="1508905"/>
                  </a:lnTo>
                  <a:lnTo>
                    <a:pt x="23432" y="1479441"/>
                  </a:lnTo>
                  <a:lnTo>
                    <a:pt x="3660" y="1439359"/>
                  </a:lnTo>
                  <a:lnTo>
                    <a:pt x="0" y="1417204"/>
                  </a:lnTo>
                  <a:lnTo>
                    <a:pt x="0" y="1409699"/>
                  </a:lnTo>
                  <a:lnTo>
                    <a:pt x="0" y="106794"/>
                  </a:lnTo>
                  <a:lnTo>
                    <a:pt x="11572" y="63625"/>
                  </a:lnTo>
                  <a:lnTo>
                    <a:pt x="38784" y="28170"/>
                  </a:lnTo>
                  <a:lnTo>
                    <a:pt x="77492" y="5828"/>
                  </a:lnTo>
                  <a:lnTo>
                    <a:pt x="106794" y="0"/>
                  </a:lnTo>
                  <a:lnTo>
                    <a:pt x="3350779" y="0"/>
                  </a:lnTo>
                  <a:lnTo>
                    <a:pt x="3393948" y="11572"/>
                  </a:lnTo>
                  <a:lnTo>
                    <a:pt x="3429403" y="38784"/>
                  </a:lnTo>
                  <a:lnTo>
                    <a:pt x="3451745" y="77492"/>
                  </a:lnTo>
                  <a:lnTo>
                    <a:pt x="3457574" y="106794"/>
                  </a:lnTo>
                  <a:lnTo>
                    <a:pt x="3457574" y="1417204"/>
                  </a:lnTo>
                  <a:lnTo>
                    <a:pt x="3446001" y="1460374"/>
                  </a:lnTo>
                  <a:lnTo>
                    <a:pt x="3418789" y="1495828"/>
                  </a:lnTo>
                  <a:lnTo>
                    <a:pt x="3380080" y="1518170"/>
                  </a:lnTo>
                  <a:lnTo>
                    <a:pt x="3358212" y="1523267"/>
                  </a:lnTo>
                  <a:lnTo>
                    <a:pt x="3350779" y="1523999"/>
                  </a:lnTo>
                  <a:close/>
                </a:path>
              </a:pathLst>
            </a:custGeom>
            <a:solidFill>
              <a:srgbClr val="F1F7E8"/>
            </a:solidFill>
          </p:spPr>
          <p:txBody>
            <a:bodyPr wrap="square" lIns="0" tIns="0" rIns="0" bIns="0" rtlCol="0"/>
            <a:lstStyle/>
            <a:p>
              <a:endParaRPr sz="1688"/>
            </a:p>
          </p:txBody>
        </p:sp>
        <p:sp>
          <p:nvSpPr>
            <p:cNvPr id="6" name="object 6"/>
            <p:cNvSpPr/>
            <p:nvPr/>
          </p:nvSpPr>
          <p:spPr>
            <a:xfrm>
              <a:off x="857249" y="2095499"/>
              <a:ext cx="3076575" cy="19050"/>
            </a:xfrm>
            <a:custGeom>
              <a:avLst/>
              <a:gdLst/>
              <a:ahLst/>
              <a:cxnLst/>
              <a:rect l="l" t="t" r="r" b="b"/>
              <a:pathLst>
                <a:path w="3076575" h="19050">
                  <a:moveTo>
                    <a:pt x="3076574" y="19049"/>
                  </a:moveTo>
                  <a:lnTo>
                    <a:pt x="0" y="19049"/>
                  </a:lnTo>
                  <a:lnTo>
                    <a:pt x="0" y="0"/>
                  </a:lnTo>
                  <a:lnTo>
                    <a:pt x="3076574" y="0"/>
                  </a:lnTo>
                  <a:lnTo>
                    <a:pt x="3076574" y="19049"/>
                  </a:lnTo>
                  <a:close/>
                </a:path>
              </a:pathLst>
            </a:custGeom>
            <a:solidFill>
              <a:srgbClr val="2E7D32">
                <a:alpha val="19999"/>
              </a:srgbClr>
            </a:solidFill>
          </p:spPr>
          <p:txBody>
            <a:bodyPr wrap="square" lIns="0" tIns="0" rIns="0" bIns="0" rtlCol="0"/>
            <a:lstStyle/>
            <a:p>
              <a:endParaRPr sz="1688"/>
            </a:p>
          </p:txBody>
        </p:sp>
        <p:sp>
          <p:nvSpPr>
            <p:cNvPr id="7" name="object 7"/>
            <p:cNvSpPr/>
            <p:nvPr/>
          </p:nvSpPr>
          <p:spPr>
            <a:xfrm>
              <a:off x="857249" y="1523999"/>
              <a:ext cx="476250" cy="476250"/>
            </a:xfrm>
            <a:custGeom>
              <a:avLst/>
              <a:gdLst/>
              <a:ahLst/>
              <a:cxnLst/>
              <a:rect l="l" t="t" r="r" b="b"/>
              <a:pathLst>
                <a:path w="476250" h="476250">
                  <a:moveTo>
                    <a:pt x="245923" y="476249"/>
                  </a:moveTo>
                  <a:lnTo>
                    <a:pt x="230326" y="476249"/>
                  </a:lnTo>
                  <a:lnTo>
                    <a:pt x="222546" y="475867"/>
                  </a:lnTo>
                  <a:lnTo>
                    <a:pt x="184020" y="470152"/>
                  </a:lnTo>
                  <a:lnTo>
                    <a:pt x="139793" y="455139"/>
                  </a:lnTo>
                  <a:lnTo>
                    <a:pt x="99345" y="431785"/>
                  </a:lnTo>
                  <a:lnTo>
                    <a:pt x="64230" y="400990"/>
                  </a:lnTo>
                  <a:lnTo>
                    <a:pt x="35798" y="363935"/>
                  </a:lnTo>
                  <a:lnTo>
                    <a:pt x="15141" y="322045"/>
                  </a:lnTo>
                  <a:lnTo>
                    <a:pt x="3054" y="276931"/>
                  </a:lnTo>
                  <a:lnTo>
                    <a:pt x="0" y="245923"/>
                  </a:lnTo>
                  <a:lnTo>
                    <a:pt x="0" y="230326"/>
                  </a:lnTo>
                  <a:lnTo>
                    <a:pt x="6097" y="184019"/>
                  </a:lnTo>
                  <a:lnTo>
                    <a:pt x="21110" y="139793"/>
                  </a:lnTo>
                  <a:lnTo>
                    <a:pt x="44464" y="99345"/>
                  </a:lnTo>
                  <a:lnTo>
                    <a:pt x="75259" y="64230"/>
                  </a:lnTo>
                  <a:lnTo>
                    <a:pt x="112314" y="35798"/>
                  </a:lnTo>
                  <a:lnTo>
                    <a:pt x="154203" y="15141"/>
                  </a:lnTo>
                  <a:lnTo>
                    <a:pt x="199318" y="3053"/>
                  </a:lnTo>
                  <a:lnTo>
                    <a:pt x="230326" y="0"/>
                  </a:lnTo>
                  <a:lnTo>
                    <a:pt x="245923" y="0"/>
                  </a:lnTo>
                  <a:lnTo>
                    <a:pt x="292229" y="6096"/>
                  </a:lnTo>
                  <a:lnTo>
                    <a:pt x="336456" y="21110"/>
                  </a:lnTo>
                  <a:lnTo>
                    <a:pt x="376904" y="44463"/>
                  </a:lnTo>
                  <a:lnTo>
                    <a:pt x="412019" y="75259"/>
                  </a:lnTo>
                  <a:lnTo>
                    <a:pt x="440451" y="112314"/>
                  </a:lnTo>
                  <a:lnTo>
                    <a:pt x="461108" y="154203"/>
                  </a:lnTo>
                  <a:lnTo>
                    <a:pt x="473195" y="199318"/>
                  </a:lnTo>
                  <a:lnTo>
                    <a:pt x="476250" y="230326"/>
                  </a:lnTo>
                  <a:lnTo>
                    <a:pt x="476249" y="238124"/>
                  </a:lnTo>
                  <a:lnTo>
                    <a:pt x="476250" y="245923"/>
                  </a:lnTo>
                  <a:lnTo>
                    <a:pt x="470152" y="292229"/>
                  </a:lnTo>
                  <a:lnTo>
                    <a:pt x="455139" y="336456"/>
                  </a:lnTo>
                  <a:lnTo>
                    <a:pt x="431785" y="376904"/>
                  </a:lnTo>
                  <a:lnTo>
                    <a:pt x="400990" y="412019"/>
                  </a:lnTo>
                  <a:lnTo>
                    <a:pt x="363935" y="440451"/>
                  </a:lnTo>
                  <a:lnTo>
                    <a:pt x="322046" y="461108"/>
                  </a:lnTo>
                  <a:lnTo>
                    <a:pt x="276931" y="473195"/>
                  </a:lnTo>
                  <a:lnTo>
                    <a:pt x="253704" y="475867"/>
                  </a:lnTo>
                  <a:lnTo>
                    <a:pt x="245923" y="476249"/>
                  </a:lnTo>
                  <a:close/>
                </a:path>
              </a:pathLst>
            </a:custGeom>
            <a:solidFill>
              <a:srgbClr val="2E7D32"/>
            </a:solidFill>
          </p:spPr>
          <p:txBody>
            <a:bodyPr wrap="square" lIns="0" tIns="0" rIns="0" bIns="0" rtlCol="0"/>
            <a:lstStyle/>
            <a:p>
              <a:endParaRPr sz="1688"/>
            </a:p>
          </p:txBody>
        </p:sp>
        <p:pic>
          <p:nvPicPr>
            <p:cNvPr id="8" name="object 8"/>
            <p:cNvPicPr/>
            <p:nvPr/>
          </p:nvPicPr>
          <p:blipFill>
            <a:blip r:embed="rId2" cstate="print"/>
            <a:stretch>
              <a:fillRect/>
            </a:stretch>
          </p:blipFill>
          <p:spPr>
            <a:xfrm>
              <a:off x="993774" y="1638299"/>
              <a:ext cx="203200" cy="225425"/>
            </a:xfrm>
            <a:prstGeom prst="rect">
              <a:avLst/>
            </a:prstGeom>
          </p:spPr>
        </p:pic>
      </p:grpSp>
      <p:sp>
        <p:nvSpPr>
          <p:cNvPr id="9" name="object 9"/>
          <p:cNvSpPr txBox="1"/>
          <p:nvPr/>
        </p:nvSpPr>
        <p:spPr>
          <a:xfrm>
            <a:off x="2965182" y="1515509"/>
            <a:ext cx="1299348" cy="250105"/>
          </a:xfrm>
          <a:prstGeom prst="rect">
            <a:avLst/>
          </a:prstGeom>
        </p:spPr>
        <p:txBody>
          <a:bodyPr vert="horz" wrap="square" lIns="0" tIns="11910" rIns="0" bIns="0" rtlCol="0">
            <a:spAutoFit/>
          </a:bodyPr>
          <a:lstStyle/>
          <a:p>
            <a:pPr marL="11910">
              <a:spcBef>
                <a:spcPts val="94"/>
              </a:spcBef>
            </a:pPr>
            <a:r>
              <a:rPr sz="1547" b="1" spc="-122" dirty="0">
                <a:solidFill>
                  <a:srgbClr val="2E7D32"/>
                </a:solidFill>
                <a:latin typeface="Tahoma"/>
                <a:cs typeface="Tahoma"/>
              </a:rPr>
              <a:t>Product</a:t>
            </a:r>
            <a:r>
              <a:rPr sz="1547" b="1" spc="-84" dirty="0">
                <a:solidFill>
                  <a:srgbClr val="2E7D32"/>
                </a:solidFill>
                <a:latin typeface="Tahoma"/>
                <a:cs typeface="Tahoma"/>
              </a:rPr>
              <a:t> </a:t>
            </a:r>
            <a:r>
              <a:rPr sz="1547" b="1" spc="-131" dirty="0">
                <a:solidFill>
                  <a:srgbClr val="2E7D32"/>
                </a:solidFill>
                <a:latin typeface="Tahoma"/>
                <a:cs typeface="Tahoma"/>
              </a:rPr>
              <a:t>Owner</a:t>
            </a:r>
            <a:endParaRPr sz="1547">
              <a:latin typeface="Tahoma"/>
              <a:cs typeface="Tahoma"/>
            </a:endParaRPr>
          </a:p>
        </p:txBody>
      </p:sp>
      <p:grpSp>
        <p:nvGrpSpPr>
          <p:cNvPr id="10" name="object 10"/>
          <p:cNvGrpSpPr/>
          <p:nvPr/>
        </p:nvGrpSpPr>
        <p:grpSpPr>
          <a:xfrm>
            <a:off x="2396495" y="1189065"/>
            <a:ext cx="6636678" cy="1623887"/>
            <a:chOff x="857249" y="1267968"/>
            <a:chExt cx="7077075" cy="1731645"/>
          </a:xfrm>
        </p:grpSpPr>
        <p:sp>
          <p:nvSpPr>
            <p:cNvPr id="11" name="object 11"/>
            <p:cNvSpPr/>
            <p:nvPr/>
          </p:nvSpPr>
          <p:spPr>
            <a:xfrm>
              <a:off x="857249" y="2257424"/>
              <a:ext cx="3076575" cy="409575"/>
            </a:xfrm>
            <a:custGeom>
              <a:avLst/>
              <a:gdLst/>
              <a:ahLst/>
              <a:cxnLst/>
              <a:rect l="l" t="t" r="r" b="b"/>
              <a:pathLst>
                <a:path w="3076575" h="409575">
                  <a:moveTo>
                    <a:pt x="3005377" y="409574"/>
                  </a:moveTo>
                  <a:lnTo>
                    <a:pt x="71196" y="409574"/>
                  </a:lnTo>
                  <a:lnTo>
                    <a:pt x="66241" y="409086"/>
                  </a:lnTo>
                  <a:lnTo>
                    <a:pt x="29705" y="393952"/>
                  </a:lnTo>
                  <a:lnTo>
                    <a:pt x="3885" y="357912"/>
                  </a:lnTo>
                  <a:lnTo>
                    <a:pt x="0" y="338378"/>
                  </a:lnTo>
                  <a:lnTo>
                    <a:pt x="0" y="333374"/>
                  </a:lnTo>
                  <a:lnTo>
                    <a:pt x="0" y="71196"/>
                  </a:lnTo>
                  <a:lnTo>
                    <a:pt x="15621" y="29705"/>
                  </a:lnTo>
                  <a:lnTo>
                    <a:pt x="51661" y="3885"/>
                  </a:lnTo>
                  <a:lnTo>
                    <a:pt x="71196" y="0"/>
                  </a:lnTo>
                  <a:lnTo>
                    <a:pt x="3005377" y="0"/>
                  </a:lnTo>
                  <a:lnTo>
                    <a:pt x="3046869" y="15621"/>
                  </a:lnTo>
                  <a:lnTo>
                    <a:pt x="3072688" y="51661"/>
                  </a:lnTo>
                  <a:lnTo>
                    <a:pt x="3076574" y="71196"/>
                  </a:lnTo>
                  <a:lnTo>
                    <a:pt x="3076574" y="338378"/>
                  </a:lnTo>
                  <a:lnTo>
                    <a:pt x="3060952" y="379869"/>
                  </a:lnTo>
                  <a:lnTo>
                    <a:pt x="3024912" y="405688"/>
                  </a:lnTo>
                  <a:lnTo>
                    <a:pt x="3010332" y="409086"/>
                  </a:lnTo>
                  <a:lnTo>
                    <a:pt x="3005377" y="409574"/>
                  </a:lnTo>
                  <a:close/>
                </a:path>
              </a:pathLst>
            </a:custGeom>
            <a:solidFill>
              <a:srgbClr val="FFFFFF">
                <a:alpha val="59999"/>
              </a:srgbClr>
            </a:solidFill>
          </p:spPr>
          <p:txBody>
            <a:bodyPr wrap="square" lIns="0" tIns="0" rIns="0" bIns="0" rtlCol="0"/>
            <a:lstStyle/>
            <a:p>
              <a:endParaRPr sz="1688"/>
            </a:p>
          </p:txBody>
        </p:sp>
        <p:sp>
          <p:nvSpPr>
            <p:cNvPr id="12" name="object 12"/>
            <p:cNvSpPr/>
            <p:nvPr/>
          </p:nvSpPr>
          <p:spPr>
            <a:xfrm>
              <a:off x="4258055" y="1267968"/>
              <a:ext cx="3676015" cy="1731645"/>
            </a:xfrm>
            <a:custGeom>
              <a:avLst/>
              <a:gdLst/>
              <a:ahLst/>
              <a:cxnLst/>
              <a:rect l="l" t="t" r="r" b="b"/>
              <a:pathLst>
                <a:path w="3676015" h="1731645">
                  <a:moveTo>
                    <a:pt x="3675887" y="1731263"/>
                  </a:moveTo>
                  <a:lnTo>
                    <a:pt x="0" y="1731263"/>
                  </a:lnTo>
                  <a:lnTo>
                    <a:pt x="0" y="0"/>
                  </a:lnTo>
                  <a:lnTo>
                    <a:pt x="3675887" y="0"/>
                  </a:lnTo>
                  <a:lnTo>
                    <a:pt x="3675887" y="75056"/>
                  </a:lnTo>
                  <a:lnTo>
                    <a:pt x="218693" y="75056"/>
                  </a:lnTo>
                  <a:lnTo>
                    <a:pt x="208372" y="75555"/>
                  </a:lnTo>
                  <a:lnTo>
                    <a:pt x="169253" y="87442"/>
                  </a:lnTo>
                  <a:lnTo>
                    <a:pt x="137660" y="113395"/>
                  </a:lnTo>
                  <a:lnTo>
                    <a:pt x="118404" y="149462"/>
                  </a:lnTo>
                  <a:lnTo>
                    <a:pt x="113918" y="179831"/>
                  </a:lnTo>
                  <a:lnTo>
                    <a:pt x="113918" y="1475231"/>
                  </a:lnTo>
                  <a:lnTo>
                    <a:pt x="121894" y="1515327"/>
                  </a:lnTo>
                  <a:lnTo>
                    <a:pt x="144606" y="1549318"/>
                  </a:lnTo>
                  <a:lnTo>
                    <a:pt x="178597" y="1572031"/>
                  </a:lnTo>
                  <a:lnTo>
                    <a:pt x="218693" y="1580006"/>
                  </a:lnTo>
                  <a:lnTo>
                    <a:pt x="3675887" y="1580006"/>
                  </a:lnTo>
                  <a:lnTo>
                    <a:pt x="3675887" y="1731263"/>
                  </a:lnTo>
                  <a:close/>
                </a:path>
                <a:path w="3676015" h="1731645">
                  <a:moveTo>
                    <a:pt x="3675887" y="1580006"/>
                  </a:moveTo>
                  <a:lnTo>
                    <a:pt x="3457193" y="1580006"/>
                  </a:lnTo>
                  <a:lnTo>
                    <a:pt x="3467515" y="1579508"/>
                  </a:lnTo>
                  <a:lnTo>
                    <a:pt x="3477637" y="1578012"/>
                  </a:lnTo>
                  <a:lnTo>
                    <a:pt x="3515413" y="1562365"/>
                  </a:lnTo>
                  <a:lnTo>
                    <a:pt x="3544327" y="1533452"/>
                  </a:lnTo>
                  <a:lnTo>
                    <a:pt x="3559974" y="1495676"/>
                  </a:lnTo>
                  <a:lnTo>
                    <a:pt x="3561968" y="1475231"/>
                  </a:lnTo>
                  <a:lnTo>
                    <a:pt x="3561968" y="179831"/>
                  </a:lnTo>
                  <a:lnTo>
                    <a:pt x="3553993" y="139736"/>
                  </a:lnTo>
                  <a:lnTo>
                    <a:pt x="3531280" y="105744"/>
                  </a:lnTo>
                  <a:lnTo>
                    <a:pt x="3497288" y="83032"/>
                  </a:lnTo>
                  <a:lnTo>
                    <a:pt x="3457193" y="75056"/>
                  </a:lnTo>
                  <a:lnTo>
                    <a:pt x="3675887" y="75056"/>
                  </a:lnTo>
                  <a:lnTo>
                    <a:pt x="3675887" y="1580006"/>
                  </a:lnTo>
                  <a:close/>
                </a:path>
              </a:pathLst>
            </a:custGeom>
            <a:solidFill>
              <a:srgbClr val="000000">
                <a:alpha val="5099"/>
              </a:srgbClr>
            </a:solidFill>
          </p:spPr>
          <p:txBody>
            <a:bodyPr wrap="square" lIns="0" tIns="0" rIns="0" bIns="0" rtlCol="0"/>
            <a:lstStyle/>
            <a:p>
              <a:endParaRPr sz="1688"/>
            </a:p>
          </p:txBody>
        </p:sp>
        <p:sp>
          <p:nvSpPr>
            <p:cNvPr id="13" name="object 13"/>
            <p:cNvSpPr/>
            <p:nvPr/>
          </p:nvSpPr>
          <p:spPr>
            <a:xfrm>
              <a:off x="4362449" y="1333499"/>
              <a:ext cx="3467100" cy="1524000"/>
            </a:xfrm>
            <a:custGeom>
              <a:avLst/>
              <a:gdLst/>
              <a:ahLst/>
              <a:cxnLst/>
              <a:rect l="l" t="t" r="r" b="b"/>
              <a:pathLst>
                <a:path w="3467100" h="1524000">
                  <a:moveTo>
                    <a:pt x="3360304" y="1523999"/>
                  </a:moveTo>
                  <a:lnTo>
                    <a:pt x="106794" y="1523999"/>
                  </a:lnTo>
                  <a:lnTo>
                    <a:pt x="99361" y="1523267"/>
                  </a:lnTo>
                  <a:lnTo>
                    <a:pt x="57037" y="1508905"/>
                  </a:lnTo>
                  <a:lnTo>
                    <a:pt x="23431" y="1479441"/>
                  </a:lnTo>
                  <a:lnTo>
                    <a:pt x="3660" y="1439359"/>
                  </a:lnTo>
                  <a:lnTo>
                    <a:pt x="0" y="1417204"/>
                  </a:lnTo>
                  <a:lnTo>
                    <a:pt x="0" y="1409699"/>
                  </a:lnTo>
                  <a:lnTo>
                    <a:pt x="0" y="106794"/>
                  </a:lnTo>
                  <a:lnTo>
                    <a:pt x="11571" y="63625"/>
                  </a:lnTo>
                  <a:lnTo>
                    <a:pt x="38783" y="28170"/>
                  </a:lnTo>
                  <a:lnTo>
                    <a:pt x="77492" y="5828"/>
                  </a:lnTo>
                  <a:lnTo>
                    <a:pt x="106794" y="0"/>
                  </a:lnTo>
                  <a:lnTo>
                    <a:pt x="3360304" y="0"/>
                  </a:lnTo>
                  <a:lnTo>
                    <a:pt x="3403473" y="11572"/>
                  </a:lnTo>
                  <a:lnTo>
                    <a:pt x="3438927" y="38784"/>
                  </a:lnTo>
                  <a:lnTo>
                    <a:pt x="3461270" y="77492"/>
                  </a:lnTo>
                  <a:lnTo>
                    <a:pt x="3467099" y="106794"/>
                  </a:lnTo>
                  <a:lnTo>
                    <a:pt x="3467099" y="1417204"/>
                  </a:lnTo>
                  <a:lnTo>
                    <a:pt x="3455525" y="1460374"/>
                  </a:lnTo>
                  <a:lnTo>
                    <a:pt x="3428314" y="1495828"/>
                  </a:lnTo>
                  <a:lnTo>
                    <a:pt x="3389605" y="1518170"/>
                  </a:lnTo>
                  <a:lnTo>
                    <a:pt x="3367737" y="1523267"/>
                  </a:lnTo>
                  <a:lnTo>
                    <a:pt x="3360304" y="1523999"/>
                  </a:lnTo>
                  <a:close/>
                </a:path>
              </a:pathLst>
            </a:custGeom>
            <a:solidFill>
              <a:srgbClr val="F1F7E8"/>
            </a:solidFill>
          </p:spPr>
          <p:txBody>
            <a:bodyPr wrap="square" lIns="0" tIns="0" rIns="0" bIns="0" rtlCol="0"/>
            <a:lstStyle/>
            <a:p>
              <a:endParaRPr sz="1688"/>
            </a:p>
          </p:txBody>
        </p:sp>
        <p:sp>
          <p:nvSpPr>
            <p:cNvPr id="14" name="object 14"/>
            <p:cNvSpPr/>
            <p:nvPr/>
          </p:nvSpPr>
          <p:spPr>
            <a:xfrm>
              <a:off x="4552949" y="2095499"/>
              <a:ext cx="3086100" cy="19050"/>
            </a:xfrm>
            <a:custGeom>
              <a:avLst/>
              <a:gdLst/>
              <a:ahLst/>
              <a:cxnLst/>
              <a:rect l="l" t="t" r="r" b="b"/>
              <a:pathLst>
                <a:path w="3086100" h="19050">
                  <a:moveTo>
                    <a:pt x="3086099" y="19049"/>
                  </a:moveTo>
                  <a:lnTo>
                    <a:pt x="0" y="19049"/>
                  </a:lnTo>
                  <a:lnTo>
                    <a:pt x="0" y="0"/>
                  </a:lnTo>
                  <a:lnTo>
                    <a:pt x="3086099" y="0"/>
                  </a:lnTo>
                  <a:lnTo>
                    <a:pt x="3086099" y="19049"/>
                  </a:lnTo>
                  <a:close/>
                </a:path>
              </a:pathLst>
            </a:custGeom>
            <a:solidFill>
              <a:srgbClr val="2E7D32">
                <a:alpha val="19999"/>
              </a:srgbClr>
            </a:solidFill>
          </p:spPr>
          <p:txBody>
            <a:bodyPr wrap="square" lIns="0" tIns="0" rIns="0" bIns="0" rtlCol="0"/>
            <a:lstStyle/>
            <a:p>
              <a:endParaRPr sz="1688"/>
            </a:p>
          </p:txBody>
        </p:sp>
        <p:sp>
          <p:nvSpPr>
            <p:cNvPr id="15" name="object 15"/>
            <p:cNvSpPr/>
            <p:nvPr/>
          </p:nvSpPr>
          <p:spPr>
            <a:xfrm>
              <a:off x="4552949" y="1523999"/>
              <a:ext cx="476250" cy="476250"/>
            </a:xfrm>
            <a:custGeom>
              <a:avLst/>
              <a:gdLst/>
              <a:ahLst/>
              <a:cxnLst/>
              <a:rect l="l" t="t" r="r" b="b"/>
              <a:pathLst>
                <a:path w="476250" h="476250">
                  <a:moveTo>
                    <a:pt x="245923" y="476249"/>
                  </a:moveTo>
                  <a:lnTo>
                    <a:pt x="230326" y="476249"/>
                  </a:lnTo>
                  <a:lnTo>
                    <a:pt x="222545" y="475867"/>
                  </a:lnTo>
                  <a:lnTo>
                    <a:pt x="184019" y="470152"/>
                  </a:lnTo>
                  <a:lnTo>
                    <a:pt x="139792" y="455139"/>
                  </a:lnTo>
                  <a:lnTo>
                    <a:pt x="99345" y="431785"/>
                  </a:lnTo>
                  <a:lnTo>
                    <a:pt x="64230" y="400990"/>
                  </a:lnTo>
                  <a:lnTo>
                    <a:pt x="35798" y="363935"/>
                  </a:lnTo>
                  <a:lnTo>
                    <a:pt x="15141" y="322045"/>
                  </a:lnTo>
                  <a:lnTo>
                    <a:pt x="3053" y="276931"/>
                  </a:lnTo>
                  <a:lnTo>
                    <a:pt x="0" y="245923"/>
                  </a:lnTo>
                  <a:lnTo>
                    <a:pt x="0" y="230326"/>
                  </a:lnTo>
                  <a:lnTo>
                    <a:pt x="6096" y="184019"/>
                  </a:lnTo>
                  <a:lnTo>
                    <a:pt x="21110" y="139793"/>
                  </a:lnTo>
                  <a:lnTo>
                    <a:pt x="44464" y="99345"/>
                  </a:lnTo>
                  <a:lnTo>
                    <a:pt x="75259" y="64230"/>
                  </a:lnTo>
                  <a:lnTo>
                    <a:pt x="112314" y="35798"/>
                  </a:lnTo>
                  <a:lnTo>
                    <a:pt x="154203" y="15141"/>
                  </a:lnTo>
                  <a:lnTo>
                    <a:pt x="199318" y="3053"/>
                  </a:lnTo>
                  <a:lnTo>
                    <a:pt x="230326" y="0"/>
                  </a:lnTo>
                  <a:lnTo>
                    <a:pt x="245923" y="0"/>
                  </a:lnTo>
                  <a:lnTo>
                    <a:pt x="292230" y="6096"/>
                  </a:lnTo>
                  <a:lnTo>
                    <a:pt x="336456" y="21110"/>
                  </a:lnTo>
                  <a:lnTo>
                    <a:pt x="376904" y="44463"/>
                  </a:lnTo>
                  <a:lnTo>
                    <a:pt x="412019" y="75259"/>
                  </a:lnTo>
                  <a:lnTo>
                    <a:pt x="440451" y="112314"/>
                  </a:lnTo>
                  <a:lnTo>
                    <a:pt x="461107" y="154203"/>
                  </a:lnTo>
                  <a:lnTo>
                    <a:pt x="473195" y="199318"/>
                  </a:lnTo>
                  <a:lnTo>
                    <a:pt x="476249" y="230326"/>
                  </a:lnTo>
                  <a:lnTo>
                    <a:pt x="476249" y="238124"/>
                  </a:lnTo>
                  <a:lnTo>
                    <a:pt x="476249" y="245923"/>
                  </a:lnTo>
                  <a:lnTo>
                    <a:pt x="470152" y="292229"/>
                  </a:lnTo>
                  <a:lnTo>
                    <a:pt x="455139" y="336456"/>
                  </a:lnTo>
                  <a:lnTo>
                    <a:pt x="431785" y="376904"/>
                  </a:lnTo>
                  <a:lnTo>
                    <a:pt x="400989" y="412019"/>
                  </a:lnTo>
                  <a:lnTo>
                    <a:pt x="363935" y="440451"/>
                  </a:lnTo>
                  <a:lnTo>
                    <a:pt x="322045" y="461108"/>
                  </a:lnTo>
                  <a:lnTo>
                    <a:pt x="276931" y="473195"/>
                  </a:lnTo>
                  <a:lnTo>
                    <a:pt x="253704" y="475867"/>
                  </a:lnTo>
                  <a:lnTo>
                    <a:pt x="245923" y="476249"/>
                  </a:lnTo>
                  <a:close/>
                </a:path>
              </a:pathLst>
            </a:custGeom>
            <a:solidFill>
              <a:srgbClr val="2E7D32"/>
            </a:solidFill>
          </p:spPr>
          <p:txBody>
            <a:bodyPr wrap="square" lIns="0" tIns="0" rIns="0" bIns="0" rtlCol="0"/>
            <a:lstStyle/>
            <a:p>
              <a:endParaRPr sz="1688"/>
            </a:p>
          </p:txBody>
        </p:sp>
        <p:pic>
          <p:nvPicPr>
            <p:cNvPr id="16" name="object 16"/>
            <p:cNvPicPr/>
            <p:nvPr/>
          </p:nvPicPr>
          <p:blipFill>
            <a:blip r:embed="rId3" cstate="print"/>
            <a:stretch>
              <a:fillRect/>
            </a:stretch>
          </p:blipFill>
          <p:spPr>
            <a:xfrm>
              <a:off x="4730700" y="1660524"/>
              <a:ext cx="127000" cy="203200"/>
            </a:xfrm>
            <a:prstGeom prst="rect">
              <a:avLst/>
            </a:prstGeom>
          </p:spPr>
        </p:pic>
      </p:grpSp>
      <p:sp>
        <p:nvSpPr>
          <p:cNvPr id="17" name="object 17"/>
          <p:cNvSpPr txBox="1"/>
          <p:nvPr/>
        </p:nvSpPr>
        <p:spPr>
          <a:xfrm>
            <a:off x="6433835" y="1515509"/>
            <a:ext cx="1541115" cy="250105"/>
          </a:xfrm>
          <a:prstGeom prst="rect">
            <a:avLst/>
          </a:prstGeom>
        </p:spPr>
        <p:txBody>
          <a:bodyPr vert="horz" wrap="square" lIns="0" tIns="11910" rIns="0" bIns="0" rtlCol="0">
            <a:spAutoFit/>
          </a:bodyPr>
          <a:lstStyle/>
          <a:p>
            <a:pPr marL="11910">
              <a:spcBef>
                <a:spcPts val="94"/>
              </a:spcBef>
            </a:pPr>
            <a:r>
              <a:rPr sz="1547" b="1" spc="-107" dirty="0">
                <a:solidFill>
                  <a:srgbClr val="2E7D32"/>
                </a:solidFill>
                <a:latin typeface="Tahoma"/>
                <a:cs typeface="Tahoma"/>
              </a:rPr>
              <a:t>Solution</a:t>
            </a:r>
            <a:r>
              <a:rPr sz="1547" b="1" spc="-94" dirty="0">
                <a:solidFill>
                  <a:srgbClr val="2E7D32"/>
                </a:solidFill>
                <a:latin typeface="Tahoma"/>
                <a:cs typeface="Tahoma"/>
              </a:rPr>
              <a:t> </a:t>
            </a:r>
            <a:r>
              <a:rPr sz="1547" b="1" spc="-113" dirty="0">
                <a:solidFill>
                  <a:srgbClr val="2E7D32"/>
                </a:solidFill>
                <a:latin typeface="Tahoma"/>
                <a:cs typeface="Tahoma"/>
              </a:rPr>
              <a:t>Architect</a:t>
            </a:r>
            <a:endParaRPr sz="1547">
              <a:latin typeface="Tahoma"/>
              <a:cs typeface="Tahoma"/>
            </a:endParaRPr>
          </a:p>
        </p:txBody>
      </p:sp>
      <p:grpSp>
        <p:nvGrpSpPr>
          <p:cNvPr id="18" name="object 18"/>
          <p:cNvGrpSpPr/>
          <p:nvPr/>
        </p:nvGrpSpPr>
        <p:grpSpPr>
          <a:xfrm>
            <a:off x="5862216" y="1189065"/>
            <a:ext cx="6634892" cy="1623887"/>
            <a:chOff x="4552949" y="1267968"/>
            <a:chExt cx="7075170" cy="1731645"/>
          </a:xfrm>
        </p:grpSpPr>
        <p:sp>
          <p:nvSpPr>
            <p:cNvPr id="19" name="object 19"/>
            <p:cNvSpPr/>
            <p:nvPr/>
          </p:nvSpPr>
          <p:spPr>
            <a:xfrm>
              <a:off x="4552949" y="2257424"/>
              <a:ext cx="3086100" cy="409575"/>
            </a:xfrm>
            <a:custGeom>
              <a:avLst/>
              <a:gdLst/>
              <a:ahLst/>
              <a:cxnLst/>
              <a:rect l="l" t="t" r="r" b="b"/>
              <a:pathLst>
                <a:path w="3086100" h="409575">
                  <a:moveTo>
                    <a:pt x="3014903" y="409574"/>
                  </a:moveTo>
                  <a:lnTo>
                    <a:pt x="71196" y="409574"/>
                  </a:lnTo>
                  <a:lnTo>
                    <a:pt x="66241" y="409086"/>
                  </a:lnTo>
                  <a:lnTo>
                    <a:pt x="29705" y="393952"/>
                  </a:lnTo>
                  <a:lnTo>
                    <a:pt x="3885" y="357912"/>
                  </a:lnTo>
                  <a:lnTo>
                    <a:pt x="0" y="338378"/>
                  </a:lnTo>
                  <a:lnTo>
                    <a:pt x="0" y="333374"/>
                  </a:lnTo>
                  <a:lnTo>
                    <a:pt x="0" y="71196"/>
                  </a:lnTo>
                  <a:lnTo>
                    <a:pt x="15621" y="29705"/>
                  </a:lnTo>
                  <a:lnTo>
                    <a:pt x="51662" y="3885"/>
                  </a:lnTo>
                  <a:lnTo>
                    <a:pt x="71196" y="0"/>
                  </a:lnTo>
                  <a:lnTo>
                    <a:pt x="3014903" y="0"/>
                  </a:lnTo>
                  <a:lnTo>
                    <a:pt x="3056393" y="15621"/>
                  </a:lnTo>
                  <a:lnTo>
                    <a:pt x="3082213" y="51661"/>
                  </a:lnTo>
                  <a:lnTo>
                    <a:pt x="3086100" y="71196"/>
                  </a:lnTo>
                  <a:lnTo>
                    <a:pt x="3086100" y="338378"/>
                  </a:lnTo>
                  <a:lnTo>
                    <a:pt x="3070477" y="379869"/>
                  </a:lnTo>
                  <a:lnTo>
                    <a:pt x="3034437" y="405688"/>
                  </a:lnTo>
                  <a:lnTo>
                    <a:pt x="3019858" y="409086"/>
                  </a:lnTo>
                  <a:lnTo>
                    <a:pt x="3014903" y="409574"/>
                  </a:lnTo>
                  <a:close/>
                </a:path>
              </a:pathLst>
            </a:custGeom>
            <a:solidFill>
              <a:srgbClr val="FFFFFF">
                <a:alpha val="59999"/>
              </a:srgbClr>
            </a:solidFill>
          </p:spPr>
          <p:txBody>
            <a:bodyPr wrap="square" lIns="0" tIns="0" rIns="0" bIns="0" rtlCol="0"/>
            <a:lstStyle/>
            <a:p>
              <a:endParaRPr sz="1688"/>
            </a:p>
          </p:txBody>
        </p:sp>
        <p:sp>
          <p:nvSpPr>
            <p:cNvPr id="20" name="object 20"/>
            <p:cNvSpPr/>
            <p:nvPr/>
          </p:nvSpPr>
          <p:spPr>
            <a:xfrm>
              <a:off x="7964423" y="1267968"/>
              <a:ext cx="3663950" cy="1731645"/>
            </a:xfrm>
            <a:custGeom>
              <a:avLst/>
              <a:gdLst/>
              <a:ahLst/>
              <a:cxnLst/>
              <a:rect l="l" t="t" r="r" b="b"/>
              <a:pathLst>
                <a:path w="3663950" h="1731645">
                  <a:moveTo>
                    <a:pt x="3663695" y="1731263"/>
                  </a:moveTo>
                  <a:lnTo>
                    <a:pt x="0" y="1731263"/>
                  </a:lnTo>
                  <a:lnTo>
                    <a:pt x="0" y="0"/>
                  </a:lnTo>
                  <a:lnTo>
                    <a:pt x="3663695" y="0"/>
                  </a:lnTo>
                  <a:lnTo>
                    <a:pt x="3663695" y="75056"/>
                  </a:lnTo>
                  <a:lnTo>
                    <a:pt x="217550" y="75056"/>
                  </a:lnTo>
                  <a:lnTo>
                    <a:pt x="207229" y="75555"/>
                  </a:lnTo>
                  <a:lnTo>
                    <a:pt x="168109" y="87442"/>
                  </a:lnTo>
                  <a:lnTo>
                    <a:pt x="136517" y="113395"/>
                  </a:lnTo>
                  <a:lnTo>
                    <a:pt x="117261" y="149462"/>
                  </a:lnTo>
                  <a:lnTo>
                    <a:pt x="112775" y="179831"/>
                  </a:lnTo>
                  <a:lnTo>
                    <a:pt x="112775" y="1475231"/>
                  </a:lnTo>
                  <a:lnTo>
                    <a:pt x="120750" y="1515327"/>
                  </a:lnTo>
                  <a:lnTo>
                    <a:pt x="143463" y="1549318"/>
                  </a:lnTo>
                  <a:lnTo>
                    <a:pt x="177454" y="1572031"/>
                  </a:lnTo>
                  <a:lnTo>
                    <a:pt x="217550" y="1580006"/>
                  </a:lnTo>
                  <a:lnTo>
                    <a:pt x="3663695" y="1580006"/>
                  </a:lnTo>
                  <a:lnTo>
                    <a:pt x="3663695" y="1731263"/>
                  </a:lnTo>
                  <a:close/>
                </a:path>
                <a:path w="3663950" h="1731645">
                  <a:moveTo>
                    <a:pt x="3663695" y="1580006"/>
                  </a:moveTo>
                  <a:lnTo>
                    <a:pt x="3446525" y="1580006"/>
                  </a:lnTo>
                  <a:lnTo>
                    <a:pt x="3456846" y="1579508"/>
                  </a:lnTo>
                  <a:lnTo>
                    <a:pt x="3466969" y="1578012"/>
                  </a:lnTo>
                  <a:lnTo>
                    <a:pt x="3504745" y="1562365"/>
                  </a:lnTo>
                  <a:lnTo>
                    <a:pt x="3533658" y="1533452"/>
                  </a:lnTo>
                  <a:lnTo>
                    <a:pt x="3549305" y="1495676"/>
                  </a:lnTo>
                  <a:lnTo>
                    <a:pt x="3551300" y="1475231"/>
                  </a:lnTo>
                  <a:lnTo>
                    <a:pt x="3551300" y="179831"/>
                  </a:lnTo>
                  <a:lnTo>
                    <a:pt x="3543323" y="139736"/>
                  </a:lnTo>
                  <a:lnTo>
                    <a:pt x="3520612" y="105744"/>
                  </a:lnTo>
                  <a:lnTo>
                    <a:pt x="3486620" y="83032"/>
                  </a:lnTo>
                  <a:lnTo>
                    <a:pt x="3446525" y="75056"/>
                  </a:lnTo>
                  <a:lnTo>
                    <a:pt x="3663695" y="75056"/>
                  </a:lnTo>
                  <a:lnTo>
                    <a:pt x="3663695" y="1580006"/>
                  </a:lnTo>
                  <a:close/>
                </a:path>
              </a:pathLst>
            </a:custGeom>
            <a:solidFill>
              <a:srgbClr val="000000">
                <a:alpha val="5099"/>
              </a:srgbClr>
            </a:solidFill>
          </p:spPr>
          <p:txBody>
            <a:bodyPr wrap="square" lIns="0" tIns="0" rIns="0" bIns="0" rtlCol="0"/>
            <a:lstStyle/>
            <a:p>
              <a:endParaRPr sz="1688"/>
            </a:p>
          </p:txBody>
        </p:sp>
        <p:sp>
          <p:nvSpPr>
            <p:cNvPr id="21" name="object 21"/>
            <p:cNvSpPr/>
            <p:nvPr/>
          </p:nvSpPr>
          <p:spPr>
            <a:xfrm>
              <a:off x="8067673" y="1333499"/>
              <a:ext cx="3457575" cy="1524000"/>
            </a:xfrm>
            <a:custGeom>
              <a:avLst/>
              <a:gdLst/>
              <a:ahLst/>
              <a:cxnLst/>
              <a:rect l="l" t="t" r="r" b="b"/>
              <a:pathLst>
                <a:path w="3457575" h="1524000">
                  <a:moveTo>
                    <a:pt x="3350780" y="1523999"/>
                  </a:moveTo>
                  <a:lnTo>
                    <a:pt x="106795" y="1523999"/>
                  </a:lnTo>
                  <a:lnTo>
                    <a:pt x="99361" y="1523267"/>
                  </a:lnTo>
                  <a:lnTo>
                    <a:pt x="57037" y="1508905"/>
                  </a:lnTo>
                  <a:lnTo>
                    <a:pt x="23432" y="1479441"/>
                  </a:lnTo>
                  <a:lnTo>
                    <a:pt x="3660" y="1439359"/>
                  </a:lnTo>
                  <a:lnTo>
                    <a:pt x="0" y="1417204"/>
                  </a:lnTo>
                  <a:lnTo>
                    <a:pt x="0" y="1409699"/>
                  </a:lnTo>
                  <a:lnTo>
                    <a:pt x="0" y="106794"/>
                  </a:lnTo>
                  <a:lnTo>
                    <a:pt x="11571" y="63625"/>
                  </a:lnTo>
                  <a:lnTo>
                    <a:pt x="38784" y="28170"/>
                  </a:lnTo>
                  <a:lnTo>
                    <a:pt x="77492" y="5828"/>
                  </a:lnTo>
                  <a:lnTo>
                    <a:pt x="106795" y="0"/>
                  </a:lnTo>
                  <a:lnTo>
                    <a:pt x="3350780" y="0"/>
                  </a:lnTo>
                  <a:lnTo>
                    <a:pt x="3393947" y="11572"/>
                  </a:lnTo>
                  <a:lnTo>
                    <a:pt x="3429402" y="38784"/>
                  </a:lnTo>
                  <a:lnTo>
                    <a:pt x="3451745" y="77492"/>
                  </a:lnTo>
                  <a:lnTo>
                    <a:pt x="3457574" y="106794"/>
                  </a:lnTo>
                  <a:lnTo>
                    <a:pt x="3457574" y="1417204"/>
                  </a:lnTo>
                  <a:lnTo>
                    <a:pt x="3446001" y="1460374"/>
                  </a:lnTo>
                  <a:lnTo>
                    <a:pt x="3418788" y="1495828"/>
                  </a:lnTo>
                  <a:lnTo>
                    <a:pt x="3380081" y="1518170"/>
                  </a:lnTo>
                  <a:lnTo>
                    <a:pt x="3358212" y="1523267"/>
                  </a:lnTo>
                  <a:lnTo>
                    <a:pt x="3350780" y="1523999"/>
                  </a:lnTo>
                  <a:close/>
                </a:path>
              </a:pathLst>
            </a:custGeom>
            <a:solidFill>
              <a:srgbClr val="F1F7E8"/>
            </a:solidFill>
          </p:spPr>
          <p:txBody>
            <a:bodyPr wrap="square" lIns="0" tIns="0" rIns="0" bIns="0" rtlCol="0"/>
            <a:lstStyle/>
            <a:p>
              <a:endParaRPr sz="1688"/>
            </a:p>
          </p:txBody>
        </p:sp>
        <p:sp>
          <p:nvSpPr>
            <p:cNvPr id="22" name="object 22"/>
            <p:cNvSpPr/>
            <p:nvPr/>
          </p:nvSpPr>
          <p:spPr>
            <a:xfrm>
              <a:off x="8258174" y="2095499"/>
              <a:ext cx="3076575" cy="19050"/>
            </a:xfrm>
            <a:custGeom>
              <a:avLst/>
              <a:gdLst/>
              <a:ahLst/>
              <a:cxnLst/>
              <a:rect l="l" t="t" r="r" b="b"/>
              <a:pathLst>
                <a:path w="3076575" h="19050">
                  <a:moveTo>
                    <a:pt x="3076574" y="19049"/>
                  </a:moveTo>
                  <a:lnTo>
                    <a:pt x="0" y="19049"/>
                  </a:lnTo>
                  <a:lnTo>
                    <a:pt x="0" y="0"/>
                  </a:lnTo>
                  <a:lnTo>
                    <a:pt x="3076574" y="0"/>
                  </a:lnTo>
                  <a:lnTo>
                    <a:pt x="3076574" y="19049"/>
                  </a:lnTo>
                  <a:close/>
                </a:path>
              </a:pathLst>
            </a:custGeom>
            <a:solidFill>
              <a:srgbClr val="2E7D32">
                <a:alpha val="19999"/>
              </a:srgbClr>
            </a:solidFill>
          </p:spPr>
          <p:txBody>
            <a:bodyPr wrap="square" lIns="0" tIns="0" rIns="0" bIns="0" rtlCol="0"/>
            <a:lstStyle/>
            <a:p>
              <a:endParaRPr sz="1688"/>
            </a:p>
          </p:txBody>
        </p:sp>
        <p:sp>
          <p:nvSpPr>
            <p:cNvPr id="23" name="object 23"/>
            <p:cNvSpPr/>
            <p:nvPr/>
          </p:nvSpPr>
          <p:spPr>
            <a:xfrm>
              <a:off x="8258174" y="1523999"/>
              <a:ext cx="476250" cy="476250"/>
            </a:xfrm>
            <a:custGeom>
              <a:avLst/>
              <a:gdLst/>
              <a:ahLst/>
              <a:cxnLst/>
              <a:rect l="l" t="t" r="r" b="b"/>
              <a:pathLst>
                <a:path w="476250" h="476250">
                  <a:moveTo>
                    <a:pt x="245923" y="476249"/>
                  </a:moveTo>
                  <a:lnTo>
                    <a:pt x="230325" y="476249"/>
                  </a:lnTo>
                  <a:lnTo>
                    <a:pt x="222545" y="475867"/>
                  </a:lnTo>
                  <a:lnTo>
                    <a:pt x="184018" y="470152"/>
                  </a:lnTo>
                  <a:lnTo>
                    <a:pt x="139792" y="455139"/>
                  </a:lnTo>
                  <a:lnTo>
                    <a:pt x="99343" y="431785"/>
                  </a:lnTo>
                  <a:lnTo>
                    <a:pt x="64229" y="400990"/>
                  </a:lnTo>
                  <a:lnTo>
                    <a:pt x="35797" y="363935"/>
                  </a:lnTo>
                  <a:lnTo>
                    <a:pt x="15140" y="322045"/>
                  </a:lnTo>
                  <a:lnTo>
                    <a:pt x="3053" y="276931"/>
                  </a:lnTo>
                  <a:lnTo>
                    <a:pt x="0" y="245923"/>
                  </a:lnTo>
                  <a:lnTo>
                    <a:pt x="0" y="230326"/>
                  </a:lnTo>
                  <a:lnTo>
                    <a:pt x="6096" y="184019"/>
                  </a:lnTo>
                  <a:lnTo>
                    <a:pt x="21109" y="139793"/>
                  </a:lnTo>
                  <a:lnTo>
                    <a:pt x="44462" y="99345"/>
                  </a:lnTo>
                  <a:lnTo>
                    <a:pt x="75258" y="64230"/>
                  </a:lnTo>
                  <a:lnTo>
                    <a:pt x="112313" y="35798"/>
                  </a:lnTo>
                  <a:lnTo>
                    <a:pt x="154202" y="15141"/>
                  </a:lnTo>
                  <a:lnTo>
                    <a:pt x="199317" y="3053"/>
                  </a:lnTo>
                  <a:lnTo>
                    <a:pt x="230325" y="0"/>
                  </a:lnTo>
                  <a:lnTo>
                    <a:pt x="245923" y="0"/>
                  </a:lnTo>
                  <a:lnTo>
                    <a:pt x="292229" y="6096"/>
                  </a:lnTo>
                  <a:lnTo>
                    <a:pt x="336456" y="21110"/>
                  </a:lnTo>
                  <a:lnTo>
                    <a:pt x="376904" y="44463"/>
                  </a:lnTo>
                  <a:lnTo>
                    <a:pt x="412018" y="75259"/>
                  </a:lnTo>
                  <a:lnTo>
                    <a:pt x="440450" y="112314"/>
                  </a:lnTo>
                  <a:lnTo>
                    <a:pt x="461107" y="154203"/>
                  </a:lnTo>
                  <a:lnTo>
                    <a:pt x="473195" y="199318"/>
                  </a:lnTo>
                  <a:lnTo>
                    <a:pt x="476249" y="230326"/>
                  </a:lnTo>
                  <a:lnTo>
                    <a:pt x="476249" y="238124"/>
                  </a:lnTo>
                  <a:lnTo>
                    <a:pt x="476249" y="245923"/>
                  </a:lnTo>
                  <a:lnTo>
                    <a:pt x="470152" y="292229"/>
                  </a:lnTo>
                  <a:lnTo>
                    <a:pt x="455138" y="336456"/>
                  </a:lnTo>
                  <a:lnTo>
                    <a:pt x="431784" y="376904"/>
                  </a:lnTo>
                  <a:lnTo>
                    <a:pt x="400989" y="412019"/>
                  </a:lnTo>
                  <a:lnTo>
                    <a:pt x="363935" y="440451"/>
                  </a:lnTo>
                  <a:lnTo>
                    <a:pt x="322045" y="461108"/>
                  </a:lnTo>
                  <a:lnTo>
                    <a:pt x="276931" y="473195"/>
                  </a:lnTo>
                  <a:lnTo>
                    <a:pt x="253704" y="475867"/>
                  </a:lnTo>
                  <a:lnTo>
                    <a:pt x="245923" y="476249"/>
                  </a:lnTo>
                  <a:close/>
                </a:path>
              </a:pathLst>
            </a:custGeom>
            <a:solidFill>
              <a:srgbClr val="2E7D32"/>
            </a:solidFill>
          </p:spPr>
          <p:txBody>
            <a:bodyPr wrap="square" lIns="0" tIns="0" rIns="0" bIns="0" rtlCol="0"/>
            <a:lstStyle/>
            <a:p>
              <a:endParaRPr sz="1688"/>
            </a:p>
          </p:txBody>
        </p:sp>
        <p:pic>
          <p:nvPicPr>
            <p:cNvPr id="24" name="object 24"/>
            <p:cNvPicPr/>
            <p:nvPr/>
          </p:nvPicPr>
          <p:blipFill>
            <a:blip r:embed="rId4" cstate="print"/>
            <a:stretch>
              <a:fillRect/>
            </a:stretch>
          </p:blipFill>
          <p:spPr>
            <a:xfrm>
              <a:off x="8366025" y="1689099"/>
              <a:ext cx="254000" cy="146050"/>
            </a:xfrm>
            <a:prstGeom prst="rect">
              <a:avLst/>
            </a:prstGeom>
          </p:spPr>
        </p:pic>
      </p:grpSp>
      <p:sp>
        <p:nvSpPr>
          <p:cNvPr id="25" name="object 25"/>
          <p:cNvSpPr txBox="1"/>
          <p:nvPr/>
        </p:nvSpPr>
        <p:spPr>
          <a:xfrm>
            <a:off x="9902488" y="1515509"/>
            <a:ext cx="671111" cy="250105"/>
          </a:xfrm>
          <a:prstGeom prst="rect">
            <a:avLst/>
          </a:prstGeom>
        </p:spPr>
        <p:txBody>
          <a:bodyPr vert="horz" wrap="square" lIns="0" tIns="11910" rIns="0" bIns="0" rtlCol="0">
            <a:spAutoFit/>
          </a:bodyPr>
          <a:lstStyle/>
          <a:p>
            <a:pPr marL="11910">
              <a:spcBef>
                <a:spcPts val="94"/>
              </a:spcBef>
            </a:pPr>
            <a:r>
              <a:rPr sz="1547" b="1" spc="-141" dirty="0">
                <a:solidFill>
                  <a:srgbClr val="2E7D32"/>
                </a:solidFill>
                <a:latin typeface="Tahoma"/>
                <a:cs typeface="Tahoma"/>
              </a:rPr>
              <a:t>DevOps</a:t>
            </a:r>
            <a:endParaRPr sz="1547">
              <a:latin typeface="Tahoma"/>
              <a:cs typeface="Tahoma"/>
            </a:endParaRPr>
          </a:p>
        </p:txBody>
      </p:sp>
      <p:grpSp>
        <p:nvGrpSpPr>
          <p:cNvPr id="26" name="object 26"/>
          <p:cNvGrpSpPr/>
          <p:nvPr/>
        </p:nvGrpSpPr>
        <p:grpSpPr>
          <a:xfrm>
            <a:off x="2121381" y="2116948"/>
            <a:ext cx="10100613" cy="2839867"/>
            <a:chOff x="563879" y="2257424"/>
            <a:chExt cx="10770870" cy="3028315"/>
          </a:xfrm>
        </p:grpSpPr>
        <p:sp>
          <p:nvSpPr>
            <p:cNvPr id="27" name="object 27"/>
            <p:cNvSpPr/>
            <p:nvPr/>
          </p:nvSpPr>
          <p:spPr>
            <a:xfrm>
              <a:off x="8258174" y="2257424"/>
              <a:ext cx="3076575" cy="409575"/>
            </a:xfrm>
            <a:custGeom>
              <a:avLst/>
              <a:gdLst/>
              <a:ahLst/>
              <a:cxnLst/>
              <a:rect l="l" t="t" r="r" b="b"/>
              <a:pathLst>
                <a:path w="3076575" h="409575">
                  <a:moveTo>
                    <a:pt x="3005376" y="409574"/>
                  </a:moveTo>
                  <a:lnTo>
                    <a:pt x="71196" y="409574"/>
                  </a:lnTo>
                  <a:lnTo>
                    <a:pt x="66240" y="409086"/>
                  </a:lnTo>
                  <a:lnTo>
                    <a:pt x="29703" y="393952"/>
                  </a:lnTo>
                  <a:lnTo>
                    <a:pt x="3884" y="357912"/>
                  </a:lnTo>
                  <a:lnTo>
                    <a:pt x="0" y="338378"/>
                  </a:lnTo>
                  <a:lnTo>
                    <a:pt x="0" y="333374"/>
                  </a:lnTo>
                  <a:lnTo>
                    <a:pt x="0" y="71196"/>
                  </a:lnTo>
                  <a:lnTo>
                    <a:pt x="15621" y="29705"/>
                  </a:lnTo>
                  <a:lnTo>
                    <a:pt x="51660" y="3885"/>
                  </a:lnTo>
                  <a:lnTo>
                    <a:pt x="71196" y="0"/>
                  </a:lnTo>
                  <a:lnTo>
                    <a:pt x="3005376" y="0"/>
                  </a:lnTo>
                  <a:lnTo>
                    <a:pt x="3046867" y="15621"/>
                  </a:lnTo>
                  <a:lnTo>
                    <a:pt x="3072688" y="51661"/>
                  </a:lnTo>
                  <a:lnTo>
                    <a:pt x="3076573" y="71196"/>
                  </a:lnTo>
                  <a:lnTo>
                    <a:pt x="3076573" y="338378"/>
                  </a:lnTo>
                  <a:lnTo>
                    <a:pt x="3060951" y="379869"/>
                  </a:lnTo>
                  <a:lnTo>
                    <a:pt x="3024911" y="405688"/>
                  </a:lnTo>
                  <a:lnTo>
                    <a:pt x="3010331" y="409086"/>
                  </a:lnTo>
                  <a:lnTo>
                    <a:pt x="3005376" y="409574"/>
                  </a:lnTo>
                  <a:close/>
                </a:path>
              </a:pathLst>
            </a:custGeom>
            <a:solidFill>
              <a:srgbClr val="FFFFFF">
                <a:alpha val="59999"/>
              </a:srgbClr>
            </a:solidFill>
          </p:spPr>
          <p:txBody>
            <a:bodyPr wrap="square" lIns="0" tIns="0" rIns="0" bIns="0" rtlCol="0"/>
            <a:lstStyle/>
            <a:p>
              <a:endParaRPr sz="1688"/>
            </a:p>
          </p:txBody>
        </p:sp>
        <p:sp>
          <p:nvSpPr>
            <p:cNvPr id="28" name="object 28"/>
            <p:cNvSpPr/>
            <p:nvPr/>
          </p:nvSpPr>
          <p:spPr>
            <a:xfrm>
              <a:off x="563879" y="3029712"/>
              <a:ext cx="3663950" cy="2255520"/>
            </a:xfrm>
            <a:custGeom>
              <a:avLst/>
              <a:gdLst/>
              <a:ahLst/>
              <a:cxnLst/>
              <a:rect l="l" t="t" r="r" b="b"/>
              <a:pathLst>
                <a:path w="3663950" h="2255520">
                  <a:moveTo>
                    <a:pt x="3663695" y="2255519"/>
                  </a:moveTo>
                  <a:lnTo>
                    <a:pt x="0" y="2255519"/>
                  </a:lnTo>
                  <a:lnTo>
                    <a:pt x="0" y="0"/>
                  </a:lnTo>
                  <a:lnTo>
                    <a:pt x="3663695" y="0"/>
                  </a:lnTo>
                  <a:lnTo>
                    <a:pt x="3663695" y="75437"/>
                  </a:lnTo>
                  <a:lnTo>
                    <a:pt x="217169" y="75437"/>
                  </a:lnTo>
                  <a:lnTo>
                    <a:pt x="206848" y="75936"/>
                  </a:lnTo>
                  <a:lnTo>
                    <a:pt x="167729" y="87823"/>
                  </a:lnTo>
                  <a:lnTo>
                    <a:pt x="136136" y="113776"/>
                  </a:lnTo>
                  <a:lnTo>
                    <a:pt x="116881" y="149843"/>
                  </a:lnTo>
                  <a:lnTo>
                    <a:pt x="112394" y="180212"/>
                  </a:lnTo>
                  <a:lnTo>
                    <a:pt x="112394" y="1999487"/>
                  </a:lnTo>
                  <a:lnTo>
                    <a:pt x="120370" y="2039582"/>
                  </a:lnTo>
                  <a:lnTo>
                    <a:pt x="143082" y="2073574"/>
                  </a:lnTo>
                  <a:lnTo>
                    <a:pt x="177074" y="2096286"/>
                  </a:lnTo>
                  <a:lnTo>
                    <a:pt x="217169" y="2104262"/>
                  </a:lnTo>
                  <a:lnTo>
                    <a:pt x="3663695" y="2104262"/>
                  </a:lnTo>
                  <a:lnTo>
                    <a:pt x="3663695" y="2255519"/>
                  </a:lnTo>
                  <a:close/>
                </a:path>
                <a:path w="3663950" h="2255520">
                  <a:moveTo>
                    <a:pt x="3663695" y="2104262"/>
                  </a:moveTo>
                  <a:lnTo>
                    <a:pt x="3446144" y="2104262"/>
                  </a:lnTo>
                  <a:lnTo>
                    <a:pt x="3456466" y="2103764"/>
                  </a:lnTo>
                  <a:lnTo>
                    <a:pt x="3466589" y="2102268"/>
                  </a:lnTo>
                  <a:lnTo>
                    <a:pt x="3504365" y="2086620"/>
                  </a:lnTo>
                  <a:lnTo>
                    <a:pt x="3533278" y="2057707"/>
                  </a:lnTo>
                  <a:lnTo>
                    <a:pt x="3548925" y="2019931"/>
                  </a:lnTo>
                  <a:lnTo>
                    <a:pt x="3550919" y="1999487"/>
                  </a:lnTo>
                  <a:lnTo>
                    <a:pt x="3550919" y="180212"/>
                  </a:lnTo>
                  <a:lnTo>
                    <a:pt x="3542944" y="140116"/>
                  </a:lnTo>
                  <a:lnTo>
                    <a:pt x="3520231" y="106125"/>
                  </a:lnTo>
                  <a:lnTo>
                    <a:pt x="3486240" y="83413"/>
                  </a:lnTo>
                  <a:lnTo>
                    <a:pt x="3446144" y="75437"/>
                  </a:lnTo>
                  <a:lnTo>
                    <a:pt x="3663695" y="75437"/>
                  </a:lnTo>
                  <a:lnTo>
                    <a:pt x="3663695" y="2104262"/>
                  </a:lnTo>
                  <a:close/>
                </a:path>
              </a:pathLst>
            </a:custGeom>
            <a:solidFill>
              <a:srgbClr val="000000">
                <a:alpha val="5099"/>
              </a:srgbClr>
            </a:solidFill>
          </p:spPr>
          <p:txBody>
            <a:bodyPr wrap="square" lIns="0" tIns="0" rIns="0" bIns="0" rtlCol="0"/>
            <a:lstStyle/>
            <a:p>
              <a:endParaRPr sz="1688"/>
            </a:p>
          </p:txBody>
        </p:sp>
        <p:sp>
          <p:nvSpPr>
            <p:cNvPr id="29" name="object 29"/>
            <p:cNvSpPr/>
            <p:nvPr/>
          </p:nvSpPr>
          <p:spPr>
            <a:xfrm>
              <a:off x="666749" y="3095624"/>
              <a:ext cx="3457575" cy="2047875"/>
            </a:xfrm>
            <a:custGeom>
              <a:avLst/>
              <a:gdLst/>
              <a:ahLst/>
              <a:cxnLst/>
              <a:rect l="l" t="t" r="r" b="b"/>
              <a:pathLst>
                <a:path w="3457575" h="2047875">
                  <a:moveTo>
                    <a:pt x="3350779" y="2047874"/>
                  </a:moveTo>
                  <a:lnTo>
                    <a:pt x="106794" y="2047874"/>
                  </a:lnTo>
                  <a:lnTo>
                    <a:pt x="99361" y="2047142"/>
                  </a:lnTo>
                  <a:lnTo>
                    <a:pt x="57038" y="2032780"/>
                  </a:lnTo>
                  <a:lnTo>
                    <a:pt x="23432" y="2003315"/>
                  </a:lnTo>
                  <a:lnTo>
                    <a:pt x="3660" y="1963234"/>
                  </a:lnTo>
                  <a:lnTo>
                    <a:pt x="0" y="1941079"/>
                  </a:lnTo>
                  <a:lnTo>
                    <a:pt x="0" y="1933574"/>
                  </a:lnTo>
                  <a:lnTo>
                    <a:pt x="0" y="106794"/>
                  </a:lnTo>
                  <a:lnTo>
                    <a:pt x="11572" y="63625"/>
                  </a:lnTo>
                  <a:lnTo>
                    <a:pt x="38784" y="28170"/>
                  </a:lnTo>
                  <a:lnTo>
                    <a:pt x="77492" y="5828"/>
                  </a:lnTo>
                  <a:lnTo>
                    <a:pt x="106794" y="0"/>
                  </a:lnTo>
                  <a:lnTo>
                    <a:pt x="3350779" y="0"/>
                  </a:lnTo>
                  <a:lnTo>
                    <a:pt x="3393948" y="11572"/>
                  </a:lnTo>
                  <a:lnTo>
                    <a:pt x="3429403" y="38784"/>
                  </a:lnTo>
                  <a:lnTo>
                    <a:pt x="3451745" y="77492"/>
                  </a:lnTo>
                  <a:lnTo>
                    <a:pt x="3457574" y="106794"/>
                  </a:lnTo>
                  <a:lnTo>
                    <a:pt x="3457574" y="1941079"/>
                  </a:lnTo>
                  <a:lnTo>
                    <a:pt x="3446001" y="1984248"/>
                  </a:lnTo>
                  <a:lnTo>
                    <a:pt x="3418789" y="2019703"/>
                  </a:lnTo>
                  <a:lnTo>
                    <a:pt x="3380080" y="2042045"/>
                  </a:lnTo>
                  <a:lnTo>
                    <a:pt x="3358212" y="2047142"/>
                  </a:lnTo>
                  <a:lnTo>
                    <a:pt x="3350779" y="2047874"/>
                  </a:lnTo>
                  <a:close/>
                </a:path>
              </a:pathLst>
            </a:custGeom>
            <a:solidFill>
              <a:srgbClr val="F1F7E8"/>
            </a:solidFill>
          </p:spPr>
          <p:txBody>
            <a:bodyPr wrap="square" lIns="0" tIns="0" rIns="0" bIns="0" rtlCol="0"/>
            <a:lstStyle/>
            <a:p>
              <a:endParaRPr sz="1688"/>
            </a:p>
          </p:txBody>
        </p:sp>
        <p:sp>
          <p:nvSpPr>
            <p:cNvPr id="30" name="object 30"/>
            <p:cNvSpPr/>
            <p:nvPr/>
          </p:nvSpPr>
          <p:spPr>
            <a:xfrm>
              <a:off x="857249" y="3857624"/>
              <a:ext cx="3076575" cy="19050"/>
            </a:xfrm>
            <a:custGeom>
              <a:avLst/>
              <a:gdLst/>
              <a:ahLst/>
              <a:cxnLst/>
              <a:rect l="l" t="t" r="r" b="b"/>
              <a:pathLst>
                <a:path w="3076575" h="19050">
                  <a:moveTo>
                    <a:pt x="3076574" y="19049"/>
                  </a:moveTo>
                  <a:lnTo>
                    <a:pt x="0" y="19049"/>
                  </a:lnTo>
                  <a:lnTo>
                    <a:pt x="0" y="0"/>
                  </a:lnTo>
                  <a:lnTo>
                    <a:pt x="3076574" y="0"/>
                  </a:lnTo>
                  <a:lnTo>
                    <a:pt x="3076574" y="19049"/>
                  </a:lnTo>
                  <a:close/>
                </a:path>
              </a:pathLst>
            </a:custGeom>
            <a:solidFill>
              <a:srgbClr val="2E7D32">
                <a:alpha val="19999"/>
              </a:srgbClr>
            </a:solidFill>
          </p:spPr>
          <p:txBody>
            <a:bodyPr wrap="square" lIns="0" tIns="0" rIns="0" bIns="0" rtlCol="0"/>
            <a:lstStyle/>
            <a:p>
              <a:endParaRPr sz="1688"/>
            </a:p>
          </p:txBody>
        </p:sp>
        <p:sp>
          <p:nvSpPr>
            <p:cNvPr id="31" name="object 31"/>
            <p:cNvSpPr/>
            <p:nvPr/>
          </p:nvSpPr>
          <p:spPr>
            <a:xfrm>
              <a:off x="857249" y="3286125"/>
              <a:ext cx="476250" cy="476250"/>
            </a:xfrm>
            <a:custGeom>
              <a:avLst/>
              <a:gdLst/>
              <a:ahLst/>
              <a:cxnLst/>
              <a:rect l="l" t="t" r="r" b="b"/>
              <a:pathLst>
                <a:path w="476250" h="476250">
                  <a:moveTo>
                    <a:pt x="245923" y="476249"/>
                  </a:moveTo>
                  <a:lnTo>
                    <a:pt x="230326" y="476249"/>
                  </a:lnTo>
                  <a:lnTo>
                    <a:pt x="222546" y="475867"/>
                  </a:lnTo>
                  <a:lnTo>
                    <a:pt x="184020" y="470152"/>
                  </a:lnTo>
                  <a:lnTo>
                    <a:pt x="139793" y="455138"/>
                  </a:lnTo>
                  <a:lnTo>
                    <a:pt x="99345" y="431784"/>
                  </a:lnTo>
                  <a:lnTo>
                    <a:pt x="64230" y="400989"/>
                  </a:lnTo>
                  <a:lnTo>
                    <a:pt x="35798" y="363934"/>
                  </a:lnTo>
                  <a:lnTo>
                    <a:pt x="15141" y="322045"/>
                  </a:lnTo>
                  <a:lnTo>
                    <a:pt x="3054" y="276931"/>
                  </a:lnTo>
                  <a:lnTo>
                    <a:pt x="0" y="245923"/>
                  </a:lnTo>
                  <a:lnTo>
                    <a:pt x="0" y="230325"/>
                  </a:lnTo>
                  <a:lnTo>
                    <a:pt x="6097" y="184019"/>
                  </a:lnTo>
                  <a:lnTo>
                    <a:pt x="21110" y="139792"/>
                  </a:lnTo>
                  <a:lnTo>
                    <a:pt x="44464" y="99344"/>
                  </a:lnTo>
                  <a:lnTo>
                    <a:pt x="75259" y="64230"/>
                  </a:lnTo>
                  <a:lnTo>
                    <a:pt x="112314" y="35798"/>
                  </a:lnTo>
                  <a:lnTo>
                    <a:pt x="154203" y="15141"/>
                  </a:lnTo>
                  <a:lnTo>
                    <a:pt x="199318" y="3053"/>
                  </a:lnTo>
                  <a:lnTo>
                    <a:pt x="230326" y="0"/>
                  </a:lnTo>
                  <a:lnTo>
                    <a:pt x="245923" y="0"/>
                  </a:lnTo>
                  <a:lnTo>
                    <a:pt x="292229" y="6097"/>
                  </a:lnTo>
                  <a:lnTo>
                    <a:pt x="336456" y="21110"/>
                  </a:lnTo>
                  <a:lnTo>
                    <a:pt x="376904" y="44463"/>
                  </a:lnTo>
                  <a:lnTo>
                    <a:pt x="412019" y="75259"/>
                  </a:lnTo>
                  <a:lnTo>
                    <a:pt x="440451" y="112313"/>
                  </a:lnTo>
                  <a:lnTo>
                    <a:pt x="461108" y="154203"/>
                  </a:lnTo>
                  <a:lnTo>
                    <a:pt x="473195" y="199317"/>
                  </a:lnTo>
                  <a:lnTo>
                    <a:pt x="476250" y="230325"/>
                  </a:lnTo>
                  <a:lnTo>
                    <a:pt x="476249" y="238124"/>
                  </a:lnTo>
                  <a:lnTo>
                    <a:pt x="476250" y="245923"/>
                  </a:lnTo>
                  <a:lnTo>
                    <a:pt x="470152" y="292229"/>
                  </a:lnTo>
                  <a:lnTo>
                    <a:pt x="455139" y="336455"/>
                  </a:lnTo>
                  <a:lnTo>
                    <a:pt x="431785" y="376903"/>
                  </a:lnTo>
                  <a:lnTo>
                    <a:pt x="400990" y="412018"/>
                  </a:lnTo>
                  <a:lnTo>
                    <a:pt x="363935" y="440450"/>
                  </a:lnTo>
                  <a:lnTo>
                    <a:pt x="322046" y="461107"/>
                  </a:lnTo>
                  <a:lnTo>
                    <a:pt x="276931" y="473195"/>
                  </a:lnTo>
                  <a:lnTo>
                    <a:pt x="253704" y="475867"/>
                  </a:lnTo>
                  <a:lnTo>
                    <a:pt x="245923" y="476249"/>
                  </a:lnTo>
                  <a:close/>
                </a:path>
              </a:pathLst>
            </a:custGeom>
            <a:solidFill>
              <a:srgbClr val="2E7D32"/>
            </a:solidFill>
          </p:spPr>
          <p:txBody>
            <a:bodyPr wrap="square" lIns="0" tIns="0" rIns="0" bIns="0" rtlCol="0"/>
            <a:lstStyle/>
            <a:p>
              <a:endParaRPr sz="1688"/>
            </a:p>
          </p:txBody>
        </p:sp>
        <p:pic>
          <p:nvPicPr>
            <p:cNvPr id="32" name="object 32"/>
            <p:cNvPicPr/>
            <p:nvPr/>
          </p:nvPicPr>
          <p:blipFill>
            <a:blip r:embed="rId5" cstate="print"/>
            <a:stretch>
              <a:fillRect/>
            </a:stretch>
          </p:blipFill>
          <p:spPr>
            <a:xfrm>
              <a:off x="984249" y="3413124"/>
              <a:ext cx="222250" cy="222250"/>
            </a:xfrm>
            <a:prstGeom prst="rect">
              <a:avLst/>
            </a:prstGeom>
          </p:spPr>
        </p:pic>
      </p:grpSp>
      <p:sp>
        <p:nvSpPr>
          <p:cNvPr id="33" name="object 33"/>
          <p:cNvSpPr txBox="1"/>
          <p:nvPr/>
        </p:nvSpPr>
        <p:spPr>
          <a:xfrm>
            <a:off x="2965183" y="3167979"/>
            <a:ext cx="1375570" cy="250105"/>
          </a:xfrm>
          <a:prstGeom prst="rect">
            <a:avLst/>
          </a:prstGeom>
        </p:spPr>
        <p:txBody>
          <a:bodyPr vert="horz" wrap="square" lIns="0" tIns="11910" rIns="0" bIns="0" rtlCol="0">
            <a:spAutoFit/>
          </a:bodyPr>
          <a:lstStyle/>
          <a:p>
            <a:pPr marL="11910">
              <a:spcBef>
                <a:spcPts val="94"/>
              </a:spcBef>
            </a:pPr>
            <a:r>
              <a:rPr sz="1547" b="1" spc="-244" dirty="0">
                <a:solidFill>
                  <a:srgbClr val="2E7D32"/>
                </a:solidFill>
                <a:latin typeface="Tahoma"/>
                <a:cs typeface="Tahoma"/>
              </a:rPr>
              <a:t>UI/UX</a:t>
            </a:r>
            <a:r>
              <a:rPr sz="1547" b="1" spc="-127" dirty="0">
                <a:solidFill>
                  <a:srgbClr val="2E7D32"/>
                </a:solidFill>
                <a:latin typeface="Tahoma"/>
                <a:cs typeface="Tahoma"/>
              </a:rPr>
              <a:t> </a:t>
            </a:r>
            <a:r>
              <a:rPr sz="1547" b="1" spc="-131" dirty="0">
                <a:solidFill>
                  <a:srgbClr val="2E7D32"/>
                </a:solidFill>
                <a:latin typeface="Tahoma"/>
                <a:cs typeface="Tahoma"/>
              </a:rPr>
              <a:t>Designers</a:t>
            </a:r>
            <a:endParaRPr sz="1547">
              <a:latin typeface="Tahoma"/>
              <a:cs typeface="Tahoma"/>
            </a:endParaRPr>
          </a:p>
        </p:txBody>
      </p:sp>
      <p:grpSp>
        <p:nvGrpSpPr>
          <p:cNvPr id="34" name="object 34"/>
          <p:cNvGrpSpPr/>
          <p:nvPr/>
        </p:nvGrpSpPr>
        <p:grpSpPr>
          <a:xfrm>
            <a:off x="2396495" y="2841177"/>
            <a:ext cx="6636678" cy="2115162"/>
            <a:chOff x="857249" y="3029712"/>
            <a:chExt cx="7077075" cy="2255520"/>
          </a:xfrm>
        </p:grpSpPr>
        <p:sp>
          <p:nvSpPr>
            <p:cNvPr id="35" name="object 35"/>
            <p:cNvSpPr/>
            <p:nvPr/>
          </p:nvSpPr>
          <p:spPr>
            <a:xfrm>
              <a:off x="857237" y="4019549"/>
              <a:ext cx="3076575" cy="933450"/>
            </a:xfrm>
            <a:custGeom>
              <a:avLst/>
              <a:gdLst/>
              <a:ahLst/>
              <a:cxnLst/>
              <a:rect l="l" t="t" r="r" b="b"/>
              <a:pathLst>
                <a:path w="3076575" h="933450">
                  <a:moveTo>
                    <a:pt x="3076575" y="595071"/>
                  </a:moveTo>
                  <a:lnTo>
                    <a:pt x="3060954" y="553580"/>
                  </a:lnTo>
                  <a:lnTo>
                    <a:pt x="3024924" y="527761"/>
                  </a:lnTo>
                  <a:lnTo>
                    <a:pt x="3005378" y="523875"/>
                  </a:lnTo>
                  <a:lnTo>
                    <a:pt x="71208" y="523875"/>
                  </a:lnTo>
                  <a:lnTo>
                    <a:pt x="29718" y="539496"/>
                  </a:lnTo>
                  <a:lnTo>
                    <a:pt x="3886" y="575538"/>
                  </a:lnTo>
                  <a:lnTo>
                    <a:pt x="0" y="595071"/>
                  </a:lnTo>
                  <a:lnTo>
                    <a:pt x="0" y="857250"/>
                  </a:lnTo>
                  <a:lnTo>
                    <a:pt x="0" y="862253"/>
                  </a:lnTo>
                  <a:lnTo>
                    <a:pt x="15633" y="903744"/>
                  </a:lnTo>
                  <a:lnTo>
                    <a:pt x="51663" y="929563"/>
                  </a:lnTo>
                  <a:lnTo>
                    <a:pt x="71208" y="933450"/>
                  </a:lnTo>
                  <a:lnTo>
                    <a:pt x="3005378" y="933450"/>
                  </a:lnTo>
                  <a:lnTo>
                    <a:pt x="3046869" y="917829"/>
                  </a:lnTo>
                  <a:lnTo>
                    <a:pt x="3072701" y="881799"/>
                  </a:lnTo>
                  <a:lnTo>
                    <a:pt x="3076575" y="862253"/>
                  </a:lnTo>
                  <a:lnTo>
                    <a:pt x="3076575" y="595071"/>
                  </a:lnTo>
                  <a:close/>
                </a:path>
                <a:path w="3076575" h="933450">
                  <a:moveTo>
                    <a:pt x="3076575" y="71196"/>
                  </a:moveTo>
                  <a:lnTo>
                    <a:pt x="3060954" y="29705"/>
                  </a:lnTo>
                  <a:lnTo>
                    <a:pt x="3024924" y="3886"/>
                  </a:lnTo>
                  <a:lnTo>
                    <a:pt x="3005378" y="0"/>
                  </a:lnTo>
                  <a:lnTo>
                    <a:pt x="71208" y="0"/>
                  </a:lnTo>
                  <a:lnTo>
                    <a:pt x="29718" y="15621"/>
                  </a:lnTo>
                  <a:lnTo>
                    <a:pt x="3886" y="51663"/>
                  </a:lnTo>
                  <a:lnTo>
                    <a:pt x="0" y="71196"/>
                  </a:lnTo>
                  <a:lnTo>
                    <a:pt x="0" y="333375"/>
                  </a:lnTo>
                  <a:lnTo>
                    <a:pt x="0" y="338378"/>
                  </a:lnTo>
                  <a:lnTo>
                    <a:pt x="15633" y="379869"/>
                  </a:lnTo>
                  <a:lnTo>
                    <a:pt x="51663" y="405701"/>
                  </a:lnTo>
                  <a:lnTo>
                    <a:pt x="71208" y="409575"/>
                  </a:lnTo>
                  <a:lnTo>
                    <a:pt x="3005378" y="409575"/>
                  </a:lnTo>
                  <a:lnTo>
                    <a:pt x="3046869" y="393954"/>
                  </a:lnTo>
                  <a:lnTo>
                    <a:pt x="3072701" y="357924"/>
                  </a:lnTo>
                  <a:lnTo>
                    <a:pt x="3076575" y="338378"/>
                  </a:lnTo>
                  <a:lnTo>
                    <a:pt x="3076575" y="71196"/>
                  </a:lnTo>
                  <a:close/>
                </a:path>
              </a:pathLst>
            </a:custGeom>
            <a:solidFill>
              <a:srgbClr val="FFFFFF">
                <a:alpha val="59999"/>
              </a:srgbClr>
            </a:solidFill>
          </p:spPr>
          <p:txBody>
            <a:bodyPr wrap="square" lIns="0" tIns="0" rIns="0" bIns="0" rtlCol="0"/>
            <a:lstStyle/>
            <a:p>
              <a:endParaRPr sz="1688"/>
            </a:p>
          </p:txBody>
        </p:sp>
        <p:sp>
          <p:nvSpPr>
            <p:cNvPr id="36" name="object 36"/>
            <p:cNvSpPr/>
            <p:nvPr/>
          </p:nvSpPr>
          <p:spPr>
            <a:xfrm>
              <a:off x="4258055" y="3029712"/>
              <a:ext cx="3676015" cy="2255520"/>
            </a:xfrm>
            <a:custGeom>
              <a:avLst/>
              <a:gdLst/>
              <a:ahLst/>
              <a:cxnLst/>
              <a:rect l="l" t="t" r="r" b="b"/>
              <a:pathLst>
                <a:path w="3676015" h="2255520">
                  <a:moveTo>
                    <a:pt x="3675887" y="2255519"/>
                  </a:moveTo>
                  <a:lnTo>
                    <a:pt x="0" y="2255519"/>
                  </a:lnTo>
                  <a:lnTo>
                    <a:pt x="0" y="0"/>
                  </a:lnTo>
                  <a:lnTo>
                    <a:pt x="3675887" y="0"/>
                  </a:lnTo>
                  <a:lnTo>
                    <a:pt x="3675887" y="75437"/>
                  </a:lnTo>
                  <a:lnTo>
                    <a:pt x="218693" y="75437"/>
                  </a:lnTo>
                  <a:lnTo>
                    <a:pt x="208372" y="75936"/>
                  </a:lnTo>
                  <a:lnTo>
                    <a:pt x="169253" y="87823"/>
                  </a:lnTo>
                  <a:lnTo>
                    <a:pt x="137660" y="113776"/>
                  </a:lnTo>
                  <a:lnTo>
                    <a:pt x="118404" y="149843"/>
                  </a:lnTo>
                  <a:lnTo>
                    <a:pt x="113918" y="180212"/>
                  </a:lnTo>
                  <a:lnTo>
                    <a:pt x="113918" y="1999487"/>
                  </a:lnTo>
                  <a:lnTo>
                    <a:pt x="121893" y="2039582"/>
                  </a:lnTo>
                  <a:lnTo>
                    <a:pt x="144606" y="2073574"/>
                  </a:lnTo>
                  <a:lnTo>
                    <a:pt x="178597" y="2096286"/>
                  </a:lnTo>
                  <a:lnTo>
                    <a:pt x="218693" y="2104262"/>
                  </a:lnTo>
                  <a:lnTo>
                    <a:pt x="3675887" y="2104262"/>
                  </a:lnTo>
                  <a:lnTo>
                    <a:pt x="3675887" y="2255519"/>
                  </a:lnTo>
                  <a:close/>
                </a:path>
                <a:path w="3676015" h="2255520">
                  <a:moveTo>
                    <a:pt x="3675887" y="2104262"/>
                  </a:moveTo>
                  <a:lnTo>
                    <a:pt x="3457193" y="2104262"/>
                  </a:lnTo>
                  <a:lnTo>
                    <a:pt x="3467515" y="2103764"/>
                  </a:lnTo>
                  <a:lnTo>
                    <a:pt x="3477637" y="2102268"/>
                  </a:lnTo>
                  <a:lnTo>
                    <a:pt x="3515413" y="2086620"/>
                  </a:lnTo>
                  <a:lnTo>
                    <a:pt x="3544327" y="2057707"/>
                  </a:lnTo>
                  <a:lnTo>
                    <a:pt x="3559974" y="2019931"/>
                  </a:lnTo>
                  <a:lnTo>
                    <a:pt x="3561968" y="1999487"/>
                  </a:lnTo>
                  <a:lnTo>
                    <a:pt x="3561968" y="180212"/>
                  </a:lnTo>
                  <a:lnTo>
                    <a:pt x="3553993" y="140116"/>
                  </a:lnTo>
                  <a:lnTo>
                    <a:pt x="3531280" y="106125"/>
                  </a:lnTo>
                  <a:lnTo>
                    <a:pt x="3497288" y="83413"/>
                  </a:lnTo>
                  <a:lnTo>
                    <a:pt x="3457193" y="75437"/>
                  </a:lnTo>
                  <a:lnTo>
                    <a:pt x="3675887" y="75437"/>
                  </a:lnTo>
                  <a:lnTo>
                    <a:pt x="3675887" y="2104262"/>
                  </a:lnTo>
                  <a:close/>
                </a:path>
              </a:pathLst>
            </a:custGeom>
            <a:solidFill>
              <a:srgbClr val="000000">
                <a:alpha val="5099"/>
              </a:srgbClr>
            </a:solidFill>
          </p:spPr>
          <p:txBody>
            <a:bodyPr wrap="square" lIns="0" tIns="0" rIns="0" bIns="0" rtlCol="0"/>
            <a:lstStyle/>
            <a:p>
              <a:endParaRPr sz="1688"/>
            </a:p>
          </p:txBody>
        </p:sp>
        <p:sp>
          <p:nvSpPr>
            <p:cNvPr id="37" name="object 37"/>
            <p:cNvSpPr/>
            <p:nvPr/>
          </p:nvSpPr>
          <p:spPr>
            <a:xfrm>
              <a:off x="4362449" y="3095624"/>
              <a:ext cx="3467100" cy="2047875"/>
            </a:xfrm>
            <a:custGeom>
              <a:avLst/>
              <a:gdLst/>
              <a:ahLst/>
              <a:cxnLst/>
              <a:rect l="l" t="t" r="r" b="b"/>
              <a:pathLst>
                <a:path w="3467100" h="2047875">
                  <a:moveTo>
                    <a:pt x="3360304" y="2047874"/>
                  </a:moveTo>
                  <a:lnTo>
                    <a:pt x="106794" y="2047874"/>
                  </a:lnTo>
                  <a:lnTo>
                    <a:pt x="99361" y="2047142"/>
                  </a:lnTo>
                  <a:lnTo>
                    <a:pt x="57037" y="2032780"/>
                  </a:lnTo>
                  <a:lnTo>
                    <a:pt x="23431" y="2003315"/>
                  </a:lnTo>
                  <a:lnTo>
                    <a:pt x="3660" y="1963234"/>
                  </a:lnTo>
                  <a:lnTo>
                    <a:pt x="0" y="1941079"/>
                  </a:lnTo>
                  <a:lnTo>
                    <a:pt x="0" y="1933574"/>
                  </a:lnTo>
                  <a:lnTo>
                    <a:pt x="0" y="106794"/>
                  </a:lnTo>
                  <a:lnTo>
                    <a:pt x="11571" y="63625"/>
                  </a:lnTo>
                  <a:lnTo>
                    <a:pt x="38783" y="28170"/>
                  </a:lnTo>
                  <a:lnTo>
                    <a:pt x="77492" y="5828"/>
                  </a:lnTo>
                  <a:lnTo>
                    <a:pt x="106794" y="0"/>
                  </a:lnTo>
                  <a:lnTo>
                    <a:pt x="3360304" y="0"/>
                  </a:lnTo>
                  <a:lnTo>
                    <a:pt x="3403473" y="11572"/>
                  </a:lnTo>
                  <a:lnTo>
                    <a:pt x="3438927" y="38784"/>
                  </a:lnTo>
                  <a:lnTo>
                    <a:pt x="3461270" y="77492"/>
                  </a:lnTo>
                  <a:lnTo>
                    <a:pt x="3467099" y="106794"/>
                  </a:lnTo>
                  <a:lnTo>
                    <a:pt x="3467099" y="1941079"/>
                  </a:lnTo>
                  <a:lnTo>
                    <a:pt x="3455525" y="1984248"/>
                  </a:lnTo>
                  <a:lnTo>
                    <a:pt x="3428314" y="2019703"/>
                  </a:lnTo>
                  <a:lnTo>
                    <a:pt x="3389605" y="2042045"/>
                  </a:lnTo>
                  <a:lnTo>
                    <a:pt x="3367737" y="2047142"/>
                  </a:lnTo>
                  <a:lnTo>
                    <a:pt x="3360304" y="2047874"/>
                  </a:lnTo>
                  <a:close/>
                </a:path>
              </a:pathLst>
            </a:custGeom>
            <a:solidFill>
              <a:srgbClr val="F1F7E8"/>
            </a:solidFill>
          </p:spPr>
          <p:txBody>
            <a:bodyPr wrap="square" lIns="0" tIns="0" rIns="0" bIns="0" rtlCol="0"/>
            <a:lstStyle/>
            <a:p>
              <a:endParaRPr sz="1688"/>
            </a:p>
          </p:txBody>
        </p:sp>
        <p:sp>
          <p:nvSpPr>
            <p:cNvPr id="38" name="object 38"/>
            <p:cNvSpPr/>
            <p:nvPr/>
          </p:nvSpPr>
          <p:spPr>
            <a:xfrm>
              <a:off x="4552949" y="3857624"/>
              <a:ext cx="3086100" cy="19050"/>
            </a:xfrm>
            <a:custGeom>
              <a:avLst/>
              <a:gdLst/>
              <a:ahLst/>
              <a:cxnLst/>
              <a:rect l="l" t="t" r="r" b="b"/>
              <a:pathLst>
                <a:path w="3086100" h="19050">
                  <a:moveTo>
                    <a:pt x="3086099" y="19049"/>
                  </a:moveTo>
                  <a:lnTo>
                    <a:pt x="0" y="19049"/>
                  </a:lnTo>
                  <a:lnTo>
                    <a:pt x="0" y="0"/>
                  </a:lnTo>
                  <a:lnTo>
                    <a:pt x="3086099" y="0"/>
                  </a:lnTo>
                  <a:lnTo>
                    <a:pt x="3086099" y="19049"/>
                  </a:lnTo>
                  <a:close/>
                </a:path>
              </a:pathLst>
            </a:custGeom>
            <a:solidFill>
              <a:srgbClr val="2E7D32">
                <a:alpha val="19999"/>
              </a:srgbClr>
            </a:solidFill>
          </p:spPr>
          <p:txBody>
            <a:bodyPr wrap="square" lIns="0" tIns="0" rIns="0" bIns="0" rtlCol="0"/>
            <a:lstStyle/>
            <a:p>
              <a:endParaRPr sz="1688"/>
            </a:p>
          </p:txBody>
        </p:sp>
        <p:sp>
          <p:nvSpPr>
            <p:cNvPr id="39" name="object 39"/>
            <p:cNvSpPr/>
            <p:nvPr/>
          </p:nvSpPr>
          <p:spPr>
            <a:xfrm>
              <a:off x="4552949" y="3286124"/>
              <a:ext cx="476250" cy="476250"/>
            </a:xfrm>
            <a:custGeom>
              <a:avLst/>
              <a:gdLst/>
              <a:ahLst/>
              <a:cxnLst/>
              <a:rect l="l" t="t" r="r" b="b"/>
              <a:pathLst>
                <a:path w="476250" h="476250">
                  <a:moveTo>
                    <a:pt x="245923" y="476249"/>
                  </a:moveTo>
                  <a:lnTo>
                    <a:pt x="230326" y="476249"/>
                  </a:lnTo>
                  <a:lnTo>
                    <a:pt x="222545" y="475867"/>
                  </a:lnTo>
                  <a:lnTo>
                    <a:pt x="184019" y="470152"/>
                  </a:lnTo>
                  <a:lnTo>
                    <a:pt x="139792" y="455138"/>
                  </a:lnTo>
                  <a:lnTo>
                    <a:pt x="99345" y="431784"/>
                  </a:lnTo>
                  <a:lnTo>
                    <a:pt x="64230" y="400989"/>
                  </a:lnTo>
                  <a:lnTo>
                    <a:pt x="35798" y="363934"/>
                  </a:lnTo>
                  <a:lnTo>
                    <a:pt x="15141" y="322045"/>
                  </a:lnTo>
                  <a:lnTo>
                    <a:pt x="3053" y="276931"/>
                  </a:lnTo>
                  <a:lnTo>
                    <a:pt x="0" y="245923"/>
                  </a:lnTo>
                  <a:lnTo>
                    <a:pt x="0" y="230325"/>
                  </a:lnTo>
                  <a:lnTo>
                    <a:pt x="6096" y="184019"/>
                  </a:lnTo>
                  <a:lnTo>
                    <a:pt x="21110" y="139792"/>
                  </a:lnTo>
                  <a:lnTo>
                    <a:pt x="44464" y="99344"/>
                  </a:lnTo>
                  <a:lnTo>
                    <a:pt x="75259" y="64230"/>
                  </a:lnTo>
                  <a:lnTo>
                    <a:pt x="112314" y="35798"/>
                  </a:lnTo>
                  <a:lnTo>
                    <a:pt x="154203" y="15141"/>
                  </a:lnTo>
                  <a:lnTo>
                    <a:pt x="199318" y="3053"/>
                  </a:lnTo>
                  <a:lnTo>
                    <a:pt x="230326" y="0"/>
                  </a:lnTo>
                  <a:lnTo>
                    <a:pt x="245923" y="0"/>
                  </a:lnTo>
                  <a:lnTo>
                    <a:pt x="292230" y="6097"/>
                  </a:lnTo>
                  <a:lnTo>
                    <a:pt x="336456" y="21110"/>
                  </a:lnTo>
                  <a:lnTo>
                    <a:pt x="376904" y="44463"/>
                  </a:lnTo>
                  <a:lnTo>
                    <a:pt x="412019" y="75259"/>
                  </a:lnTo>
                  <a:lnTo>
                    <a:pt x="440451" y="112313"/>
                  </a:lnTo>
                  <a:lnTo>
                    <a:pt x="461107" y="154203"/>
                  </a:lnTo>
                  <a:lnTo>
                    <a:pt x="473195" y="199317"/>
                  </a:lnTo>
                  <a:lnTo>
                    <a:pt x="476249" y="230325"/>
                  </a:lnTo>
                  <a:lnTo>
                    <a:pt x="476249" y="238124"/>
                  </a:lnTo>
                  <a:lnTo>
                    <a:pt x="476249" y="245923"/>
                  </a:lnTo>
                  <a:lnTo>
                    <a:pt x="470152" y="292229"/>
                  </a:lnTo>
                  <a:lnTo>
                    <a:pt x="455139" y="336455"/>
                  </a:lnTo>
                  <a:lnTo>
                    <a:pt x="431785" y="376903"/>
                  </a:lnTo>
                  <a:lnTo>
                    <a:pt x="400989" y="412018"/>
                  </a:lnTo>
                  <a:lnTo>
                    <a:pt x="363935" y="440450"/>
                  </a:lnTo>
                  <a:lnTo>
                    <a:pt x="322045" y="461107"/>
                  </a:lnTo>
                  <a:lnTo>
                    <a:pt x="276931" y="473195"/>
                  </a:lnTo>
                  <a:lnTo>
                    <a:pt x="253704" y="475867"/>
                  </a:lnTo>
                  <a:lnTo>
                    <a:pt x="245923" y="476249"/>
                  </a:lnTo>
                  <a:close/>
                </a:path>
              </a:pathLst>
            </a:custGeom>
            <a:solidFill>
              <a:srgbClr val="2E7D32"/>
            </a:solidFill>
          </p:spPr>
          <p:txBody>
            <a:bodyPr wrap="square" lIns="0" tIns="0" rIns="0" bIns="0" rtlCol="0"/>
            <a:lstStyle/>
            <a:p>
              <a:endParaRPr sz="1688"/>
            </a:p>
          </p:txBody>
        </p:sp>
        <p:pic>
          <p:nvPicPr>
            <p:cNvPr id="40" name="object 40"/>
            <p:cNvPicPr/>
            <p:nvPr/>
          </p:nvPicPr>
          <p:blipFill>
            <a:blip r:embed="rId6" cstate="print"/>
            <a:stretch>
              <a:fillRect/>
            </a:stretch>
          </p:blipFill>
          <p:spPr>
            <a:xfrm>
              <a:off x="4692600" y="3422649"/>
              <a:ext cx="203200" cy="203200"/>
            </a:xfrm>
            <a:prstGeom prst="rect">
              <a:avLst/>
            </a:prstGeom>
          </p:spPr>
        </p:pic>
      </p:grpSp>
      <p:sp>
        <p:nvSpPr>
          <p:cNvPr id="41" name="object 41"/>
          <p:cNvSpPr txBox="1"/>
          <p:nvPr/>
        </p:nvSpPr>
        <p:spPr>
          <a:xfrm>
            <a:off x="6433836" y="3167979"/>
            <a:ext cx="1428568" cy="250105"/>
          </a:xfrm>
          <a:prstGeom prst="rect">
            <a:avLst/>
          </a:prstGeom>
        </p:spPr>
        <p:txBody>
          <a:bodyPr vert="horz" wrap="square" lIns="0" tIns="11910" rIns="0" bIns="0" rtlCol="0">
            <a:spAutoFit/>
          </a:bodyPr>
          <a:lstStyle/>
          <a:p>
            <a:pPr marL="11910">
              <a:spcBef>
                <a:spcPts val="94"/>
              </a:spcBef>
            </a:pPr>
            <a:r>
              <a:rPr sz="1547" b="1" spc="-131" dirty="0">
                <a:solidFill>
                  <a:srgbClr val="2E7D32"/>
                </a:solidFill>
                <a:latin typeface="Tahoma"/>
                <a:cs typeface="Tahoma"/>
              </a:rPr>
              <a:t>Business</a:t>
            </a:r>
            <a:r>
              <a:rPr sz="1547" b="1" spc="-103" dirty="0">
                <a:solidFill>
                  <a:srgbClr val="2E7D32"/>
                </a:solidFill>
                <a:latin typeface="Tahoma"/>
                <a:cs typeface="Tahoma"/>
              </a:rPr>
              <a:t> </a:t>
            </a:r>
            <a:r>
              <a:rPr sz="1547" b="1" spc="-117" dirty="0">
                <a:solidFill>
                  <a:srgbClr val="2E7D32"/>
                </a:solidFill>
                <a:latin typeface="Tahoma"/>
                <a:cs typeface="Tahoma"/>
              </a:rPr>
              <a:t>Analyst</a:t>
            </a:r>
            <a:endParaRPr sz="1547">
              <a:latin typeface="Tahoma"/>
              <a:cs typeface="Tahoma"/>
            </a:endParaRPr>
          </a:p>
        </p:txBody>
      </p:sp>
      <p:grpSp>
        <p:nvGrpSpPr>
          <p:cNvPr id="42" name="object 42"/>
          <p:cNvGrpSpPr/>
          <p:nvPr/>
        </p:nvGrpSpPr>
        <p:grpSpPr>
          <a:xfrm>
            <a:off x="5862216" y="2841177"/>
            <a:ext cx="6634892" cy="2115162"/>
            <a:chOff x="4552949" y="3029712"/>
            <a:chExt cx="7075170" cy="2255520"/>
          </a:xfrm>
        </p:grpSpPr>
        <p:sp>
          <p:nvSpPr>
            <p:cNvPr id="43" name="object 43"/>
            <p:cNvSpPr/>
            <p:nvPr/>
          </p:nvSpPr>
          <p:spPr>
            <a:xfrm>
              <a:off x="4552949" y="4019549"/>
              <a:ext cx="3086100" cy="409575"/>
            </a:xfrm>
            <a:custGeom>
              <a:avLst/>
              <a:gdLst/>
              <a:ahLst/>
              <a:cxnLst/>
              <a:rect l="l" t="t" r="r" b="b"/>
              <a:pathLst>
                <a:path w="3086100" h="409575">
                  <a:moveTo>
                    <a:pt x="3014903" y="409574"/>
                  </a:moveTo>
                  <a:lnTo>
                    <a:pt x="71196" y="409574"/>
                  </a:lnTo>
                  <a:lnTo>
                    <a:pt x="66241" y="409086"/>
                  </a:lnTo>
                  <a:lnTo>
                    <a:pt x="29705" y="393952"/>
                  </a:lnTo>
                  <a:lnTo>
                    <a:pt x="3885" y="357912"/>
                  </a:lnTo>
                  <a:lnTo>
                    <a:pt x="0" y="338378"/>
                  </a:lnTo>
                  <a:lnTo>
                    <a:pt x="0" y="333374"/>
                  </a:lnTo>
                  <a:lnTo>
                    <a:pt x="0" y="71196"/>
                  </a:lnTo>
                  <a:lnTo>
                    <a:pt x="15621" y="29704"/>
                  </a:lnTo>
                  <a:lnTo>
                    <a:pt x="51662" y="3885"/>
                  </a:lnTo>
                  <a:lnTo>
                    <a:pt x="71196" y="0"/>
                  </a:lnTo>
                  <a:lnTo>
                    <a:pt x="3014903" y="0"/>
                  </a:lnTo>
                  <a:lnTo>
                    <a:pt x="3056393" y="15621"/>
                  </a:lnTo>
                  <a:lnTo>
                    <a:pt x="3082213" y="51661"/>
                  </a:lnTo>
                  <a:lnTo>
                    <a:pt x="3086100" y="71196"/>
                  </a:lnTo>
                  <a:lnTo>
                    <a:pt x="3086100" y="338378"/>
                  </a:lnTo>
                  <a:lnTo>
                    <a:pt x="3070477" y="379869"/>
                  </a:lnTo>
                  <a:lnTo>
                    <a:pt x="3034437" y="405689"/>
                  </a:lnTo>
                  <a:lnTo>
                    <a:pt x="3019858" y="409086"/>
                  </a:lnTo>
                  <a:lnTo>
                    <a:pt x="3014903" y="409574"/>
                  </a:lnTo>
                  <a:close/>
                </a:path>
              </a:pathLst>
            </a:custGeom>
            <a:solidFill>
              <a:srgbClr val="FFFFFF">
                <a:alpha val="59999"/>
              </a:srgbClr>
            </a:solidFill>
          </p:spPr>
          <p:txBody>
            <a:bodyPr wrap="square" lIns="0" tIns="0" rIns="0" bIns="0" rtlCol="0"/>
            <a:lstStyle/>
            <a:p>
              <a:endParaRPr sz="1688"/>
            </a:p>
          </p:txBody>
        </p:sp>
        <p:sp>
          <p:nvSpPr>
            <p:cNvPr id="44" name="object 44"/>
            <p:cNvSpPr/>
            <p:nvPr/>
          </p:nvSpPr>
          <p:spPr>
            <a:xfrm>
              <a:off x="7964423" y="3029712"/>
              <a:ext cx="3663950" cy="2255520"/>
            </a:xfrm>
            <a:custGeom>
              <a:avLst/>
              <a:gdLst/>
              <a:ahLst/>
              <a:cxnLst/>
              <a:rect l="l" t="t" r="r" b="b"/>
              <a:pathLst>
                <a:path w="3663950" h="2255520">
                  <a:moveTo>
                    <a:pt x="3663695" y="2255519"/>
                  </a:moveTo>
                  <a:lnTo>
                    <a:pt x="0" y="2255519"/>
                  </a:lnTo>
                  <a:lnTo>
                    <a:pt x="0" y="0"/>
                  </a:lnTo>
                  <a:lnTo>
                    <a:pt x="3663695" y="0"/>
                  </a:lnTo>
                  <a:lnTo>
                    <a:pt x="3663695" y="75437"/>
                  </a:lnTo>
                  <a:lnTo>
                    <a:pt x="217550" y="75437"/>
                  </a:lnTo>
                  <a:lnTo>
                    <a:pt x="207229" y="75936"/>
                  </a:lnTo>
                  <a:lnTo>
                    <a:pt x="168109" y="87823"/>
                  </a:lnTo>
                  <a:lnTo>
                    <a:pt x="136517" y="113776"/>
                  </a:lnTo>
                  <a:lnTo>
                    <a:pt x="117261" y="149843"/>
                  </a:lnTo>
                  <a:lnTo>
                    <a:pt x="112775" y="180212"/>
                  </a:lnTo>
                  <a:lnTo>
                    <a:pt x="112775" y="1999487"/>
                  </a:lnTo>
                  <a:lnTo>
                    <a:pt x="120750" y="2039582"/>
                  </a:lnTo>
                  <a:lnTo>
                    <a:pt x="143463" y="2073574"/>
                  </a:lnTo>
                  <a:lnTo>
                    <a:pt x="177454" y="2096286"/>
                  </a:lnTo>
                  <a:lnTo>
                    <a:pt x="217550" y="2104262"/>
                  </a:lnTo>
                  <a:lnTo>
                    <a:pt x="3663695" y="2104262"/>
                  </a:lnTo>
                  <a:lnTo>
                    <a:pt x="3663695" y="2255519"/>
                  </a:lnTo>
                  <a:close/>
                </a:path>
                <a:path w="3663950" h="2255520">
                  <a:moveTo>
                    <a:pt x="3663695" y="2104262"/>
                  </a:moveTo>
                  <a:lnTo>
                    <a:pt x="3446525" y="2104262"/>
                  </a:lnTo>
                  <a:lnTo>
                    <a:pt x="3456846" y="2103764"/>
                  </a:lnTo>
                  <a:lnTo>
                    <a:pt x="3466969" y="2102268"/>
                  </a:lnTo>
                  <a:lnTo>
                    <a:pt x="3504745" y="2086620"/>
                  </a:lnTo>
                  <a:lnTo>
                    <a:pt x="3533658" y="2057707"/>
                  </a:lnTo>
                  <a:lnTo>
                    <a:pt x="3549305" y="2019931"/>
                  </a:lnTo>
                  <a:lnTo>
                    <a:pt x="3551300" y="1999487"/>
                  </a:lnTo>
                  <a:lnTo>
                    <a:pt x="3551300" y="180212"/>
                  </a:lnTo>
                  <a:lnTo>
                    <a:pt x="3543323" y="140116"/>
                  </a:lnTo>
                  <a:lnTo>
                    <a:pt x="3520612" y="106125"/>
                  </a:lnTo>
                  <a:lnTo>
                    <a:pt x="3486620" y="83413"/>
                  </a:lnTo>
                  <a:lnTo>
                    <a:pt x="3446525" y="75437"/>
                  </a:lnTo>
                  <a:lnTo>
                    <a:pt x="3663695" y="75437"/>
                  </a:lnTo>
                  <a:lnTo>
                    <a:pt x="3663695" y="2104262"/>
                  </a:lnTo>
                  <a:close/>
                </a:path>
              </a:pathLst>
            </a:custGeom>
            <a:solidFill>
              <a:srgbClr val="000000">
                <a:alpha val="5099"/>
              </a:srgbClr>
            </a:solidFill>
          </p:spPr>
          <p:txBody>
            <a:bodyPr wrap="square" lIns="0" tIns="0" rIns="0" bIns="0" rtlCol="0"/>
            <a:lstStyle/>
            <a:p>
              <a:endParaRPr sz="1688"/>
            </a:p>
          </p:txBody>
        </p:sp>
        <p:sp>
          <p:nvSpPr>
            <p:cNvPr id="45" name="object 45"/>
            <p:cNvSpPr/>
            <p:nvPr/>
          </p:nvSpPr>
          <p:spPr>
            <a:xfrm>
              <a:off x="8067673" y="3095624"/>
              <a:ext cx="3457575" cy="2047875"/>
            </a:xfrm>
            <a:custGeom>
              <a:avLst/>
              <a:gdLst/>
              <a:ahLst/>
              <a:cxnLst/>
              <a:rect l="l" t="t" r="r" b="b"/>
              <a:pathLst>
                <a:path w="3457575" h="2047875">
                  <a:moveTo>
                    <a:pt x="3350780" y="2047874"/>
                  </a:moveTo>
                  <a:lnTo>
                    <a:pt x="106795" y="2047874"/>
                  </a:lnTo>
                  <a:lnTo>
                    <a:pt x="99361" y="2047142"/>
                  </a:lnTo>
                  <a:lnTo>
                    <a:pt x="57037" y="2032780"/>
                  </a:lnTo>
                  <a:lnTo>
                    <a:pt x="23432" y="2003315"/>
                  </a:lnTo>
                  <a:lnTo>
                    <a:pt x="3660" y="1963234"/>
                  </a:lnTo>
                  <a:lnTo>
                    <a:pt x="0" y="1941079"/>
                  </a:lnTo>
                  <a:lnTo>
                    <a:pt x="0" y="1933574"/>
                  </a:lnTo>
                  <a:lnTo>
                    <a:pt x="0" y="106794"/>
                  </a:lnTo>
                  <a:lnTo>
                    <a:pt x="11571" y="63625"/>
                  </a:lnTo>
                  <a:lnTo>
                    <a:pt x="38784" y="28170"/>
                  </a:lnTo>
                  <a:lnTo>
                    <a:pt x="77492" y="5828"/>
                  </a:lnTo>
                  <a:lnTo>
                    <a:pt x="106795" y="0"/>
                  </a:lnTo>
                  <a:lnTo>
                    <a:pt x="3350780" y="0"/>
                  </a:lnTo>
                  <a:lnTo>
                    <a:pt x="3393947" y="11572"/>
                  </a:lnTo>
                  <a:lnTo>
                    <a:pt x="3429402" y="38784"/>
                  </a:lnTo>
                  <a:lnTo>
                    <a:pt x="3451745" y="77492"/>
                  </a:lnTo>
                  <a:lnTo>
                    <a:pt x="3457574" y="106794"/>
                  </a:lnTo>
                  <a:lnTo>
                    <a:pt x="3457574" y="1941079"/>
                  </a:lnTo>
                  <a:lnTo>
                    <a:pt x="3446001" y="1984248"/>
                  </a:lnTo>
                  <a:lnTo>
                    <a:pt x="3418788" y="2019703"/>
                  </a:lnTo>
                  <a:lnTo>
                    <a:pt x="3380081" y="2042045"/>
                  </a:lnTo>
                  <a:lnTo>
                    <a:pt x="3358212" y="2047142"/>
                  </a:lnTo>
                  <a:lnTo>
                    <a:pt x="3350780" y="2047874"/>
                  </a:lnTo>
                  <a:close/>
                </a:path>
              </a:pathLst>
            </a:custGeom>
            <a:solidFill>
              <a:srgbClr val="F1F7E8"/>
            </a:solidFill>
          </p:spPr>
          <p:txBody>
            <a:bodyPr wrap="square" lIns="0" tIns="0" rIns="0" bIns="0" rtlCol="0"/>
            <a:lstStyle/>
            <a:p>
              <a:endParaRPr sz="1688"/>
            </a:p>
          </p:txBody>
        </p:sp>
        <p:sp>
          <p:nvSpPr>
            <p:cNvPr id="46" name="object 46"/>
            <p:cNvSpPr/>
            <p:nvPr/>
          </p:nvSpPr>
          <p:spPr>
            <a:xfrm>
              <a:off x="8258174" y="3857624"/>
              <a:ext cx="3076575" cy="19050"/>
            </a:xfrm>
            <a:custGeom>
              <a:avLst/>
              <a:gdLst/>
              <a:ahLst/>
              <a:cxnLst/>
              <a:rect l="l" t="t" r="r" b="b"/>
              <a:pathLst>
                <a:path w="3076575" h="19050">
                  <a:moveTo>
                    <a:pt x="3076574" y="19049"/>
                  </a:moveTo>
                  <a:lnTo>
                    <a:pt x="0" y="19049"/>
                  </a:lnTo>
                  <a:lnTo>
                    <a:pt x="0" y="0"/>
                  </a:lnTo>
                  <a:lnTo>
                    <a:pt x="3076574" y="0"/>
                  </a:lnTo>
                  <a:lnTo>
                    <a:pt x="3076574" y="19049"/>
                  </a:lnTo>
                  <a:close/>
                </a:path>
              </a:pathLst>
            </a:custGeom>
            <a:solidFill>
              <a:srgbClr val="2E7D32">
                <a:alpha val="19999"/>
              </a:srgbClr>
            </a:solidFill>
          </p:spPr>
          <p:txBody>
            <a:bodyPr wrap="square" lIns="0" tIns="0" rIns="0" bIns="0" rtlCol="0"/>
            <a:lstStyle/>
            <a:p>
              <a:endParaRPr sz="1688"/>
            </a:p>
          </p:txBody>
        </p:sp>
        <p:sp>
          <p:nvSpPr>
            <p:cNvPr id="47" name="object 47"/>
            <p:cNvSpPr/>
            <p:nvPr/>
          </p:nvSpPr>
          <p:spPr>
            <a:xfrm>
              <a:off x="8258174" y="3286124"/>
              <a:ext cx="476250" cy="476250"/>
            </a:xfrm>
            <a:custGeom>
              <a:avLst/>
              <a:gdLst/>
              <a:ahLst/>
              <a:cxnLst/>
              <a:rect l="l" t="t" r="r" b="b"/>
              <a:pathLst>
                <a:path w="476250" h="476250">
                  <a:moveTo>
                    <a:pt x="245923" y="476249"/>
                  </a:moveTo>
                  <a:lnTo>
                    <a:pt x="230325" y="476249"/>
                  </a:lnTo>
                  <a:lnTo>
                    <a:pt x="222545" y="475867"/>
                  </a:lnTo>
                  <a:lnTo>
                    <a:pt x="184018" y="470152"/>
                  </a:lnTo>
                  <a:lnTo>
                    <a:pt x="139792" y="455138"/>
                  </a:lnTo>
                  <a:lnTo>
                    <a:pt x="99343" y="431784"/>
                  </a:lnTo>
                  <a:lnTo>
                    <a:pt x="64229" y="400989"/>
                  </a:lnTo>
                  <a:lnTo>
                    <a:pt x="35797" y="363934"/>
                  </a:lnTo>
                  <a:lnTo>
                    <a:pt x="15140" y="322045"/>
                  </a:lnTo>
                  <a:lnTo>
                    <a:pt x="3053" y="276931"/>
                  </a:lnTo>
                  <a:lnTo>
                    <a:pt x="0" y="245923"/>
                  </a:lnTo>
                  <a:lnTo>
                    <a:pt x="0" y="230325"/>
                  </a:lnTo>
                  <a:lnTo>
                    <a:pt x="6096" y="184019"/>
                  </a:lnTo>
                  <a:lnTo>
                    <a:pt x="21109" y="139792"/>
                  </a:lnTo>
                  <a:lnTo>
                    <a:pt x="44462" y="99344"/>
                  </a:lnTo>
                  <a:lnTo>
                    <a:pt x="75258" y="64230"/>
                  </a:lnTo>
                  <a:lnTo>
                    <a:pt x="112313" y="35798"/>
                  </a:lnTo>
                  <a:lnTo>
                    <a:pt x="154202" y="15141"/>
                  </a:lnTo>
                  <a:lnTo>
                    <a:pt x="199317" y="3053"/>
                  </a:lnTo>
                  <a:lnTo>
                    <a:pt x="230325" y="0"/>
                  </a:lnTo>
                  <a:lnTo>
                    <a:pt x="245923" y="0"/>
                  </a:lnTo>
                  <a:lnTo>
                    <a:pt x="292229" y="6097"/>
                  </a:lnTo>
                  <a:lnTo>
                    <a:pt x="336456" y="21110"/>
                  </a:lnTo>
                  <a:lnTo>
                    <a:pt x="376904" y="44463"/>
                  </a:lnTo>
                  <a:lnTo>
                    <a:pt x="412018" y="75259"/>
                  </a:lnTo>
                  <a:lnTo>
                    <a:pt x="440450" y="112313"/>
                  </a:lnTo>
                  <a:lnTo>
                    <a:pt x="461107" y="154203"/>
                  </a:lnTo>
                  <a:lnTo>
                    <a:pt x="473195" y="199317"/>
                  </a:lnTo>
                  <a:lnTo>
                    <a:pt x="476249" y="230325"/>
                  </a:lnTo>
                  <a:lnTo>
                    <a:pt x="476249" y="238124"/>
                  </a:lnTo>
                  <a:lnTo>
                    <a:pt x="476249" y="245923"/>
                  </a:lnTo>
                  <a:lnTo>
                    <a:pt x="470152" y="292229"/>
                  </a:lnTo>
                  <a:lnTo>
                    <a:pt x="455138" y="336455"/>
                  </a:lnTo>
                  <a:lnTo>
                    <a:pt x="431784" y="376903"/>
                  </a:lnTo>
                  <a:lnTo>
                    <a:pt x="400989" y="412018"/>
                  </a:lnTo>
                  <a:lnTo>
                    <a:pt x="363935" y="440450"/>
                  </a:lnTo>
                  <a:lnTo>
                    <a:pt x="322045" y="461107"/>
                  </a:lnTo>
                  <a:lnTo>
                    <a:pt x="276931" y="473195"/>
                  </a:lnTo>
                  <a:lnTo>
                    <a:pt x="253704" y="475867"/>
                  </a:lnTo>
                  <a:lnTo>
                    <a:pt x="245923" y="476249"/>
                  </a:lnTo>
                  <a:close/>
                </a:path>
              </a:pathLst>
            </a:custGeom>
            <a:solidFill>
              <a:srgbClr val="2E7D32"/>
            </a:solidFill>
          </p:spPr>
          <p:txBody>
            <a:bodyPr wrap="square" lIns="0" tIns="0" rIns="0" bIns="0" rtlCol="0"/>
            <a:lstStyle/>
            <a:p>
              <a:endParaRPr sz="1688"/>
            </a:p>
          </p:txBody>
        </p:sp>
        <p:pic>
          <p:nvPicPr>
            <p:cNvPr id="48" name="object 48"/>
            <p:cNvPicPr/>
            <p:nvPr/>
          </p:nvPicPr>
          <p:blipFill>
            <a:blip r:embed="rId7" cstate="print"/>
            <a:stretch>
              <a:fillRect/>
            </a:stretch>
          </p:blipFill>
          <p:spPr>
            <a:xfrm>
              <a:off x="8359675" y="3432174"/>
              <a:ext cx="266700" cy="184150"/>
            </a:xfrm>
            <a:prstGeom prst="rect">
              <a:avLst/>
            </a:prstGeom>
          </p:spPr>
        </p:pic>
      </p:grpSp>
      <p:sp>
        <p:nvSpPr>
          <p:cNvPr id="49" name="object 49"/>
          <p:cNvSpPr txBox="1"/>
          <p:nvPr/>
        </p:nvSpPr>
        <p:spPr>
          <a:xfrm>
            <a:off x="9902488" y="3167979"/>
            <a:ext cx="1784072" cy="250105"/>
          </a:xfrm>
          <a:prstGeom prst="rect">
            <a:avLst/>
          </a:prstGeom>
        </p:spPr>
        <p:txBody>
          <a:bodyPr vert="horz" wrap="square" lIns="0" tIns="11910" rIns="0" bIns="0" rtlCol="0">
            <a:spAutoFit/>
          </a:bodyPr>
          <a:lstStyle/>
          <a:p>
            <a:pPr marL="11910">
              <a:spcBef>
                <a:spcPts val="94"/>
              </a:spcBef>
            </a:pPr>
            <a:r>
              <a:rPr sz="1547" b="1" spc="-127" dirty="0">
                <a:solidFill>
                  <a:srgbClr val="2E7D32"/>
                </a:solidFill>
                <a:latin typeface="Tahoma"/>
                <a:cs typeface="Tahoma"/>
              </a:rPr>
              <a:t>Frontend</a:t>
            </a:r>
            <a:r>
              <a:rPr sz="1547" b="1" spc="-98" dirty="0">
                <a:solidFill>
                  <a:srgbClr val="2E7D32"/>
                </a:solidFill>
                <a:latin typeface="Tahoma"/>
                <a:cs typeface="Tahoma"/>
              </a:rPr>
              <a:t> </a:t>
            </a:r>
            <a:r>
              <a:rPr sz="1547" b="1" spc="-117" dirty="0">
                <a:solidFill>
                  <a:srgbClr val="2E7D32"/>
                </a:solidFill>
                <a:latin typeface="Tahoma"/>
                <a:cs typeface="Tahoma"/>
              </a:rPr>
              <a:t>Developers</a:t>
            </a:r>
            <a:endParaRPr sz="1547">
              <a:latin typeface="Tahoma"/>
              <a:cs typeface="Tahoma"/>
            </a:endParaRPr>
          </a:p>
        </p:txBody>
      </p:sp>
      <p:grpSp>
        <p:nvGrpSpPr>
          <p:cNvPr id="50" name="object 50"/>
          <p:cNvGrpSpPr/>
          <p:nvPr/>
        </p:nvGrpSpPr>
        <p:grpSpPr>
          <a:xfrm>
            <a:off x="2121381" y="3769418"/>
            <a:ext cx="10100613" cy="3822417"/>
            <a:chOff x="563879" y="4019549"/>
            <a:chExt cx="10770870" cy="4076065"/>
          </a:xfrm>
        </p:grpSpPr>
        <p:sp>
          <p:nvSpPr>
            <p:cNvPr id="51" name="object 51"/>
            <p:cNvSpPr/>
            <p:nvPr/>
          </p:nvSpPr>
          <p:spPr>
            <a:xfrm>
              <a:off x="8258163" y="4019549"/>
              <a:ext cx="3076575" cy="933450"/>
            </a:xfrm>
            <a:custGeom>
              <a:avLst/>
              <a:gdLst/>
              <a:ahLst/>
              <a:cxnLst/>
              <a:rect l="l" t="t" r="r" b="b"/>
              <a:pathLst>
                <a:path w="3076575" h="933450">
                  <a:moveTo>
                    <a:pt x="3076575" y="595071"/>
                  </a:moveTo>
                  <a:lnTo>
                    <a:pt x="3060954" y="553580"/>
                  </a:lnTo>
                  <a:lnTo>
                    <a:pt x="3024911" y="527761"/>
                  </a:lnTo>
                  <a:lnTo>
                    <a:pt x="3005378" y="523875"/>
                  </a:lnTo>
                  <a:lnTo>
                    <a:pt x="71196" y="523875"/>
                  </a:lnTo>
                  <a:lnTo>
                    <a:pt x="29705" y="539496"/>
                  </a:lnTo>
                  <a:lnTo>
                    <a:pt x="3886" y="575538"/>
                  </a:lnTo>
                  <a:lnTo>
                    <a:pt x="0" y="595071"/>
                  </a:lnTo>
                  <a:lnTo>
                    <a:pt x="0" y="857250"/>
                  </a:lnTo>
                  <a:lnTo>
                    <a:pt x="0" y="862253"/>
                  </a:lnTo>
                  <a:lnTo>
                    <a:pt x="15621" y="903744"/>
                  </a:lnTo>
                  <a:lnTo>
                    <a:pt x="51663" y="929563"/>
                  </a:lnTo>
                  <a:lnTo>
                    <a:pt x="71196" y="933450"/>
                  </a:lnTo>
                  <a:lnTo>
                    <a:pt x="3005378" y="933450"/>
                  </a:lnTo>
                  <a:lnTo>
                    <a:pt x="3046869" y="917829"/>
                  </a:lnTo>
                  <a:lnTo>
                    <a:pt x="3072688" y="881799"/>
                  </a:lnTo>
                  <a:lnTo>
                    <a:pt x="3076575" y="862253"/>
                  </a:lnTo>
                  <a:lnTo>
                    <a:pt x="3076575" y="595071"/>
                  </a:lnTo>
                  <a:close/>
                </a:path>
                <a:path w="3076575" h="933450">
                  <a:moveTo>
                    <a:pt x="3076575" y="71196"/>
                  </a:moveTo>
                  <a:lnTo>
                    <a:pt x="3060954" y="29705"/>
                  </a:lnTo>
                  <a:lnTo>
                    <a:pt x="3024911" y="3886"/>
                  </a:lnTo>
                  <a:lnTo>
                    <a:pt x="3005378" y="0"/>
                  </a:lnTo>
                  <a:lnTo>
                    <a:pt x="71196" y="0"/>
                  </a:lnTo>
                  <a:lnTo>
                    <a:pt x="29705" y="15621"/>
                  </a:lnTo>
                  <a:lnTo>
                    <a:pt x="3886" y="51663"/>
                  </a:lnTo>
                  <a:lnTo>
                    <a:pt x="0" y="71196"/>
                  </a:lnTo>
                  <a:lnTo>
                    <a:pt x="0" y="333375"/>
                  </a:lnTo>
                  <a:lnTo>
                    <a:pt x="0" y="338378"/>
                  </a:lnTo>
                  <a:lnTo>
                    <a:pt x="15621" y="379869"/>
                  </a:lnTo>
                  <a:lnTo>
                    <a:pt x="51663" y="405701"/>
                  </a:lnTo>
                  <a:lnTo>
                    <a:pt x="71196" y="409575"/>
                  </a:lnTo>
                  <a:lnTo>
                    <a:pt x="3005378" y="409575"/>
                  </a:lnTo>
                  <a:lnTo>
                    <a:pt x="3046869" y="393954"/>
                  </a:lnTo>
                  <a:lnTo>
                    <a:pt x="3072688" y="357924"/>
                  </a:lnTo>
                  <a:lnTo>
                    <a:pt x="3076575" y="338378"/>
                  </a:lnTo>
                  <a:lnTo>
                    <a:pt x="3076575" y="71196"/>
                  </a:lnTo>
                  <a:close/>
                </a:path>
              </a:pathLst>
            </a:custGeom>
            <a:solidFill>
              <a:srgbClr val="FFFFFF">
                <a:alpha val="59999"/>
              </a:srgbClr>
            </a:solidFill>
          </p:spPr>
          <p:txBody>
            <a:bodyPr wrap="square" lIns="0" tIns="0" rIns="0" bIns="0" rtlCol="0"/>
            <a:lstStyle/>
            <a:p>
              <a:endParaRPr sz="1688"/>
            </a:p>
          </p:txBody>
        </p:sp>
        <p:sp>
          <p:nvSpPr>
            <p:cNvPr id="52" name="object 52"/>
            <p:cNvSpPr/>
            <p:nvPr/>
          </p:nvSpPr>
          <p:spPr>
            <a:xfrm>
              <a:off x="563879" y="5315712"/>
              <a:ext cx="3663950" cy="2780030"/>
            </a:xfrm>
            <a:custGeom>
              <a:avLst/>
              <a:gdLst/>
              <a:ahLst/>
              <a:cxnLst/>
              <a:rect l="l" t="t" r="r" b="b"/>
              <a:pathLst>
                <a:path w="3663950" h="2780029">
                  <a:moveTo>
                    <a:pt x="3663695" y="2779775"/>
                  </a:moveTo>
                  <a:lnTo>
                    <a:pt x="0" y="2779775"/>
                  </a:lnTo>
                  <a:lnTo>
                    <a:pt x="0" y="0"/>
                  </a:lnTo>
                  <a:lnTo>
                    <a:pt x="3663695" y="0"/>
                  </a:lnTo>
                  <a:lnTo>
                    <a:pt x="3663695" y="75437"/>
                  </a:lnTo>
                  <a:lnTo>
                    <a:pt x="217169" y="75437"/>
                  </a:lnTo>
                  <a:lnTo>
                    <a:pt x="206848" y="75936"/>
                  </a:lnTo>
                  <a:lnTo>
                    <a:pt x="167729" y="87823"/>
                  </a:lnTo>
                  <a:lnTo>
                    <a:pt x="136136" y="113776"/>
                  </a:lnTo>
                  <a:lnTo>
                    <a:pt x="116881" y="149843"/>
                  </a:lnTo>
                  <a:lnTo>
                    <a:pt x="112394" y="180212"/>
                  </a:lnTo>
                  <a:lnTo>
                    <a:pt x="112394" y="2523362"/>
                  </a:lnTo>
                  <a:lnTo>
                    <a:pt x="120370" y="2563457"/>
                  </a:lnTo>
                  <a:lnTo>
                    <a:pt x="143082" y="2597449"/>
                  </a:lnTo>
                  <a:lnTo>
                    <a:pt x="177074" y="2620161"/>
                  </a:lnTo>
                  <a:lnTo>
                    <a:pt x="217169" y="2628137"/>
                  </a:lnTo>
                  <a:lnTo>
                    <a:pt x="3663695" y="2628137"/>
                  </a:lnTo>
                  <a:lnTo>
                    <a:pt x="3663695" y="2779775"/>
                  </a:lnTo>
                  <a:close/>
                </a:path>
                <a:path w="3663950" h="2780029">
                  <a:moveTo>
                    <a:pt x="3663695" y="2628137"/>
                  </a:moveTo>
                  <a:lnTo>
                    <a:pt x="3446144" y="2628137"/>
                  </a:lnTo>
                  <a:lnTo>
                    <a:pt x="3456466" y="2627639"/>
                  </a:lnTo>
                  <a:lnTo>
                    <a:pt x="3466589" y="2626143"/>
                  </a:lnTo>
                  <a:lnTo>
                    <a:pt x="3504365" y="2610495"/>
                  </a:lnTo>
                  <a:lnTo>
                    <a:pt x="3533278" y="2581582"/>
                  </a:lnTo>
                  <a:lnTo>
                    <a:pt x="3548925" y="2543806"/>
                  </a:lnTo>
                  <a:lnTo>
                    <a:pt x="3550919" y="2523362"/>
                  </a:lnTo>
                  <a:lnTo>
                    <a:pt x="3550919" y="180212"/>
                  </a:lnTo>
                  <a:lnTo>
                    <a:pt x="3542944" y="140116"/>
                  </a:lnTo>
                  <a:lnTo>
                    <a:pt x="3520231" y="106125"/>
                  </a:lnTo>
                  <a:lnTo>
                    <a:pt x="3486240" y="83413"/>
                  </a:lnTo>
                  <a:lnTo>
                    <a:pt x="3446144" y="75437"/>
                  </a:lnTo>
                  <a:lnTo>
                    <a:pt x="3663695" y="75437"/>
                  </a:lnTo>
                  <a:lnTo>
                    <a:pt x="3663695" y="2628137"/>
                  </a:lnTo>
                  <a:close/>
                </a:path>
              </a:pathLst>
            </a:custGeom>
            <a:solidFill>
              <a:srgbClr val="000000">
                <a:alpha val="5099"/>
              </a:srgbClr>
            </a:solidFill>
          </p:spPr>
          <p:txBody>
            <a:bodyPr wrap="square" lIns="0" tIns="0" rIns="0" bIns="0" rtlCol="0"/>
            <a:lstStyle/>
            <a:p>
              <a:endParaRPr sz="1688"/>
            </a:p>
          </p:txBody>
        </p:sp>
        <p:sp>
          <p:nvSpPr>
            <p:cNvPr id="53" name="object 53"/>
            <p:cNvSpPr/>
            <p:nvPr/>
          </p:nvSpPr>
          <p:spPr>
            <a:xfrm>
              <a:off x="666749" y="5381624"/>
              <a:ext cx="3457575" cy="2571750"/>
            </a:xfrm>
            <a:custGeom>
              <a:avLst/>
              <a:gdLst/>
              <a:ahLst/>
              <a:cxnLst/>
              <a:rect l="l" t="t" r="r" b="b"/>
              <a:pathLst>
                <a:path w="3457575" h="2571750">
                  <a:moveTo>
                    <a:pt x="3350779" y="2571749"/>
                  </a:moveTo>
                  <a:lnTo>
                    <a:pt x="106794" y="2571749"/>
                  </a:lnTo>
                  <a:lnTo>
                    <a:pt x="99361" y="2571016"/>
                  </a:lnTo>
                  <a:lnTo>
                    <a:pt x="57038" y="2556655"/>
                  </a:lnTo>
                  <a:lnTo>
                    <a:pt x="23432" y="2527190"/>
                  </a:lnTo>
                  <a:lnTo>
                    <a:pt x="3660" y="2487108"/>
                  </a:lnTo>
                  <a:lnTo>
                    <a:pt x="0" y="2464954"/>
                  </a:lnTo>
                  <a:lnTo>
                    <a:pt x="0" y="2457449"/>
                  </a:lnTo>
                  <a:lnTo>
                    <a:pt x="0" y="106795"/>
                  </a:lnTo>
                  <a:lnTo>
                    <a:pt x="11572" y="63625"/>
                  </a:lnTo>
                  <a:lnTo>
                    <a:pt x="38784" y="28169"/>
                  </a:lnTo>
                  <a:lnTo>
                    <a:pt x="77492" y="5828"/>
                  </a:lnTo>
                  <a:lnTo>
                    <a:pt x="106794" y="0"/>
                  </a:lnTo>
                  <a:lnTo>
                    <a:pt x="3350779" y="0"/>
                  </a:lnTo>
                  <a:lnTo>
                    <a:pt x="3393948" y="11571"/>
                  </a:lnTo>
                  <a:lnTo>
                    <a:pt x="3429403" y="38784"/>
                  </a:lnTo>
                  <a:lnTo>
                    <a:pt x="3451745" y="77492"/>
                  </a:lnTo>
                  <a:lnTo>
                    <a:pt x="3457574" y="106795"/>
                  </a:lnTo>
                  <a:lnTo>
                    <a:pt x="3457574" y="2464954"/>
                  </a:lnTo>
                  <a:lnTo>
                    <a:pt x="3446001" y="2508122"/>
                  </a:lnTo>
                  <a:lnTo>
                    <a:pt x="3418789" y="2543577"/>
                  </a:lnTo>
                  <a:lnTo>
                    <a:pt x="3380080" y="2565919"/>
                  </a:lnTo>
                  <a:lnTo>
                    <a:pt x="3358212" y="2571016"/>
                  </a:lnTo>
                  <a:lnTo>
                    <a:pt x="3350779" y="2571749"/>
                  </a:lnTo>
                  <a:close/>
                </a:path>
              </a:pathLst>
            </a:custGeom>
            <a:solidFill>
              <a:srgbClr val="F1F7E8"/>
            </a:solidFill>
          </p:spPr>
          <p:txBody>
            <a:bodyPr wrap="square" lIns="0" tIns="0" rIns="0" bIns="0" rtlCol="0"/>
            <a:lstStyle/>
            <a:p>
              <a:endParaRPr sz="1688"/>
            </a:p>
          </p:txBody>
        </p:sp>
        <p:sp>
          <p:nvSpPr>
            <p:cNvPr id="54" name="object 54"/>
            <p:cNvSpPr/>
            <p:nvPr/>
          </p:nvSpPr>
          <p:spPr>
            <a:xfrm>
              <a:off x="857249" y="6143624"/>
              <a:ext cx="3076575" cy="19050"/>
            </a:xfrm>
            <a:custGeom>
              <a:avLst/>
              <a:gdLst/>
              <a:ahLst/>
              <a:cxnLst/>
              <a:rect l="l" t="t" r="r" b="b"/>
              <a:pathLst>
                <a:path w="3076575" h="19050">
                  <a:moveTo>
                    <a:pt x="3076574" y="19049"/>
                  </a:moveTo>
                  <a:lnTo>
                    <a:pt x="0" y="19049"/>
                  </a:lnTo>
                  <a:lnTo>
                    <a:pt x="0" y="0"/>
                  </a:lnTo>
                  <a:lnTo>
                    <a:pt x="3076574" y="0"/>
                  </a:lnTo>
                  <a:lnTo>
                    <a:pt x="3076574" y="19049"/>
                  </a:lnTo>
                  <a:close/>
                </a:path>
              </a:pathLst>
            </a:custGeom>
            <a:solidFill>
              <a:srgbClr val="2E7D32">
                <a:alpha val="19999"/>
              </a:srgbClr>
            </a:solidFill>
          </p:spPr>
          <p:txBody>
            <a:bodyPr wrap="square" lIns="0" tIns="0" rIns="0" bIns="0" rtlCol="0"/>
            <a:lstStyle/>
            <a:p>
              <a:endParaRPr sz="1688"/>
            </a:p>
          </p:txBody>
        </p:sp>
        <p:sp>
          <p:nvSpPr>
            <p:cNvPr id="55" name="object 55"/>
            <p:cNvSpPr/>
            <p:nvPr/>
          </p:nvSpPr>
          <p:spPr>
            <a:xfrm>
              <a:off x="857249" y="5572125"/>
              <a:ext cx="476250" cy="476250"/>
            </a:xfrm>
            <a:custGeom>
              <a:avLst/>
              <a:gdLst/>
              <a:ahLst/>
              <a:cxnLst/>
              <a:rect l="l" t="t" r="r" b="b"/>
              <a:pathLst>
                <a:path w="476250" h="476250">
                  <a:moveTo>
                    <a:pt x="245923" y="476249"/>
                  </a:moveTo>
                  <a:lnTo>
                    <a:pt x="230326" y="476249"/>
                  </a:lnTo>
                  <a:lnTo>
                    <a:pt x="222546" y="475867"/>
                  </a:lnTo>
                  <a:lnTo>
                    <a:pt x="184020" y="470152"/>
                  </a:lnTo>
                  <a:lnTo>
                    <a:pt x="139793" y="455137"/>
                  </a:lnTo>
                  <a:lnTo>
                    <a:pt x="99345" y="431784"/>
                  </a:lnTo>
                  <a:lnTo>
                    <a:pt x="64230" y="400989"/>
                  </a:lnTo>
                  <a:lnTo>
                    <a:pt x="35798" y="363934"/>
                  </a:lnTo>
                  <a:lnTo>
                    <a:pt x="15141" y="322045"/>
                  </a:lnTo>
                  <a:lnTo>
                    <a:pt x="3054" y="276931"/>
                  </a:lnTo>
                  <a:lnTo>
                    <a:pt x="0" y="245923"/>
                  </a:lnTo>
                  <a:lnTo>
                    <a:pt x="0" y="230325"/>
                  </a:lnTo>
                  <a:lnTo>
                    <a:pt x="6097" y="184018"/>
                  </a:lnTo>
                  <a:lnTo>
                    <a:pt x="21110" y="139792"/>
                  </a:lnTo>
                  <a:lnTo>
                    <a:pt x="44464" y="99345"/>
                  </a:lnTo>
                  <a:lnTo>
                    <a:pt x="75259" y="64230"/>
                  </a:lnTo>
                  <a:lnTo>
                    <a:pt x="112314" y="35797"/>
                  </a:lnTo>
                  <a:lnTo>
                    <a:pt x="154203" y="15140"/>
                  </a:lnTo>
                  <a:lnTo>
                    <a:pt x="199318" y="3053"/>
                  </a:lnTo>
                  <a:lnTo>
                    <a:pt x="230326" y="0"/>
                  </a:lnTo>
                  <a:lnTo>
                    <a:pt x="245923" y="0"/>
                  </a:lnTo>
                  <a:lnTo>
                    <a:pt x="292229" y="6096"/>
                  </a:lnTo>
                  <a:lnTo>
                    <a:pt x="336456" y="21110"/>
                  </a:lnTo>
                  <a:lnTo>
                    <a:pt x="376904" y="44462"/>
                  </a:lnTo>
                  <a:lnTo>
                    <a:pt x="412019" y="75259"/>
                  </a:lnTo>
                  <a:lnTo>
                    <a:pt x="440451" y="112314"/>
                  </a:lnTo>
                  <a:lnTo>
                    <a:pt x="461108" y="154202"/>
                  </a:lnTo>
                  <a:lnTo>
                    <a:pt x="473195" y="199316"/>
                  </a:lnTo>
                  <a:lnTo>
                    <a:pt x="476250" y="230325"/>
                  </a:lnTo>
                  <a:lnTo>
                    <a:pt x="476249" y="238124"/>
                  </a:lnTo>
                  <a:lnTo>
                    <a:pt x="476250" y="245923"/>
                  </a:lnTo>
                  <a:lnTo>
                    <a:pt x="470152" y="292228"/>
                  </a:lnTo>
                  <a:lnTo>
                    <a:pt x="455139" y="336455"/>
                  </a:lnTo>
                  <a:lnTo>
                    <a:pt x="431785" y="376903"/>
                  </a:lnTo>
                  <a:lnTo>
                    <a:pt x="400990" y="412018"/>
                  </a:lnTo>
                  <a:lnTo>
                    <a:pt x="363935" y="440449"/>
                  </a:lnTo>
                  <a:lnTo>
                    <a:pt x="322046" y="461107"/>
                  </a:lnTo>
                  <a:lnTo>
                    <a:pt x="276931" y="473195"/>
                  </a:lnTo>
                  <a:lnTo>
                    <a:pt x="253704" y="475867"/>
                  </a:lnTo>
                  <a:lnTo>
                    <a:pt x="245923" y="476249"/>
                  </a:lnTo>
                  <a:close/>
                </a:path>
              </a:pathLst>
            </a:custGeom>
            <a:solidFill>
              <a:srgbClr val="2E7D32"/>
            </a:solidFill>
          </p:spPr>
          <p:txBody>
            <a:bodyPr wrap="square" lIns="0" tIns="0" rIns="0" bIns="0" rtlCol="0"/>
            <a:lstStyle/>
            <a:p>
              <a:endParaRPr sz="1688"/>
            </a:p>
          </p:txBody>
        </p:sp>
        <p:pic>
          <p:nvPicPr>
            <p:cNvPr id="56" name="object 56"/>
            <p:cNvPicPr/>
            <p:nvPr/>
          </p:nvPicPr>
          <p:blipFill>
            <a:blip r:embed="rId8" cstate="print"/>
            <a:stretch>
              <a:fillRect/>
            </a:stretch>
          </p:blipFill>
          <p:spPr>
            <a:xfrm>
              <a:off x="984249" y="5743574"/>
              <a:ext cx="222250" cy="133350"/>
            </a:xfrm>
            <a:prstGeom prst="rect">
              <a:avLst/>
            </a:prstGeom>
          </p:spPr>
        </p:pic>
      </p:grpSp>
      <p:sp>
        <p:nvSpPr>
          <p:cNvPr id="57" name="object 57"/>
          <p:cNvSpPr txBox="1"/>
          <p:nvPr/>
        </p:nvSpPr>
        <p:spPr>
          <a:xfrm>
            <a:off x="2965183" y="5311724"/>
            <a:ext cx="1738219" cy="250105"/>
          </a:xfrm>
          <a:prstGeom prst="rect">
            <a:avLst/>
          </a:prstGeom>
        </p:spPr>
        <p:txBody>
          <a:bodyPr vert="horz" wrap="square" lIns="0" tIns="11910" rIns="0" bIns="0" rtlCol="0">
            <a:spAutoFit/>
          </a:bodyPr>
          <a:lstStyle/>
          <a:p>
            <a:pPr marL="11910">
              <a:spcBef>
                <a:spcPts val="94"/>
              </a:spcBef>
            </a:pPr>
            <a:r>
              <a:rPr sz="1547" b="1" spc="-136" dirty="0">
                <a:solidFill>
                  <a:srgbClr val="2E7D32"/>
                </a:solidFill>
                <a:latin typeface="Tahoma"/>
                <a:cs typeface="Tahoma"/>
              </a:rPr>
              <a:t>Backend</a:t>
            </a:r>
            <a:r>
              <a:rPr sz="1547" b="1" spc="-113" dirty="0">
                <a:solidFill>
                  <a:srgbClr val="2E7D32"/>
                </a:solidFill>
                <a:latin typeface="Tahoma"/>
                <a:cs typeface="Tahoma"/>
              </a:rPr>
              <a:t> </a:t>
            </a:r>
            <a:r>
              <a:rPr sz="1547" b="1" spc="-122" dirty="0">
                <a:solidFill>
                  <a:srgbClr val="2E7D32"/>
                </a:solidFill>
                <a:latin typeface="Tahoma"/>
                <a:cs typeface="Tahoma"/>
              </a:rPr>
              <a:t>Developers</a:t>
            </a:r>
            <a:endParaRPr sz="1547">
              <a:latin typeface="Tahoma"/>
              <a:cs typeface="Tahoma"/>
            </a:endParaRPr>
          </a:p>
        </p:txBody>
      </p:sp>
      <p:grpSp>
        <p:nvGrpSpPr>
          <p:cNvPr id="58" name="object 58"/>
          <p:cNvGrpSpPr/>
          <p:nvPr/>
        </p:nvGrpSpPr>
        <p:grpSpPr>
          <a:xfrm>
            <a:off x="2396495" y="4984923"/>
            <a:ext cx="6636678" cy="2607032"/>
            <a:chOff x="857249" y="5315712"/>
            <a:chExt cx="7077075" cy="2780030"/>
          </a:xfrm>
        </p:grpSpPr>
        <p:sp>
          <p:nvSpPr>
            <p:cNvPr id="59" name="object 59"/>
            <p:cNvSpPr/>
            <p:nvPr/>
          </p:nvSpPr>
          <p:spPr>
            <a:xfrm>
              <a:off x="857237" y="6305549"/>
              <a:ext cx="3076575" cy="1457325"/>
            </a:xfrm>
            <a:custGeom>
              <a:avLst/>
              <a:gdLst/>
              <a:ahLst/>
              <a:cxnLst/>
              <a:rect l="l" t="t" r="r" b="b"/>
              <a:pathLst>
                <a:path w="3076575" h="1457325">
                  <a:moveTo>
                    <a:pt x="3076575" y="1118946"/>
                  </a:moveTo>
                  <a:lnTo>
                    <a:pt x="3060954" y="1077455"/>
                  </a:lnTo>
                  <a:lnTo>
                    <a:pt x="3024924" y="1051636"/>
                  </a:lnTo>
                  <a:lnTo>
                    <a:pt x="3005378" y="1047750"/>
                  </a:lnTo>
                  <a:lnTo>
                    <a:pt x="71208" y="1047750"/>
                  </a:lnTo>
                  <a:lnTo>
                    <a:pt x="29718" y="1063371"/>
                  </a:lnTo>
                  <a:lnTo>
                    <a:pt x="3886" y="1099413"/>
                  </a:lnTo>
                  <a:lnTo>
                    <a:pt x="0" y="1118946"/>
                  </a:lnTo>
                  <a:lnTo>
                    <a:pt x="0" y="1381125"/>
                  </a:lnTo>
                  <a:lnTo>
                    <a:pt x="0" y="1386128"/>
                  </a:lnTo>
                  <a:lnTo>
                    <a:pt x="15633" y="1427619"/>
                  </a:lnTo>
                  <a:lnTo>
                    <a:pt x="51663" y="1453438"/>
                  </a:lnTo>
                  <a:lnTo>
                    <a:pt x="71208" y="1457325"/>
                  </a:lnTo>
                  <a:lnTo>
                    <a:pt x="3005378" y="1457325"/>
                  </a:lnTo>
                  <a:lnTo>
                    <a:pt x="3046869" y="1441704"/>
                  </a:lnTo>
                  <a:lnTo>
                    <a:pt x="3072701" y="1405661"/>
                  </a:lnTo>
                  <a:lnTo>
                    <a:pt x="3076575" y="1386128"/>
                  </a:lnTo>
                  <a:lnTo>
                    <a:pt x="3076575" y="1118946"/>
                  </a:lnTo>
                  <a:close/>
                </a:path>
                <a:path w="3076575" h="1457325">
                  <a:moveTo>
                    <a:pt x="3076575" y="595071"/>
                  </a:moveTo>
                  <a:lnTo>
                    <a:pt x="3060954" y="553580"/>
                  </a:lnTo>
                  <a:lnTo>
                    <a:pt x="3024924" y="527761"/>
                  </a:lnTo>
                  <a:lnTo>
                    <a:pt x="3005378" y="523887"/>
                  </a:lnTo>
                  <a:lnTo>
                    <a:pt x="71208" y="523887"/>
                  </a:lnTo>
                  <a:lnTo>
                    <a:pt x="29718" y="539508"/>
                  </a:lnTo>
                  <a:lnTo>
                    <a:pt x="3886" y="575538"/>
                  </a:lnTo>
                  <a:lnTo>
                    <a:pt x="0" y="595071"/>
                  </a:lnTo>
                  <a:lnTo>
                    <a:pt x="0" y="857250"/>
                  </a:lnTo>
                  <a:lnTo>
                    <a:pt x="0" y="862253"/>
                  </a:lnTo>
                  <a:lnTo>
                    <a:pt x="15633" y="903744"/>
                  </a:lnTo>
                  <a:lnTo>
                    <a:pt x="51663" y="929563"/>
                  </a:lnTo>
                  <a:lnTo>
                    <a:pt x="71208" y="933450"/>
                  </a:lnTo>
                  <a:lnTo>
                    <a:pt x="3005378" y="933450"/>
                  </a:lnTo>
                  <a:lnTo>
                    <a:pt x="3046869" y="917829"/>
                  </a:lnTo>
                  <a:lnTo>
                    <a:pt x="3072701" y="881786"/>
                  </a:lnTo>
                  <a:lnTo>
                    <a:pt x="3076575" y="862253"/>
                  </a:lnTo>
                  <a:lnTo>
                    <a:pt x="3076575" y="595071"/>
                  </a:lnTo>
                  <a:close/>
                </a:path>
                <a:path w="3076575" h="1457325">
                  <a:moveTo>
                    <a:pt x="3076575" y="71196"/>
                  </a:moveTo>
                  <a:lnTo>
                    <a:pt x="3060954" y="29705"/>
                  </a:lnTo>
                  <a:lnTo>
                    <a:pt x="3024924" y="3886"/>
                  </a:lnTo>
                  <a:lnTo>
                    <a:pt x="3005378" y="0"/>
                  </a:lnTo>
                  <a:lnTo>
                    <a:pt x="71208" y="0"/>
                  </a:lnTo>
                  <a:lnTo>
                    <a:pt x="29718" y="15621"/>
                  </a:lnTo>
                  <a:lnTo>
                    <a:pt x="3886" y="51663"/>
                  </a:lnTo>
                  <a:lnTo>
                    <a:pt x="0" y="71196"/>
                  </a:lnTo>
                  <a:lnTo>
                    <a:pt x="0" y="333375"/>
                  </a:lnTo>
                  <a:lnTo>
                    <a:pt x="0" y="338378"/>
                  </a:lnTo>
                  <a:lnTo>
                    <a:pt x="15633" y="379869"/>
                  </a:lnTo>
                  <a:lnTo>
                    <a:pt x="51663" y="405688"/>
                  </a:lnTo>
                  <a:lnTo>
                    <a:pt x="71208" y="409575"/>
                  </a:lnTo>
                  <a:lnTo>
                    <a:pt x="3005378" y="409575"/>
                  </a:lnTo>
                  <a:lnTo>
                    <a:pt x="3046869" y="393954"/>
                  </a:lnTo>
                  <a:lnTo>
                    <a:pt x="3072701" y="357924"/>
                  </a:lnTo>
                  <a:lnTo>
                    <a:pt x="3076575" y="338378"/>
                  </a:lnTo>
                  <a:lnTo>
                    <a:pt x="3076575" y="71196"/>
                  </a:lnTo>
                  <a:close/>
                </a:path>
              </a:pathLst>
            </a:custGeom>
            <a:solidFill>
              <a:srgbClr val="FFFFFF">
                <a:alpha val="59999"/>
              </a:srgbClr>
            </a:solidFill>
          </p:spPr>
          <p:txBody>
            <a:bodyPr wrap="square" lIns="0" tIns="0" rIns="0" bIns="0" rtlCol="0"/>
            <a:lstStyle/>
            <a:p>
              <a:endParaRPr sz="1688"/>
            </a:p>
          </p:txBody>
        </p:sp>
        <p:sp>
          <p:nvSpPr>
            <p:cNvPr id="60" name="object 60"/>
            <p:cNvSpPr/>
            <p:nvPr/>
          </p:nvSpPr>
          <p:spPr>
            <a:xfrm>
              <a:off x="4258055" y="5315712"/>
              <a:ext cx="3676015" cy="2780030"/>
            </a:xfrm>
            <a:custGeom>
              <a:avLst/>
              <a:gdLst/>
              <a:ahLst/>
              <a:cxnLst/>
              <a:rect l="l" t="t" r="r" b="b"/>
              <a:pathLst>
                <a:path w="3676015" h="2780029">
                  <a:moveTo>
                    <a:pt x="3675887" y="2779775"/>
                  </a:moveTo>
                  <a:lnTo>
                    <a:pt x="0" y="2779775"/>
                  </a:lnTo>
                  <a:lnTo>
                    <a:pt x="0" y="0"/>
                  </a:lnTo>
                  <a:lnTo>
                    <a:pt x="3675887" y="0"/>
                  </a:lnTo>
                  <a:lnTo>
                    <a:pt x="3675887" y="75437"/>
                  </a:lnTo>
                  <a:lnTo>
                    <a:pt x="218693" y="75437"/>
                  </a:lnTo>
                  <a:lnTo>
                    <a:pt x="208372" y="75936"/>
                  </a:lnTo>
                  <a:lnTo>
                    <a:pt x="169253" y="87823"/>
                  </a:lnTo>
                  <a:lnTo>
                    <a:pt x="137660" y="113776"/>
                  </a:lnTo>
                  <a:lnTo>
                    <a:pt x="118404" y="149843"/>
                  </a:lnTo>
                  <a:lnTo>
                    <a:pt x="113918" y="180212"/>
                  </a:lnTo>
                  <a:lnTo>
                    <a:pt x="113918" y="2523362"/>
                  </a:lnTo>
                  <a:lnTo>
                    <a:pt x="121893" y="2563457"/>
                  </a:lnTo>
                  <a:lnTo>
                    <a:pt x="144606" y="2597449"/>
                  </a:lnTo>
                  <a:lnTo>
                    <a:pt x="178597" y="2620161"/>
                  </a:lnTo>
                  <a:lnTo>
                    <a:pt x="218693" y="2628137"/>
                  </a:lnTo>
                  <a:lnTo>
                    <a:pt x="3675887" y="2628137"/>
                  </a:lnTo>
                  <a:lnTo>
                    <a:pt x="3675887" y="2779775"/>
                  </a:lnTo>
                  <a:close/>
                </a:path>
                <a:path w="3676015" h="2780029">
                  <a:moveTo>
                    <a:pt x="3675887" y="2628137"/>
                  </a:moveTo>
                  <a:lnTo>
                    <a:pt x="3457193" y="2628137"/>
                  </a:lnTo>
                  <a:lnTo>
                    <a:pt x="3467515" y="2627639"/>
                  </a:lnTo>
                  <a:lnTo>
                    <a:pt x="3477637" y="2626143"/>
                  </a:lnTo>
                  <a:lnTo>
                    <a:pt x="3515413" y="2610495"/>
                  </a:lnTo>
                  <a:lnTo>
                    <a:pt x="3544327" y="2581582"/>
                  </a:lnTo>
                  <a:lnTo>
                    <a:pt x="3559974" y="2543806"/>
                  </a:lnTo>
                  <a:lnTo>
                    <a:pt x="3561968" y="2523362"/>
                  </a:lnTo>
                  <a:lnTo>
                    <a:pt x="3561968" y="180212"/>
                  </a:lnTo>
                  <a:lnTo>
                    <a:pt x="3553993" y="140116"/>
                  </a:lnTo>
                  <a:lnTo>
                    <a:pt x="3531280" y="106125"/>
                  </a:lnTo>
                  <a:lnTo>
                    <a:pt x="3497288" y="83413"/>
                  </a:lnTo>
                  <a:lnTo>
                    <a:pt x="3457193" y="75437"/>
                  </a:lnTo>
                  <a:lnTo>
                    <a:pt x="3675887" y="75437"/>
                  </a:lnTo>
                  <a:lnTo>
                    <a:pt x="3675887" y="2628137"/>
                  </a:lnTo>
                  <a:close/>
                </a:path>
              </a:pathLst>
            </a:custGeom>
            <a:solidFill>
              <a:srgbClr val="000000">
                <a:alpha val="5099"/>
              </a:srgbClr>
            </a:solidFill>
          </p:spPr>
          <p:txBody>
            <a:bodyPr wrap="square" lIns="0" tIns="0" rIns="0" bIns="0" rtlCol="0"/>
            <a:lstStyle/>
            <a:p>
              <a:endParaRPr sz="1688"/>
            </a:p>
          </p:txBody>
        </p:sp>
        <p:sp>
          <p:nvSpPr>
            <p:cNvPr id="61" name="object 61"/>
            <p:cNvSpPr/>
            <p:nvPr/>
          </p:nvSpPr>
          <p:spPr>
            <a:xfrm>
              <a:off x="4362449" y="5381624"/>
              <a:ext cx="3467100" cy="2571750"/>
            </a:xfrm>
            <a:custGeom>
              <a:avLst/>
              <a:gdLst/>
              <a:ahLst/>
              <a:cxnLst/>
              <a:rect l="l" t="t" r="r" b="b"/>
              <a:pathLst>
                <a:path w="3467100" h="2571750">
                  <a:moveTo>
                    <a:pt x="3360304" y="2571749"/>
                  </a:moveTo>
                  <a:lnTo>
                    <a:pt x="106794" y="2571749"/>
                  </a:lnTo>
                  <a:lnTo>
                    <a:pt x="99361" y="2571016"/>
                  </a:lnTo>
                  <a:lnTo>
                    <a:pt x="57037" y="2556655"/>
                  </a:lnTo>
                  <a:lnTo>
                    <a:pt x="23431" y="2527190"/>
                  </a:lnTo>
                  <a:lnTo>
                    <a:pt x="3660" y="2487108"/>
                  </a:lnTo>
                  <a:lnTo>
                    <a:pt x="0" y="2464954"/>
                  </a:lnTo>
                  <a:lnTo>
                    <a:pt x="0" y="2457449"/>
                  </a:lnTo>
                  <a:lnTo>
                    <a:pt x="0" y="106795"/>
                  </a:lnTo>
                  <a:lnTo>
                    <a:pt x="11571" y="63625"/>
                  </a:lnTo>
                  <a:lnTo>
                    <a:pt x="38783" y="28169"/>
                  </a:lnTo>
                  <a:lnTo>
                    <a:pt x="77492" y="5828"/>
                  </a:lnTo>
                  <a:lnTo>
                    <a:pt x="106794" y="0"/>
                  </a:lnTo>
                  <a:lnTo>
                    <a:pt x="3360304" y="0"/>
                  </a:lnTo>
                  <a:lnTo>
                    <a:pt x="3403473" y="11571"/>
                  </a:lnTo>
                  <a:lnTo>
                    <a:pt x="3438927" y="38784"/>
                  </a:lnTo>
                  <a:lnTo>
                    <a:pt x="3461270" y="77492"/>
                  </a:lnTo>
                  <a:lnTo>
                    <a:pt x="3467099" y="106795"/>
                  </a:lnTo>
                  <a:lnTo>
                    <a:pt x="3467099" y="2464954"/>
                  </a:lnTo>
                  <a:lnTo>
                    <a:pt x="3455525" y="2508122"/>
                  </a:lnTo>
                  <a:lnTo>
                    <a:pt x="3428314" y="2543577"/>
                  </a:lnTo>
                  <a:lnTo>
                    <a:pt x="3389605" y="2565919"/>
                  </a:lnTo>
                  <a:lnTo>
                    <a:pt x="3367737" y="2571016"/>
                  </a:lnTo>
                  <a:lnTo>
                    <a:pt x="3360304" y="2571749"/>
                  </a:lnTo>
                  <a:close/>
                </a:path>
              </a:pathLst>
            </a:custGeom>
            <a:solidFill>
              <a:srgbClr val="F1F7E8"/>
            </a:solidFill>
          </p:spPr>
          <p:txBody>
            <a:bodyPr wrap="square" lIns="0" tIns="0" rIns="0" bIns="0" rtlCol="0"/>
            <a:lstStyle/>
            <a:p>
              <a:endParaRPr sz="1688"/>
            </a:p>
          </p:txBody>
        </p:sp>
        <p:sp>
          <p:nvSpPr>
            <p:cNvPr id="62" name="object 62"/>
            <p:cNvSpPr/>
            <p:nvPr/>
          </p:nvSpPr>
          <p:spPr>
            <a:xfrm>
              <a:off x="4552949" y="6143624"/>
              <a:ext cx="3086100" cy="19050"/>
            </a:xfrm>
            <a:custGeom>
              <a:avLst/>
              <a:gdLst/>
              <a:ahLst/>
              <a:cxnLst/>
              <a:rect l="l" t="t" r="r" b="b"/>
              <a:pathLst>
                <a:path w="3086100" h="19050">
                  <a:moveTo>
                    <a:pt x="3086099" y="19049"/>
                  </a:moveTo>
                  <a:lnTo>
                    <a:pt x="0" y="19049"/>
                  </a:lnTo>
                  <a:lnTo>
                    <a:pt x="0" y="0"/>
                  </a:lnTo>
                  <a:lnTo>
                    <a:pt x="3086099" y="0"/>
                  </a:lnTo>
                  <a:lnTo>
                    <a:pt x="3086099" y="19049"/>
                  </a:lnTo>
                  <a:close/>
                </a:path>
              </a:pathLst>
            </a:custGeom>
            <a:solidFill>
              <a:srgbClr val="2E7D32">
                <a:alpha val="19999"/>
              </a:srgbClr>
            </a:solidFill>
          </p:spPr>
          <p:txBody>
            <a:bodyPr wrap="square" lIns="0" tIns="0" rIns="0" bIns="0" rtlCol="0"/>
            <a:lstStyle/>
            <a:p>
              <a:endParaRPr sz="1688"/>
            </a:p>
          </p:txBody>
        </p:sp>
        <p:sp>
          <p:nvSpPr>
            <p:cNvPr id="63" name="object 63"/>
            <p:cNvSpPr/>
            <p:nvPr/>
          </p:nvSpPr>
          <p:spPr>
            <a:xfrm>
              <a:off x="4552949" y="5572125"/>
              <a:ext cx="476250" cy="476250"/>
            </a:xfrm>
            <a:custGeom>
              <a:avLst/>
              <a:gdLst/>
              <a:ahLst/>
              <a:cxnLst/>
              <a:rect l="l" t="t" r="r" b="b"/>
              <a:pathLst>
                <a:path w="476250" h="476250">
                  <a:moveTo>
                    <a:pt x="245923" y="476249"/>
                  </a:moveTo>
                  <a:lnTo>
                    <a:pt x="230326" y="476249"/>
                  </a:lnTo>
                  <a:lnTo>
                    <a:pt x="222545" y="475867"/>
                  </a:lnTo>
                  <a:lnTo>
                    <a:pt x="184019" y="470152"/>
                  </a:lnTo>
                  <a:lnTo>
                    <a:pt x="139792" y="455137"/>
                  </a:lnTo>
                  <a:lnTo>
                    <a:pt x="99345" y="431784"/>
                  </a:lnTo>
                  <a:lnTo>
                    <a:pt x="64230" y="400989"/>
                  </a:lnTo>
                  <a:lnTo>
                    <a:pt x="35798" y="363934"/>
                  </a:lnTo>
                  <a:lnTo>
                    <a:pt x="15141" y="322045"/>
                  </a:lnTo>
                  <a:lnTo>
                    <a:pt x="3053" y="276931"/>
                  </a:lnTo>
                  <a:lnTo>
                    <a:pt x="0" y="245923"/>
                  </a:lnTo>
                  <a:lnTo>
                    <a:pt x="0" y="230325"/>
                  </a:lnTo>
                  <a:lnTo>
                    <a:pt x="6096" y="184018"/>
                  </a:lnTo>
                  <a:lnTo>
                    <a:pt x="21110" y="139792"/>
                  </a:lnTo>
                  <a:lnTo>
                    <a:pt x="44464" y="99345"/>
                  </a:lnTo>
                  <a:lnTo>
                    <a:pt x="75259" y="64230"/>
                  </a:lnTo>
                  <a:lnTo>
                    <a:pt x="112314" y="35797"/>
                  </a:lnTo>
                  <a:lnTo>
                    <a:pt x="154203" y="15140"/>
                  </a:lnTo>
                  <a:lnTo>
                    <a:pt x="199318" y="3053"/>
                  </a:lnTo>
                  <a:lnTo>
                    <a:pt x="230326" y="0"/>
                  </a:lnTo>
                  <a:lnTo>
                    <a:pt x="245923" y="0"/>
                  </a:lnTo>
                  <a:lnTo>
                    <a:pt x="292230" y="6096"/>
                  </a:lnTo>
                  <a:lnTo>
                    <a:pt x="336456" y="21110"/>
                  </a:lnTo>
                  <a:lnTo>
                    <a:pt x="376904" y="44462"/>
                  </a:lnTo>
                  <a:lnTo>
                    <a:pt x="412019" y="75259"/>
                  </a:lnTo>
                  <a:lnTo>
                    <a:pt x="440451" y="112314"/>
                  </a:lnTo>
                  <a:lnTo>
                    <a:pt x="461107" y="154202"/>
                  </a:lnTo>
                  <a:lnTo>
                    <a:pt x="473195" y="199316"/>
                  </a:lnTo>
                  <a:lnTo>
                    <a:pt x="476249" y="230325"/>
                  </a:lnTo>
                  <a:lnTo>
                    <a:pt x="476249" y="238124"/>
                  </a:lnTo>
                  <a:lnTo>
                    <a:pt x="476249" y="245923"/>
                  </a:lnTo>
                  <a:lnTo>
                    <a:pt x="470152" y="292228"/>
                  </a:lnTo>
                  <a:lnTo>
                    <a:pt x="455139" y="336455"/>
                  </a:lnTo>
                  <a:lnTo>
                    <a:pt x="431785" y="376903"/>
                  </a:lnTo>
                  <a:lnTo>
                    <a:pt x="400989" y="412018"/>
                  </a:lnTo>
                  <a:lnTo>
                    <a:pt x="363935" y="440449"/>
                  </a:lnTo>
                  <a:lnTo>
                    <a:pt x="322045" y="461107"/>
                  </a:lnTo>
                  <a:lnTo>
                    <a:pt x="276931" y="473195"/>
                  </a:lnTo>
                  <a:lnTo>
                    <a:pt x="253704" y="475867"/>
                  </a:lnTo>
                  <a:lnTo>
                    <a:pt x="245923" y="476249"/>
                  </a:lnTo>
                  <a:close/>
                </a:path>
              </a:pathLst>
            </a:custGeom>
            <a:solidFill>
              <a:srgbClr val="2E7D32"/>
            </a:solidFill>
          </p:spPr>
          <p:txBody>
            <a:bodyPr wrap="square" lIns="0" tIns="0" rIns="0" bIns="0" rtlCol="0"/>
            <a:lstStyle/>
            <a:p>
              <a:endParaRPr sz="1688"/>
            </a:p>
          </p:txBody>
        </p:sp>
        <p:pic>
          <p:nvPicPr>
            <p:cNvPr id="64" name="object 64"/>
            <p:cNvPicPr/>
            <p:nvPr/>
          </p:nvPicPr>
          <p:blipFill>
            <a:blip r:embed="rId9" cstate="print"/>
            <a:stretch>
              <a:fillRect/>
            </a:stretch>
          </p:blipFill>
          <p:spPr>
            <a:xfrm>
              <a:off x="4683075" y="5699124"/>
              <a:ext cx="222250" cy="222250"/>
            </a:xfrm>
            <a:prstGeom prst="rect">
              <a:avLst/>
            </a:prstGeom>
          </p:spPr>
        </p:pic>
      </p:grpSp>
      <p:sp>
        <p:nvSpPr>
          <p:cNvPr id="65" name="object 65"/>
          <p:cNvSpPr txBox="1"/>
          <p:nvPr/>
        </p:nvSpPr>
        <p:spPr>
          <a:xfrm>
            <a:off x="6433836" y="5311724"/>
            <a:ext cx="1179060" cy="250105"/>
          </a:xfrm>
          <a:prstGeom prst="rect">
            <a:avLst/>
          </a:prstGeom>
        </p:spPr>
        <p:txBody>
          <a:bodyPr vert="horz" wrap="square" lIns="0" tIns="11910" rIns="0" bIns="0" rtlCol="0">
            <a:spAutoFit/>
          </a:bodyPr>
          <a:lstStyle/>
          <a:p>
            <a:pPr marL="11910">
              <a:spcBef>
                <a:spcPts val="94"/>
              </a:spcBef>
            </a:pPr>
            <a:r>
              <a:rPr sz="1547" b="1" spc="-136" dirty="0">
                <a:solidFill>
                  <a:srgbClr val="2E7D32"/>
                </a:solidFill>
                <a:latin typeface="Tahoma"/>
                <a:cs typeface="Tahoma"/>
              </a:rPr>
              <a:t>Scrum</a:t>
            </a:r>
            <a:r>
              <a:rPr sz="1547" b="1" spc="-122" dirty="0">
                <a:solidFill>
                  <a:srgbClr val="2E7D32"/>
                </a:solidFill>
                <a:latin typeface="Tahoma"/>
                <a:cs typeface="Tahoma"/>
              </a:rPr>
              <a:t> </a:t>
            </a:r>
            <a:r>
              <a:rPr sz="1547" b="1" spc="-136" dirty="0">
                <a:solidFill>
                  <a:srgbClr val="2E7D32"/>
                </a:solidFill>
                <a:latin typeface="Tahoma"/>
                <a:cs typeface="Tahoma"/>
              </a:rPr>
              <a:t>Master</a:t>
            </a:r>
            <a:endParaRPr sz="1547">
              <a:latin typeface="Tahoma"/>
              <a:cs typeface="Tahoma"/>
            </a:endParaRPr>
          </a:p>
        </p:txBody>
      </p:sp>
      <p:grpSp>
        <p:nvGrpSpPr>
          <p:cNvPr id="66" name="object 66"/>
          <p:cNvGrpSpPr/>
          <p:nvPr/>
        </p:nvGrpSpPr>
        <p:grpSpPr>
          <a:xfrm>
            <a:off x="5862216" y="4984923"/>
            <a:ext cx="6634892" cy="2607032"/>
            <a:chOff x="4552949" y="5315712"/>
            <a:chExt cx="7075170" cy="2780030"/>
          </a:xfrm>
        </p:grpSpPr>
        <p:sp>
          <p:nvSpPr>
            <p:cNvPr id="67" name="object 67"/>
            <p:cNvSpPr/>
            <p:nvPr/>
          </p:nvSpPr>
          <p:spPr>
            <a:xfrm>
              <a:off x="4552949" y="6305549"/>
              <a:ext cx="3086100" cy="409575"/>
            </a:xfrm>
            <a:custGeom>
              <a:avLst/>
              <a:gdLst/>
              <a:ahLst/>
              <a:cxnLst/>
              <a:rect l="l" t="t" r="r" b="b"/>
              <a:pathLst>
                <a:path w="3086100" h="409575">
                  <a:moveTo>
                    <a:pt x="3014903" y="409574"/>
                  </a:moveTo>
                  <a:lnTo>
                    <a:pt x="71196" y="409574"/>
                  </a:lnTo>
                  <a:lnTo>
                    <a:pt x="66241" y="409086"/>
                  </a:lnTo>
                  <a:lnTo>
                    <a:pt x="29705" y="393952"/>
                  </a:lnTo>
                  <a:lnTo>
                    <a:pt x="3885" y="357912"/>
                  </a:lnTo>
                  <a:lnTo>
                    <a:pt x="0" y="338377"/>
                  </a:lnTo>
                  <a:lnTo>
                    <a:pt x="0" y="333374"/>
                  </a:lnTo>
                  <a:lnTo>
                    <a:pt x="0" y="71196"/>
                  </a:lnTo>
                  <a:lnTo>
                    <a:pt x="15621" y="29705"/>
                  </a:lnTo>
                  <a:lnTo>
                    <a:pt x="51662" y="3885"/>
                  </a:lnTo>
                  <a:lnTo>
                    <a:pt x="71196" y="0"/>
                  </a:lnTo>
                  <a:lnTo>
                    <a:pt x="3014903" y="0"/>
                  </a:lnTo>
                  <a:lnTo>
                    <a:pt x="3056393" y="15621"/>
                  </a:lnTo>
                  <a:lnTo>
                    <a:pt x="3082213" y="51661"/>
                  </a:lnTo>
                  <a:lnTo>
                    <a:pt x="3086100" y="71196"/>
                  </a:lnTo>
                  <a:lnTo>
                    <a:pt x="3086100" y="338377"/>
                  </a:lnTo>
                  <a:lnTo>
                    <a:pt x="3070477" y="379868"/>
                  </a:lnTo>
                  <a:lnTo>
                    <a:pt x="3034437" y="405688"/>
                  </a:lnTo>
                  <a:lnTo>
                    <a:pt x="3019858" y="409086"/>
                  </a:lnTo>
                  <a:lnTo>
                    <a:pt x="3014903" y="409574"/>
                  </a:lnTo>
                  <a:close/>
                </a:path>
              </a:pathLst>
            </a:custGeom>
            <a:solidFill>
              <a:srgbClr val="FFFFFF">
                <a:alpha val="59999"/>
              </a:srgbClr>
            </a:solidFill>
          </p:spPr>
          <p:txBody>
            <a:bodyPr wrap="square" lIns="0" tIns="0" rIns="0" bIns="0" rtlCol="0"/>
            <a:lstStyle/>
            <a:p>
              <a:endParaRPr sz="1688"/>
            </a:p>
          </p:txBody>
        </p:sp>
        <p:sp>
          <p:nvSpPr>
            <p:cNvPr id="68" name="object 68"/>
            <p:cNvSpPr/>
            <p:nvPr/>
          </p:nvSpPr>
          <p:spPr>
            <a:xfrm>
              <a:off x="7964423" y="5315712"/>
              <a:ext cx="3663950" cy="2780030"/>
            </a:xfrm>
            <a:custGeom>
              <a:avLst/>
              <a:gdLst/>
              <a:ahLst/>
              <a:cxnLst/>
              <a:rect l="l" t="t" r="r" b="b"/>
              <a:pathLst>
                <a:path w="3663950" h="2780029">
                  <a:moveTo>
                    <a:pt x="3663695" y="2779775"/>
                  </a:moveTo>
                  <a:lnTo>
                    <a:pt x="0" y="2779775"/>
                  </a:lnTo>
                  <a:lnTo>
                    <a:pt x="0" y="0"/>
                  </a:lnTo>
                  <a:lnTo>
                    <a:pt x="3663695" y="0"/>
                  </a:lnTo>
                  <a:lnTo>
                    <a:pt x="3663695" y="75437"/>
                  </a:lnTo>
                  <a:lnTo>
                    <a:pt x="217550" y="75437"/>
                  </a:lnTo>
                  <a:lnTo>
                    <a:pt x="207229" y="75936"/>
                  </a:lnTo>
                  <a:lnTo>
                    <a:pt x="168109" y="87823"/>
                  </a:lnTo>
                  <a:lnTo>
                    <a:pt x="136517" y="113776"/>
                  </a:lnTo>
                  <a:lnTo>
                    <a:pt x="117261" y="149843"/>
                  </a:lnTo>
                  <a:lnTo>
                    <a:pt x="112775" y="180212"/>
                  </a:lnTo>
                  <a:lnTo>
                    <a:pt x="112775" y="2523362"/>
                  </a:lnTo>
                  <a:lnTo>
                    <a:pt x="120750" y="2563457"/>
                  </a:lnTo>
                  <a:lnTo>
                    <a:pt x="143463" y="2597449"/>
                  </a:lnTo>
                  <a:lnTo>
                    <a:pt x="177454" y="2620161"/>
                  </a:lnTo>
                  <a:lnTo>
                    <a:pt x="217550" y="2628137"/>
                  </a:lnTo>
                  <a:lnTo>
                    <a:pt x="3663695" y="2628137"/>
                  </a:lnTo>
                  <a:lnTo>
                    <a:pt x="3663695" y="2779775"/>
                  </a:lnTo>
                  <a:close/>
                </a:path>
                <a:path w="3663950" h="2780029">
                  <a:moveTo>
                    <a:pt x="3663695" y="2628137"/>
                  </a:moveTo>
                  <a:lnTo>
                    <a:pt x="3446525" y="2628137"/>
                  </a:lnTo>
                  <a:lnTo>
                    <a:pt x="3456846" y="2627639"/>
                  </a:lnTo>
                  <a:lnTo>
                    <a:pt x="3466969" y="2626143"/>
                  </a:lnTo>
                  <a:lnTo>
                    <a:pt x="3504745" y="2610495"/>
                  </a:lnTo>
                  <a:lnTo>
                    <a:pt x="3533658" y="2581582"/>
                  </a:lnTo>
                  <a:lnTo>
                    <a:pt x="3549305" y="2543806"/>
                  </a:lnTo>
                  <a:lnTo>
                    <a:pt x="3551300" y="2523362"/>
                  </a:lnTo>
                  <a:lnTo>
                    <a:pt x="3551300" y="180212"/>
                  </a:lnTo>
                  <a:lnTo>
                    <a:pt x="3543323" y="140116"/>
                  </a:lnTo>
                  <a:lnTo>
                    <a:pt x="3520612" y="106125"/>
                  </a:lnTo>
                  <a:lnTo>
                    <a:pt x="3486620" y="83413"/>
                  </a:lnTo>
                  <a:lnTo>
                    <a:pt x="3446525" y="75437"/>
                  </a:lnTo>
                  <a:lnTo>
                    <a:pt x="3663695" y="75437"/>
                  </a:lnTo>
                  <a:lnTo>
                    <a:pt x="3663695" y="2628137"/>
                  </a:lnTo>
                  <a:close/>
                </a:path>
              </a:pathLst>
            </a:custGeom>
            <a:solidFill>
              <a:srgbClr val="000000">
                <a:alpha val="5099"/>
              </a:srgbClr>
            </a:solidFill>
          </p:spPr>
          <p:txBody>
            <a:bodyPr wrap="square" lIns="0" tIns="0" rIns="0" bIns="0" rtlCol="0"/>
            <a:lstStyle/>
            <a:p>
              <a:endParaRPr sz="1688"/>
            </a:p>
          </p:txBody>
        </p:sp>
        <p:sp>
          <p:nvSpPr>
            <p:cNvPr id="69" name="object 69"/>
            <p:cNvSpPr/>
            <p:nvPr/>
          </p:nvSpPr>
          <p:spPr>
            <a:xfrm>
              <a:off x="8067673" y="5381624"/>
              <a:ext cx="3457575" cy="2571750"/>
            </a:xfrm>
            <a:custGeom>
              <a:avLst/>
              <a:gdLst/>
              <a:ahLst/>
              <a:cxnLst/>
              <a:rect l="l" t="t" r="r" b="b"/>
              <a:pathLst>
                <a:path w="3457575" h="2571750">
                  <a:moveTo>
                    <a:pt x="3350780" y="2571749"/>
                  </a:moveTo>
                  <a:lnTo>
                    <a:pt x="106795" y="2571749"/>
                  </a:lnTo>
                  <a:lnTo>
                    <a:pt x="99361" y="2571016"/>
                  </a:lnTo>
                  <a:lnTo>
                    <a:pt x="57037" y="2556655"/>
                  </a:lnTo>
                  <a:lnTo>
                    <a:pt x="23432" y="2527190"/>
                  </a:lnTo>
                  <a:lnTo>
                    <a:pt x="3660" y="2487108"/>
                  </a:lnTo>
                  <a:lnTo>
                    <a:pt x="0" y="2464954"/>
                  </a:lnTo>
                  <a:lnTo>
                    <a:pt x="0" y="2457449"/>
                  </a:lnTo>
                  <a:lnTo>
                    <a:pt x="0" y="106795"/>
                  </a:lnTo>
                  <a:lnTo>
                    <a:pt x="11571" y="63625"/>
                  </a:lnTo>
                  <a:lnTo>
                    <a:pt x="38784" y="28169"/>
                  </a:lnTo>
                  <a:lnTo>
                    <a:pt x="77492" y="5828"/>
                  </a:lnTo>
                  <a:lnTo>
                    <a:pt x="106795" y="0"/>
                  </a:lnTo>
                  <a:lnTo>
                    <a:pt x="3350780" y="0"/>
                  </a:lnTo>
                  <a:lnTo>
                    <a:pt x="3393947" y="11571"/>
                  </a:lnTo>
                  <a:lnTo>
                    <a:pt x="3429402" y="38784"/>
                  </a:lnTo>
                  <a:lnTo>
                    <a:pt x="3451745" y="77492"/>
                  </a:lnTo>
                  <a:lnTo>
                    <a:pt x="3457574" y="106795"/>
                  </a:lnTo>
                  <a:lnTo>
                    <a:pt x="3457574" y="2464954"/>
                  </a:lnTo>
                  <a:lnTo>
                    <a:pt x="3446001" y="2508122"/>
                  </a:lnTo>
                  <a:lnTo>
                    <a:pt x="3418788" y="2543577"/>
                  </a:lnTo>
                  <a:lnTo>
                    <a:pt x="3380081" y="2565919"/>
                  </a:lnTo>
                  <a:lnTo>
                    <a:pt x="3358212" y="2571016"/>
                  </a:lnTo>
                  <a:lnTo>
                    <a:pt x="3350780" y="2571749"/>
                  </a:lnTo>
                  <a:close/>
                </a:path>
              </a:pathLst>
            </a:custGeom>
            <a:solidFill>
              <a:srgbClr val="F1F7E8"/>
            </a:solidFill>
          </p:spPr>
          <p:txBody>
            <a:bodyPr wrap="square" lIns="0" tIns="0" rIns="0" bIns="0" rtlCol="0"/>
            <a:lstStyle/>
            <a:p>
              <a:endParaRPr sz="1688"/>
            </a:p>
          </p:txBody>
        </p:sp>
        <p:sp>
          <p:nvSpPr>
            <p:cNvPr id="70" name="object 70"/>
            <p:cNvSpPr/>
            <p:nvPr/>
          </p:nvSpPr>
          <p:spPr>
            <a:xfrm>
              <a:off x="8258174" y="6143624"/>
              <a:ext cx="3076575" cy="19050"/>
            </a:xfrm>
            <a:custGeom>
              <a:avLst/>
              <a:gdLst/>
              <a:ahLst/>
              <a:cxnLst/>
              <a:rect l="l" t="t" r="r" b="b"/>
              <a:pathLst>
                <a:path w="3076575" h="19050">
                  <a:moveTo>
                    <a:pt x="3076574" y="19049"/>
                  </a:moveTo>
                  <a:lnTo>
                    <a:pt x="0" y="19049"/>
                  </a:lnTo>
                  <a:lnTo>
                    <a:pt x="0" y="0"/>
                  </a:lnTo>
                  <a:lnTo>
                    <a:pt x="3076574" y="0"/>
                  </a:lnTo>
                  <a:lnTo>
                    <a:pt x="3076574" y="19049"/>
                  </a:lnTo>
                  <a:close/>
                </a:path>
              </a:pathLst>
            </a:custGeom>
            <a:solidFill>
              <a:srgbClr val="2E7D32">
                <a:alpha val="19999"/>
              </a:srgbClr>
            </a:solidFill>
          </p:spPr>
          <p:txBody>
            <a:bodyPr wrap="square" lIns="0" tIns="0" rIns="0" bIns="0" rtlCol="0"/>
            <a:lstStyle/>
            <a:p>
              <a:endParaRPr sz="1688"/>
            </a:p>
          </p:txBody>
        </p:sp>
        <p:sp>
          <p:nvSpPr>
            <p:cNvPr id="71" name="object 71"/>
            <p:cNvSpPr/>
            <p:nvPr/>
          </p:nvSpPr>
          <p:spPr>
            <a:xfrm>
              <a:off x="8258174" y="5572125"/>
              <a:ext cx="476250" cy="476250"/>
            </a:xfrm>
            <a:custGeom>
              <a:avLst/>
              <a:gdLst/>
              <a:ahLst/>
              <a:cxnLst/>
              <a:rect l="l" t="t" r="r" b="b"/>
              <a:pathLst>
                <a:path w="476250" h="476250">
                  <a:moveTo>
                    <a:pt x="245923" y="476249"/>
                  </a:moveTo>
                  <a:lnTo>
                    <a:pt x="230325" y="476249"/>
                  </a:lnTo>
                  <a:lnTo>
                    <a:pt x="222545" y="475867"/>
                  </a:lnTo>
                  <a:lnTo>
                    <a:pt x="184018" y="470152"/>
                  </a:lnTo>
                  <a:lnTo>
                    <a:pt x="139792" y="455137"/>
                  </a:lnTo>
                  <a:lnTo>
                    <a:pt x="99343" y="431784"/>
                  </a:lnTo>
                  <a:lnTo>
                    <a:pt x="64229" y="400989"/>
                  </a:lnTo>
                  <a:lnTo>
                    <a:pt x="35797" y="363934"/>
                  </a:lnTo>
                  <a:lnTo>
                    <a:pt x="15140" y="322045"/>
                  </a:lnTo>
                  <a:lnTo>
                    <a:pt x="3053" y="276931"/>
                  </a:lnTo>
                  <a:lnTo>
                    <a:pt x="0" y="245923"/>
                  </a:lnTo>
                  <a:lnTo>
                    <a:pt x="0" y="230325"/>
                  </a:lnTo>
                  <a:lnTo>
                    <a:pt x="6096" y="184018"/>
                  </a:lnTo>
                  <a:lnTo>
                    <a:pt x="21109" y="139792"/>
                  </a:lnTo>
                  <a:lnTo>
                    <a:pt x="44462" y="99345"/>
                  </a:lnTo>
                  <a:lnTo>
                    <a:pt x="75258" y="64230"/>
                  </a:lnTo>
                  <a:lnTo>
                    <a:pt x="112313" y="35797"/>
                  </a:lnTo>
                  <a:lnTo>
                    <a:pt x="154202" y="15140"/>
                  </a:lnTo>
                  <a:lnTo>
                    <a:pt x="199317" y="3053"/>
                  </a:lnTo>
                  <a:lnTo>
                    <a:pt x="230325" y="0"/>
                  </a:lnTo>
                  <a:lnTo>
                    <a:pt x="245923" y="0"/>
                  </a:lnTo>
                  <a:lnTo>
                    <a:pt x="292229" y="6096"/>
                  </a:lnTo>
                  <a:lnTo>
                    <a:pt x="336456" y="21110"/>
                  </a:lnTo>
                  <a:lnTo>
                    <a:pt x="376904" y="44462"/>
                  </a:lnTo>
                  <a:lnTo>
                    <a:pt x="412018" y="75259"/>
                  </a:lnTo>
                  <a:lnTo>
                    <a:pt x="440450" y="112314"/>
                  </a:lnTo>
                  <a:lnTo>
                    <a:pt x="461107" y="154202"/>
                  </a:lnTo>
                  <a:lnTo>
                    <a:pt x="473195" y="199316"/>
                  </a:lnTo>
                  <a:lnTo>
                    <a:pt x="476249" y="230325"/>
                  </a:lnTo>
                  <a:lnTo>
                    <a:pt x="476249" y="238124"/>
                  </a:lnTo>
                  <a:lnTo>
                    <a:pt x="476249" y="245923"/>
                  </a:lnTo>
                  <a:lnTo>
                    <a:pt x="470152" y="292228"/>
                  </a:lnTo>
                  <a:lnTo>
                    <a:pt x="455138" y="336455"/>
                  </a:lnTo>
                  <a:lnTo>
                    <a:pt x="431784" y="376903"/>
                  </a:lnTo>
                  <a:lnTo>
                    <a:pt x="400989" y="412018"/>
                  </a:lnTo>
                  <a:lnTo>
                    <a:pt x="363935" y="440449"/>
                  </a:lnTo>
                  <a:lnTo>
                    <a:pt x="322045" y="461107"/>
                  </a:lnTo>
                  <a:lnTo>
                    <a:pt x="276931" y="473195"/>
                  </a:lnTo>
                  <a:lnTo>
                    <a:pt x="253704" y="475867"/>
                  </a:lnTo>
                  <a:lnTo>
                    <a:pt x="245923" y="476249"/>
                  </a:lnTo>
                  <a:close/>
                </a:path>
              </a:pathLst>
            </a:custGeom>
            <a:solidFill>
              <a:srgbClr val="2E7D32"/>
            </a:solidFill>
          </p:spPr>
          <p:txBody>
            <a:bodyPr wrap="square" lIns="0" tIns="0" rIns="0" bIns="0" rtlCol="0"/>
            <a:lstStyle/>
            <a:p>
              <a:endParaRPr sz="1688"/>
            </a:p>
          </p:txBody>
        </p:sp>
        <p:pic>
          <p:nvPicPr>
            <p:cNvPr id="72" name="object 72"/>
            <p:cNvPicPr/>
            <p:nvPr/>
          </p:nvPicPr>
          <p:blipFill>
            <a:blip r:embed="rId10" cstate="print"/>
            <a:stretch>
              <a:fillRect/>
            </a:stretch>
          </p:blipFill>
          <p:spPr>
            <a:xfrm>
              <a:off x="8400950" y="5699124"/>
              <a:ext cx="184150" cy="222250"/>
            </a:xfrm>
            <a:prstGeom prst="rect">
              <a:avLst/>
            </a:prstGeom>
          </p:spPr>
        </p:pic>
      </p:grpSp>
      <p:sp>
        <p:nvSpPr>
          <p:cNvPr id="73" name="object 73"/>
          <p:cNvSpPr txBox="1"/>
          <p:nvPr/>
        </p:nvSpPr>
        <p:spPr>
          <a:xfrm>
            <a:off x="9902488" y="5311724"/>
            <a:ext cx="1384502" cy="250105"/>
          </a:xfrm>
          <a:prstGeom prst="rect">
            <a:avLst/>
          </a:prstGeom>
        </p:spPr>
        <p:txBody>
          <a:bodyPr vert="horz" wrap="square" lIns="0" tIns="11910" rIns="0" bIns="0" rtlCol="0">
            <a:spAutoFit/>
          </a:bodyPr>
          <a:lstStyle/>
          <a:p>
            <a:pPr marL="11910">
              <a:spcBef>
                <a:spcPts val="94"/>
              </a:spcBef>
            </a:pPr>
            <a:r>
              <a:rPr sz="1547" b="1" spc="-127" dirty="0">
                <a:solidFill>
                  <a:srgbClr val="2E7D32"/>
                </a:solidFill>
                <a:latin typeface="Tahoma"/>
                <a:cs typeface="Tahoma"/>
              </a:rPr>
              <a:t>Technical</a:t>
            </a:r>
            <a:r>
              <a:rPr sz="1547" b="1" spc="-98" dirty="0">
                <a:solidFill>
                  <a:srgbClr val="2E7D32"/>
                </a:solidFill>
                <a:latin typeface="Tahoma"/>
                <a:cs typeface="Tahoma"/>
              </a:rPr>
              <a:t> </a:t>
            </a:r>
            <a:r>
              <a:rPr sz="1547" b="1" spc="-131" dirty="0">
                <a:solidFill>
                  <a:srgbClr val="2E7D32"/>
                </a:solidFill>
                <a:latin typeface="Tahoma"/>
                <a:cs typeface="Tahoma"/>
              </a:rPr>
              <a:t>Writer</a:t>
            </a:r>
            <a:endParaRPr sz="1547">
              <a:latin typeface="Tahoma"/>
              <a:cs typeface="Tahoma"/>
            </a:endParaRPr>
          </a:p>
        </p:txBody>
      </p:sp>
      <p:sp>
        <p:nvSpPr>
          <p:cNvPr id="74" name="object 74"/>
          <p:cNvSpPr/>
          <p:nvPr/>
        </p:nvSpPr>
        <p:spPr>
          <a:xfrm>
            <a:off x="9336870" y="5913163"/>
            <a:ext cx="2885124" cy="384088"/>
          </a:xfrm>
          <a:custGeom>
            <a:avLst/>
            <a:gdLst/>
            <a:ahLst/>
            <a:cxnLst/>
            <a:rect l="l" t="t" r="r" b="b"/>
            <a:pathLst>
              <a:path w="3076575" h="409575">
                <a:moveTo>
                  <a:pt x="3005376" y="409574"/>
                </a:moveTo>
                <a:lnTo>
                  <a:pt x="71196" y="409574"/>
                </a:lnTo>
                <a:lnTo>
                  <a:pt x="66240" y="409086"/>
                </a:lnTo>
                <a:lnTo>
                  <a:pt x="29703" y="393952"/>
                </a:lnTo>
                <a:lnTo>
                  <a:pt x="3884" y="357912"/>
                </a:lnTo>
                <a:lnTo>
                  <a:pt x="0" y="338377"/>
                </a:lnTo>
                <a:lnTo>
                  <a:pt x="0" y="333374"/>
                </a:lnTo>
                <a:lnTo>
                  <a:pt x="0" y="71196"/>
                </a:lnTo>
                <a:lnTo>
                  <a:pt x="15621" y="29705"/>
                </a:lnTo>
                <a:lnTo>
                  <a:pt x="51660" y="3885"/>
                </a:lnTo>
                <a:lnTo>
                  <a:pt x="71196" y="0"/>
                </a:lnTo>
                <a:lnTo>
                  <a:pt x="3005376" y="0"/>
                </a:lnTo>
                <a:lnTo>
                  <a:pt x="3046867" y="15621"/>
                </a:lnTo>
                <a:lnTo>
                  <a:pt x="3072688" y="51661"/>
                </a:lnTo>
                <a:lnTo>
                  <a:pt x="3076573" y="71196"/>
                </a:lnTo>
                <a:lnTo>
                  <a:pt x="3076573" y="338377"/>
                </a:lnTo>
                <a:lnTo>
                  <a:pt x="3060951" y="379868"/>
                </a:lnTo>
                <a:lnTo>
                  <a:pt x="3024911" y="405688"/>
                </a:lnTo>
                <a:lnTo>
                  <a:pt x="3010331" y="409086"/>
                </a:lnTo>
                <a:lnTo>
                  <a:pt x="3005376" y="409574"/>
                </a:lnTo>
                <a:close/>
              </a:path>
            </a:pathLst>
          </a:custGeom>
          <a:solidFill>
            <a:srgbClr val="FFFFFF">
              <a:alpha val="59999"/>
            </a:srgbClr>
          </a:solidFill>
        </p:spPr>
        <p:txBody>
          <a:bodyPr wrap="square" lIns="0" tIns="0" rIns="0" bIns="0" rtlCol="0"/>
          <a:lstStyle/>
          <a:p>
            <a:endParaRPr sz="1688"/>
          </a:p>
        </p:txBody>
      </p:sp>
      <p:sp>
        <p:nvSpPr>
          <p:cNvPr id="75" name="object 75"/>
          <p:cNvSpPr txBox="1"/>
          <p:nvPr/>
        </p:nvSpPr>
        <p:spPr>
          <a:xfrm>
            <a:off x="2518570" y="2194362"/>
            <a:ext cx="1985346" cy="206823"/>
          </a:xfrm>
          <a:prstGeom prst="rect">
            <a:avLst/>
          </a:prstGeom>
        </p:spPr>
        <p:txBody>
          <a:bodyPr vert="horz" wrap="square" lIns="0" tIns="11910" rIns="0" bIns="0" rtlCol="0">
            <a:spAutoFit/>
          </a:bodyPr>
          <a:lstStyle/>
          <a:p>
            <a:pPr marL="11910">
              <a:spcBef>
                <a:spcPts val="94"/>
              </a:spcBef>
            </a:pPr>
            <a:r>
              <a:rPr sz="1266" b="1" spc="-113" dirty="0">
                <a:solidFill>
                  <a:srgbClr val="333333"/>
                </a:solidFill>
                <a:latin typeface="Tahoma"/>
                <a:cs typeface="Tahoma"/>
              </a:rPr>
              <a:t>Kashish</a:t>
            </a:r>
            <a:r>
              <a:rPr sz="1266" b="1" spc="-122" dirty="0">
                <a:solidFill>
                  <a:srgbClr val="333333"/>
                </a:solidFill>
                <a:latin typeface="Tahoma"/>
                <a:cs typeface="Tahoma"/>
              </a:rPr>
              <a:t> </a:t>
            </a:r>
            <a:r>
              <a:rPr sz="1266" b="1" spc="-84" dirty="0">
                <a:solidFill>
                  <a:srgbClr val="333333"/>
                </a:solidFill>
                <a:latin typeface="Tahoma"/>
                <a:cs typeface="Tahoma"/>
              </a:rPr>
              <a:t>Sorathiya</a:t>
            </a:r>
            <a:r>
              <a:rPr sz="1266" b="1" spc="197" dirty="0">
                <a:solidFill>
                  <a:srgbClr val="333333"/>
                </a:solidFill>
                <a:latin typeface="Tahoma"/>
                <a:cs typeface="Tahoma"/>
              </a:rPr>
              <a:t> </a:t>
            </a:r>
            <a:r>
              <a:rPr sz="1125" spc="-47" dirty="0">
                <a:solidFill>
                  <a:srgbClr val="666666"/>
                </a:solidFill>
                <a:latin typeface="Tahoma"/>
                <a:cs typeface="Tahoma"/>
              </a:rPr>
              <a:t>202412035</a:t>
            </a:r>
            <a:endParaRPr sz="1125">
              <a:latin typeface="Tahoma"/>
              <a:cs typeface="Tahoma"/>
            </a:endParaRPr>
          </a:p>
        </p:txBody>
      </p:sp>
      <p:sp>
        <p:nvSpPr>
          <p:cNvPr id="76" name="object 76"/>
          <p:cNvSpPr txBox="1"/>
          <p:nvPr/>
        </p:nvSpPr>
        <p:spPr>
          <a:xfrm>
            <a:off x="5987223" y="2194362"/>
            <a:ext cx="1794790" cy="206823"/>
          </a:xfrm>
          <a:prstGeom prst="rect">
            <a:avLst/>
          </a:prstGeom>
        </p:spPr>
        <p:txBody>
          <a:bodyPr vert="horz" wrap="square" lIns="0" tIns="11910" rIns="0" bIns="0" rtlCol="0">
            <a:spAutoFit/>
          </a:bodyPr>
          <a:lstStyle/>
          <a:p>
            <a:pPr marL="11910">
              <a:spcBef>
                <a:spcPts val="94"/>
              </a:spcBef>
            </a:pPr>
            <a:r>
              <a:rPr sz="1266" b="1" spc="-107" dirty="0">
                <a:solidFill>
                  <a:srgbClr val="333333"/>
                </a:solidFill>
                <a:latin typeface="Tahoma"/>
                <a:cs typeface="Tahoma"/>
              </a:rPr>
              <a:t>Anirudh</a:t>
            </a:r>
            <a:r>
              <a:rPr sz="1266" b="1" spc="-122" dirty="0">
                <a:solidFill>
                  <a:srgbClr val="333333"/>
                </a:solidFill>
                <a:latin typeface="Tahoma"/>
                <a:cs typeface="Tahoma"/>
              </a:rPr>
              <a:t> </a:t>
            </a:r>
            <a:r>
              <a:rPr sz="1266" b="1" spc="-70" dirty="0">
                <a:solidFill>
                  <a:srgbClr val="333333"/>
                </a:solidFill>
                <a:latin typeface="Tahoma"/>
                <a:cs typeface="Tahoma"/>
              </a:rPr>
              <a:t>Lohiya</a:t>
            </a:r>
            <a:r>
              <a:rPr sz="1266" b="1" spc="183" dirty="0">
                <a:solidFill>
                  <a:srgbClr val="333333"/>
                </a:solidFill>
                <a:latin typeface="Tahoma"/>
                <a:cs typeface="Tahoma"/>
              </a:rPr>
              <a:t> </a:t>
            </a:r>
            <a:r>
              <a:rPr sz="1125" spc="-47" dirty="0">
                <a:solidFill>
                  <a:srgbClr val="666666"/>
                </a:solidFill>
                <a:latin typeface="Tahoma"/>
                <a:cs typeface="Tahoma"/>
              </a:rPr>
              <a:t>202412074</a:t>
            </a:r>
            <a:endParaRPr sz="1125">
              <a:latin typeface="Tahoma"/>
              <a:cs typeface="Tahoma"/>
            </a:endParaRPr>
          </a:p>
        </p:txBody>
      </p:sp>
      <p:sp>
        <p:nvSpPr>
          <p:cNvPr id="77" name="object 77"/>
          <p:cNvSpPr txBox="1"/>
          <p:nvPr/>
        </p:nvSpPr>
        <p:spPr>
          <a:xfrm>
            <a:off x="9455874" y="2194362"/>
            <a:ext cx="1735242" cy="206823"/>
          </a:xfrm>
          <a:prstGeom prst="rect">
            <a:avLst/>
          </a:prstGeom>
        </p:spPr>
        <p:txBody>
          <a:bodyPr vert="horz" wrap="square" lIns="0" tIns="11910" rIns="0" bIns="0" rtlCol="0">
            <a:spAutoFit/>
          </a:bodyPr>
          <a:lstStyle/>
          <a:p>
            <a:pPr marL="11910">
              <a:spcBef>
                <a:spcPts val="94"/>
              </a:spcBef>
            </a:pPr>
            <a:r>
              <a:rPr sz="1266" b="1" spc="-113" dirty="0">
                <a:solidFill>
                  <a:srgbClr val="333333"/>
                </a:solidFill>
                <a:latin typeface="Tahoma"/>
                <a:cs typeface="Tahoma"/>
              </a:rPr>
              <a:t>Mohit</a:t>
            </a:r>
            <a:r>
              <a:rPr sz="1266" b="1" spc="-122" dirty="0">
                <a:solidFill>
                  <a:srgbClr val="333333"/>
                </a:solidFill>
                <a:latin typeface="Tahoma"/>
                <a:cs typeface="Tahoma"/>
              </a:rPr>
              <a:t> </a:t>
            </a:r>
            <a:r>
              <a:rPr sz="1266" b="1" spc="-66" dirty="0">
                <a:solidFill>
                  <a:srgbClr val="333333"/>
                </a:solidFill>
                <a:latin typeface="Tahoma"/>
                <a:cs typeface="Tahoma"/>
              </a:rPr>
              <a:t>Pipaliya</a:t>
            </a:r>
            <a:r>
              <a:rPr sz="1266" b="1" spc="169" dirty="0">
                <a:solidFill>
                  <a:srgbClr val="333333"/>
                </a:solidFill>
                <a:latin typeface="Tahoma"/>
                <a:cs typeface="Tahoma"/>
              </a:rPr>
              <a:t> </a:t>
            </a:r>
            <a:r>
              <a:rPr sz="1125" spc="-47" dirty="0">
                <a:solidFill>
                  <a:srgbClr val="666666"/>
                </a:solidFill>
                <a:latin typeface="Tahoma"/>
                <a:cs typeface="Tahoma"/>
              </a:rPr>
              <a:t>202412072</a:t>
            </a:r>
            <a:endParaRPr sz="1125">
              <a:latin typeface="Tahoma"/>
              <a:cs typeface="Tahoma"/>
            </a:endParaRPr>
          </a:p>
        </p:txBody>
      </p:sp>
      <p:sp>
        <p:nvSpPr>
          <p:cNvPr id="78" name="object 78"/>
          <p:cNvSpPr txBox="1"/>
          <p:nvPr/>
        </p:nvSpPr>
        <p:spPr>
          <a:xfrm>
            <a:off x="2518570" y="3846831"/>
            <a:ext cx="1861485" cy="206823"/>
          </a:xfrm>
          <a:prstGeom prst="rect">
            <a:avLst/>
          </a:prstGeom>
        </p:spPr>
        <p:txBody>
          <a:bodyPr vert="horz" wrap="square" lIns="0" tIns="11910" rIns="0" bIns="0" rtlCol="0">
            <a:spAutoFit/>
          </a:bodyPr>
          <a:lstStyle/>
          <a:p>
            <a:pPr marL="11910">
              <a:spcBef>
                <a:spcPts val="94"/>
              </a:spcBef>
            </a:pPr>
            <a:r>
              <a:rPr sz="1266" b="1" spc="-122" dirty="0">
                <a:solidFill>
                  <a:srgbClr val="333333"/>
                </a:solidFill>
                <a:latin typeface="Tahoma"/>
                <a:cs typeface="Tahoma"/>
              </a:rPr>
              <a:t>Rajvi </a:t>
            </a:r>
            <a:r>
              <a:rPr sz="1266" b="1" spc="-89" dirty="0">
                <a:solidFill>
                  <a:srgbClr val="333333"/>
                </a:solidFill>
                <a:latin typeface="Tahoma"/>
                <a:cs typeface="Tahoma"/>
              </a:rPr>
              <a:t>Dhameliya</a:t>
            </a:r>
            <a:r>
              <a:rPr sz="1266" b="1" spc="159" dirty="0">
                <a:solidFill>
                  <a:srgbClr val="333333"/>
                </a:solidFill>
                <a:latin typeface="Tahoma"/>
                <a:cs typeface="Tahoma"/>
              </a:rPr>
              <a:t> </a:t>
            </a:r>
            <a:r>
              <a:rPr sz="1125" spc="-47" dirty="0">
                <a:solidFill>
                  <a:srgbClr val="666666"/>
                </a:solidFill>
                <a:latin typeface="Tahoma"/>
                <a:cs typeface="Tahoma"/>
              </a:rPr>
              <a:t>202412018</a:t>
            </a:r>
            <a:endParaRPr sz="1125">
              <a:latin typeface="Tahoma"/>
              <a:cs typeface="Tahoma"/>
            </a:endParaRPr>
          </a:p>
        </p:txBody>
      </p:sp>
      <p:sp>
        <p:nvSpPr>
          <p:cNvPr id="79" name="object 79"/>
          <p:cNvSpPr txBox="1"/>
          <p:nvPr/>
        </p:nvSpPr>
        <p:spPr>
          <a:xfrm>
            <a:off x="2518570" y="4338106"/>
            <a:ext cx="2332514" cy="206823"/>
          </a:xfrm>
          <a:prstGeom prst="rect">
            <a:avLst/>
          </a:prstGeom>
        </p:spPr>
        <p:txBody>
          <a:bodyPr vert="horz" wrap="square" lIns="0" tIns="11910" rIns="0" bIns="0" rtlCol="0">
            <a:spAutoFit/>
          </a:bodyPr>
          <a:lstStyle/>
          <a:p>
            <a:pPr marL="11910">
              <a:spcBef>
                <a:spcPts val="94"/>
              </a:spcBef>
            </a:pPr>
            <a:r>
              <a:rPr sz="1266" b="1" spc="-113" dirty="0">
                <a:solidFill>
                  <a:srgbClr val="333333"/>
                </a:solidFill>
                <a:latin typeface="Tahoma"/>
                <a:cs typeface="Tahoma"/>
              </a:rPr>
              <a:t>Kashish</a:t>
            </a:r>
            <a:r>
              <a:rPr sz="1266" b="1" spc="-122" dirty="0">
                <a:solidFill>
                  <a:srgbClr val="333333"/>
                </a:solidFill>
                <a:latin typeface="Tahoma"/>
                <a:cs typeface="Tahoma"/>
              </a:rPr>
              <a:t> </a:t>
            </a:r>
            <a:r>
              <a:rPr sz="1266" b="1" spc="-89" dirty="0">
                <a:solidFill>
                  <a:srgbClr val="333333"/>
                </a:solidFill>
                <a:latin typeface="Tahoma"/>
                <a:cs typeface="Tahoma"/>
              </a:rPr>
              <a:t>Khubchandani</a:t>
            </a:r>
            <a:r>
              <a:rPr sz="1266" b="1" spc="244" dirty="0">
                <a:solidFill>
                  <a:srgbClr val="333333"/>
                </a:solidFill>
                <a:latin typeface="Tahoma"/>
                <a:cs typeface="Tahoma"/>
              </a:rPr>
              <a:t> </a:t>
            </a:r>
            <a:r>
              <a:rPr sz="1125" spc="-42" dirty="0">
                <a:solidFill>
                  <a:srgbClr val="666666"/>
                </a:solidFill>
                <a:latin typeface="Tahoma"/>
                <a:cs typeface="Tahoma"/>
              </a:rPr>
              <a:t>202412034</a:t>
            </a:r>
            <a:endParaRPr sz="1125">
              <a:latin typeface="Tahoma"/>
              <a:cs typeface="Tahoma"/>
            </a:endParaRPr>
          </a:p>
        </p:txBody>
      </p:sp>
      <p:sp>
        <p:nvSpPr>
          <p:cNvPr id="80" name="object 80"/>
          <p:cNvSpPr txBox="1"/>
          <p:nvPr/>
        </p:nvSpPr>
        <p:spPr>
          <a:xfrm>
            <a:off x="5987222" y="3846831"/>
            <a:ext cx="2332514" cy="206823"/>
          </a:xfrm>
          <a:prstGeom prst="rect">
            <a:avLst/>
          </a:prstGeom>
        </p:spPr>
        <p:txBody>
          <a:bodyPr vert="horz" wrap="square" lIns="0" tIns="11910" rIns="0" bIns="0" rtlCol="0">
            <a:spAutoFit/>
          </a:bodyPr>
          <a:lstStyle/>
          <a:p>
            <a:pPr marL="11910">
              <a:spcBef>
                <a:spcPts val="94"/>
              </a:spcBef>
            </a:pPr>
            <a:r>
              <a:rPr sz="1266" b="1" spc="-113" dirty="0">
                <a:solidFill>
                  <a:srgbClr val="333333"/>
                </a:solidFill>
                <a:latin typeface="Tahoma"/>
                <a:cs typeface="Tahoma"/>
              </a:rPr>
              <a:t>Kashish</a:t>
            </a:r>
            <a:r>
              <a:rPr sz="1266" b="1" spc="-122" dirty="0">
                <a:solidFill>
                  <a:srgbClr val="333333"/>
                </a:solidFill>
                <a:latin typeface="Tahoma"/>
                <a:cs typeface="Tahoma"/>
              </a:rPr>
              <a:t> </a:t>
            </a:r>
            <a:r>
              <a:rPr sz="1266" b="1" spc="-89" dirty="0">
                <a:solidFill>
                  <a:srgbClr val="333333"/>
                </a:solidFill>
                <a:latin typeface="Tahoma"/>
                <a:cs typeface="Tahoma"/>
              </a:rPr>
              <a:t>Khubchandani</a:t>
            </a:r>
            <a:r>
              <a:rPr sz="1266" b="1" spc="244" dirty="0">
                <a:solidFill>
                  <a:srgbClr val="333333"/>
                </a:solidFill>
                <a:latin typeface="Tahoma"/>
                <a:cs typeface="Tahoma"/>
              </a:rPr>
              <a:t> </a:t>
            </a:r>
            <a:r>
              <a:rPr sz="1125" spc="-42" dirty="0">
                <a:solidFill>
                  <a:srgbClr val="666666"/>
                </a:solidFill>
                <a:latin typeface="Tahoma"/>
                <a:cs typeface="Tahoma"/>
              </a:rPr>
              <a:t>202412034</a:t>
            </a:r>
            <a:endParaRPr sz="1125">
              <a:latin typeface="Tahoma"/>
              <a:cs typeface="Tahoma"/>
            </a:endParaRPr>
          </a:p>
        </p:txBody>
      </p:sp>
      <p:sp>
        <p:nvSpPr>
          <p:cNvPr id="81" name="object 81"/>
          <p:cNvSpPr txBox="1"/>
          <p:nvPr/>
        </p:nvSpPr>
        <p:spPr>
          <a:xfrm>
            <a:off x="9455874" y="3846831"/>
            <a:ext cx="1579226" cy="206823"/>
          </a:xfrm>
          <a:prstGeom prst="rect">
            <a:avLst/>
          </a:prstGeom>
        </p:spPr>
        <p:txBody>
          <a:bodyPr vert="horz" wrap="square" lIns="0" tIns="11910" rIns="0" bIns="0" rtlCol="0">
            <a:spAutoFit/>
          </a:bodyPr>
          <a:lstStyle/>
          <a:p>
            <a:pPr marL="11910">
              <a:spcBef>
                <a:spcPts val="94"/>
              </a:spcBef>
            </a:pPr>
            <a:r>
              <a:rPr sz="1266" b="1" spc="-117" dirty="0">
                <a:solidFill>
                  <a:srgbClr val="333333"/>
                </a:solidFill>
                <a:latin typeface="Tahoma"/>
                <a:cs typeface="Tahoma"/>
              </a:rPr>
              <a:t>Honey</a:t>
            </a:r>
            <a:r>
              <a:rPr sz="1266" b="1" spc="-122" dirty="0">
                <a:solidFill>
                  <a:srgbClr val="333333"/>
                </a:solidFill>
                <a:latin typeface="Tahoma"/>
                <a:cs typeface="Tahoma"/>
              </a:rPr>
              <a:t> </a:t>
            </a:r>
            <a:r>
              <a:rPr sz="1266" b="1" spc="-66" dirty="0">
                <a:solidFill>
                  <a:srgbClr val="333333"/>
                </a:solidFill>
                <a:latin typeface="Tahoma"/>
                <a:cs typeface="Tahoma"/>
              </a:rPr>
              <a:t>Patel</a:t>
            </a:r>
            <a:r>
              <a:rPr sz="1266" b="1" spc="150" dirty="0">
                <a:solidFill>
                  <a:srgbClr val="333333"/>
                </a:solidFill>
                <a:latin typeface="Tahoma"/>
                <a:cs typeface="Tahoma"/>
              </a:rPr>
              <a:t> </a:t>
            </a:r>
            <a:r>
              <a:rPr sz="1125" spc="-47" dirty="0">
                <a:solidFill>
                  <a:srgbClr val="666666"/>
                </a:solidFill>
                <a:latin typeface="Tahoma"/>
                <a:cs typeface="Tahoma"/>
              </a:rPr>
              <a:t>202412067</a:t>
            </a:r>
            <a:endParaRPr sz="1125">
              <a:latin typeface="Tahoma"/>
              <a:cs typeface="Tahoma"/>
            </a:endParaRPr>
          </a:p>
        </p:txBody>
      </p:sp>
      <p:sp>
        <p:nvSpPr>
          <p:cNvPr id="82" name="object 82"/>
          <p:cNvSpPr txBox="1"/>
          <p:nvPr/>
        </p:nvSpPr>
        <p:spPr>
          <a:xfrm>
            <a:off x="9455875" y="4338106"/>
            <a:ext cx="1551238" cy="206823"/>
          </a:xfrm>
          <a:prstGeom prst="rect">
            <a:avLst/>
          </a:prstGeom>
        </p:spPr>
        <p:txBody>
          <a:bodyPr vert="horz" wrap="square" lIns="0" tIns="11910" rIns="0" bIns="0" rtlCol="0">
            <a:spAutoFit/>
          </a:bodyPr>
          <a:lstStyle/>
          <a:p>
            <a:pPr marL="11910">
              <a:spcBef>
                <a:spcPts val="94"/>
              </a:spcBef>
            </a:pPr>
            <a:r>
              <a:rPr sz="1266" b="1" spc="-113" dirty="0">
                <a:solidFill>
                  <a:srgbClr val="333333"/>
                </a:solidFill>
                <a:latin typeface="Tahoma"/>
                <a:cs typeface="Tahoma"/>
              </a:rPr>
              <a:t>Bhumi</a:t>
            </a:r>
            <a:r>
              <a:rPr sz="1266" b="1" spc="-122" dirty="0">
                <a:solidFill>
                  <a:srgbClr val="333333"/>
                </a:solidFill>
                <a:latin typeface="Tahoma"/>
                <a:cs typeface="Tahoma"/>
              </a:rPr>
              <a:t> </a:t>
            </a:r>
            <a:r>
              <a:rPr sz="1266" b="1" spc="-84" dirty="0">
                <a:solidFill>
                  <a:srgbClr val="333333"/>
                </a:solidFill>
                <a:latin typeface="Tahoma"/>
                <a:cs typeface="Tahoma"/>
              </a:rPr>
              <a:t>Vyas</a:t>
            </a:r>
            <a:r>
              <a:rPr sz="1266" b="1" spc="155" dirty="0">
                <a:solidFill>
                  <a:srgbClr val="333333"/>
                </a:solidFill>
                <a:latin typeface="Tahoma"/>
                <a:cs typeface="Tahoma"/>
              </a:rPr>
              <a:t> </a:t>
            </a:r>
            <a:r>
              <a:rPr sz="1125" spc="-47" dirty="0">
                <a:solidFill>
                  <a:srgbClr val="666666"/>
                </a:solidFill>
                <a:latin typeface="Tahoma"/>
                <a:cs typeface="Tahoma"/>
              </a:rPr>
              <a:t>202412123</a:t>
            </a:r>
            <a:endParaRPr sz="1125">
              <a:latin typeface="Tahoma"/>
              <a:cs typeface="Tahoma"/>
            </a:endParaRPr>
          </a:p>
        </p:txBody>
      </p:sp>
      <p:sp>
        <p:nvSpPr>
          <p:cNvPr id="83" name="object 83"/>
          <p:cNvSpPr txBox="1"/>
          <p:nvPr/>
        </p:nvSpPr>
        <p:spPr>
          <a:xfrm>
            <a:off x="2518570" y="5990577"/>
            <a:ext cx="2071096" cy="206823"/>
          </a:xfrm>
          <a:prstGeom prst="rect">
            <a:avLst/>
          </a:prstGeom>
        </p:spPr>
        <p:txBody>
          <a:bodyPr vert="horz" wrap="square" lIns="0" tIns="11910" rIns="0" bIns="0" rtlCol="0">
            <a:spAutoFit/>
          </a:bodyPr>
          <a:lstStyle/>
          <a:p>
            <a:pPr marL="11910">
              <a:spcBef>
                <a:spcPts val="94"/>
              </a:spcBef>
            </a:pPr>
            <a:r>
              <a:rPr sz="1266" b="1" spc="-103" dirty="0">
                <a:solidFill>
                  <a:srgbClr val="333333"/>
                </a:solidFill>
                <a:latin typeface="Tahoma"/>
                <a:cs typeface="Tahoma"/>
              </a:rPr>
              <a:t>Hardip</a:t>
            </a:r>
            <a:r>
              <a:rPr sz="1266" b="1" spc="-122" dirty="0">
                <a:solidFill>
                  <a:srgbClr val="333333"/>
                </a:solidFill>
                <a:latin typeface="Tahoma"/>
                <a:cs typeface="Tahoma"/>
              </a:rPr>
              <a:t> </a:t>
            </a:r>
            <a:r>
              <a:rPr sz="1266" b="1" spc="-89" dirty="0">
                <a:solidFill>
                  <a:srgbClr val="333333"/>
                </a:solidFill>
                <a:latin typeface="Tahoma"/>
                <a:cs typeface="Tahoma"/>
              </a:rPr>
              <a:t>Muliyashiya</a:t>
            </a:r>
            <a:r>
              <a:rPr sz="1266" b="1" spc="183" dirty="0">
                <a:solidFill>
                  <a:srgbClr val="333333"/>
                </a:solidFill>
                <a:latin typeface="Tahoma"/>
                <a:cs typeface="Tahoma"/>
              </a:rPr>
              <a:t> </a:t>
            </a:r>
            <a:r>
              <a:rPr sz="1125" spc="-47" dirty="0">
                <a:solidFill>
                  <a:srgbClr val="666666"/>
                </a:solidFill>
                <a:latin typeface="Tahoma"/>
                <a:cs typeface="Tahoma"/>
              </a:rPr>
              <a:t>202412021</a:t>
            </a:r>
            <a:endParaRPr sz="1125">
              <a:latin typeface="Tahoma"/>
              <a:cs typeface="Tahoma"/>
            </a:endParaRPr>
          </a:p>
        </p:txBody>
      </p:sp>
      <p:sp>
        <p:nvSpPr>
          <p:cNvPr id="84" name="object 84"/>
          <p:cNvSpPr txBox="1"/>
          <p:nvPr/>
        </p:nvSpPr>
        <p:spPr>
          <a:xfrm>
            <a:off x="2518570" y="6481853"/>
            <a:ext cx="1985346" cy="699009"/>
          </a:xfrm>
          <a:prstGeom prst="rect">
            <a:avLst/>
          </a:prstGeom>
        </p:spPr>
        <p:txBody>
          <a:bodyPr vert="horz" wrap="square" lIns="0" tIns="11910" rIns="0" bIns="0" rtlCol="0">
            <a:spAutoFit/>
          </a:bodyPr>
          <a:lstStyle/>
          <a:p>
            <a:pPr marL="11910">
              <a:spcBef>
                <a:spcPts val="94"/>
              </a:spcBef>
            </a:pPr>
            <a:r>
              <a:rPr sz="1266" b="1" spc="-127" dirty="0">
                <a:solidFill>
                  <a:srgbClr val="333333"/>
                </a:solidFill>
                <a:latin typeface="Tahoma"/>
                <a:cs typeface="Tahoma"/>
              </a:rPr>
              <a:t>Aakash</a:t>
            </a:r>
            <a:r>
              <a:rPr sz="1266" b="1" spc="-122" dirty="0">
                <a:solidFill>
                  <a:srgbClr val="333333"/>
                </a:solidFill>
                <a:latin typeface="Tahoma"/>
                <a:cs typeface="Tahoma"/>
              </a:rPr>
              <a:t> </a:t>
            </a:r>
            <a:r>
              <a:rPr sz="1266" b="1" spc="-80" dirty="0">
                <a:solidFill>
                  <a:srgbClr val="333333"/>
                </a:solidFill>
                <a:latin typeface="Tahoma"/>
                <a:cs typeface="Tahoma"/>
              </a:rPr>
              <a:t>Odedara</a:t>
            </a:r>
            <a:r>
              <a:rPr sz="1266" b="1" spc="173" dirty="0">
                <a:solidFill>
                  <a:srgbClr val="333333"/>
                </a:solidFill>
                <a:latin typeface="Tahoma"/>
                <a:cs typeface="Tahoma"/>
              </a:rPr>
              <a:t> </a:t>
            </a:r>
            <a:r>
              <a:rPr sz="1125" spc="-9" dirty="0">
                <a:solidFill>
                  <a:srgbClr val="666666"/>
                </a:solidFill>
                <a:latin typeface="Tahoma"/>
                <a:cs typeface="Tahoma"/>
              </a:rPr>
              <a:t>202412053</a:t>
            </a:r>
            <a:endParaRPr sz="1125">
              <a:latin typeface="Tahoma"/>
              <a:cs typeface="Tahoma"/>
            </a:endParaRPr>
          </a:p>
          <a:p>
            <a:pPr>
              <a:spcBef>
                <a:spcPts val="821"/>
              </a:spcBef>
            </a:pPr>
            <a:endParaRPr sz="1266">
              <a:latin typeface="Tahoma"/>
              <a:cs typeface="Tahoma"/>
            </a:endParaRPr>
          </a:p>
          <a:p>
            <a:pPr marL="11910"/>
            <a:r>
              <a:rPr sz="1266" b="1" spc="-113" dirty="0">
                <a:solidFill>
                  <a:srgbClr val="333333"/>
                </a:solidFill>
                <a:latin typeface="Tahoma"/>
                <a:cs typeface="Tahoma"/>
              </a:rPr>
              <a:t>Kashish</a:t>
            </a:r>
            <a:r>
              <a:rPr sz="1266" b="1" spc="-122" dirty="0">
                <a:solidFill>
                  <a:srgbClr val="333333"/>
                </a:solidFill>
                <a:latin typeface="Tahoma"/>
                <a:cs typeface="Tahoma"/>
              </a:rPr>
              <a:t> </a:t>
            </a:r>
            <a:r>
              <a:rPr sz="1266" b="1" spc="-84" dirty="0">
                <a:solidFill>
                  <a:srgbClr val="333333"/>
                </a:solidFill>
                <a:latin typeface="Tahoma"/>
                <a:cs typeface="Tahoma"/>
              </a:rPr>
              <a:t>Sorathiya</a:t>
            </a:r>
            <a:r>
              <a:rPr sz="1266" b="1" spc="197" dirty="0">
                <a:solidFill>
                  <a:srgbClr val="333333"/>
                </a:solidFill>
                <a:latin typeface="Tahoma"/>
                <a:cs typeface="Tahoma"/>
              </a:rPr>
              <a:t> </a:t>
            </a:r>
            <a:r>
              <a:rPr sz="1125" spc="-47" dirty="0">
                <a:solidFill>
                  <a:srgbClr val="666666"/>
                </a:solidFill>
                <a:latin typeface="Tahoma"/>
                <a:cs typeface="Tahoma"/>
              </a:rPr>
              <a:t>202412035</a:t>
            </a:r>
            <a:endParaRPr sz="1125">
              <a:latin typeface="Tahoma"/>
              <a:cs typeface="Tahoma"/>
            </a:endParaRPr>
          </a:p>
        </p:txBody>
      </p:sp>
      <p:sp>
        <p:nvSpPr>
          <p:cNvPr id="85" name="object 85"/>
          <p:cNvSpPr txBox="1"/>
          <p:nvPr/>
        </p:nvSpPr>
        <p:spPr>
          <a:xfrm>
            <a:off x="5987222" y="5990577"/>
            <a:ext cx="1735242" cy="206823"/>
          </a:xfrm>
          <a:prstGeom prst="rect">
            <a:avLst/>
          </a:prstGeom>
        </p:spPr>
        <p:txBody>
          <a:bodyPr vert="horz" wrap="square" lIns="0" tIns="11910" rIns="0" bIns="0" rtlCol="0">
            <a:spAutoFit/>
          </a:bodyPr>
          <a:lstStyle/>
          <a:p>
            <a:pPr marL="11910">
              <a:spcBef>
                <a:spcPts val="94"/>
              </a:spcBef>
            </a:pPr>
            <a:r>
              <a:rPr sz="1266" b="1" spc="-113" dirty="0">
                <a:solidFill>
                  <a:srgbClr val="333333"/>
                </a:solidFill>
                <a:latin typeface="Tahoma"/>
                <a:cs typeface="Tahoma"/>
              </a:rPr>
              <a:t>Mohit</a:t>
            </a:r>
            <a:r>
              <a:rPr sz="1266" b="1" spc="-122" dirty="0">
                <a:solidFill>
                  <a:srgbClr val="333333"/>
                </a:solidFill>
                <a:latin typeface="Tahoma"/>
                <a:cs typeface="Tahoma"/>
              </a:rPr>
              <a:t> </a:t>
            </a:r>
            <a:r>
              <a:rPr sz="1266" b="1" spc="-66" dirty="0">
                <a:solidFill>
                  <a:srgbClr val="333333"/>
                </a:solidFill>
                <a:latin typeface="Tahoma"/>
                <a:cs typeface="Tahoma"/>
              </a:rPr>
              <a:t>Pipaliya</a:t>
            </a:r>
            <a:r>
              <a:rPr sz="1266" b="1" spc="169" dirty="0">
                <a:solidFill>
                  <a:srgbClr val="333333"/>
                </a:solidFill>
                <a:latin typeface="Tahoma"/>
                <a:cs typeface="Tahoma"/>
              </a:rPr>
              <a:t> </a:t>
            </a:r>
            <a:r>
              <a:rPr sz="1125" spc="-47" dirty="0">
                <a:solidFill>
                  <a:srgbClr val="666666"/>
                </a:solidFill>
                <a:latin typeface="Tahoma"/>
                <a:cs typeface="Tahoma"/>
              </a:rPr>
              <a:t>202412072</a:t>
            </a:r>
            <a:endParaRPr sz="1125">
              <a:latin typeface="Tahoma"/>
              <a:cs typeface="Tahoma"/>
            </a:endParaRPr>
          </a:p>
        </p:txBody>
      </p:sp>
      <p:sp>
        <p:nvSpPr>
          <p:cNvPr id="86" name="object 86"/>
          <p:cNvSpPr txBox="1"/>
          <p:nvPr/>
        </p:nvSpPr>
        <p:spPr>
          <a:xfrm>
            <a:off x="9455874" y="5990577"/>
            <a:ext cx="1861485" cy="206823"/>
          </a:xfrm>
          <a:prstGeom prst="rect">
            <a:avLst/>
          </a:prstGeom>
        </p:spPr>
        <p:txBody>
          <a:bodyPr vert="horz" wrap="square" lIns="0" tIns="11910" rIns="0" bIns="0" rtlCol="0">
            <a:spAutoFit/>
          </a:bodyPr>
          <a:lstStyle/>
          <a:p>
            <a:pPr marL="11910">
              <a:spcBef>
                <a:spcPts val="94"/>
              </a:spcBef>
            </a:pPr>
            <a:r>
              <a:rPr sz="1266" b="1" spc="-122" dirty="0">
                <a:solidFill>
                  <a:srgbClr val="333333"/>
                </a:solidFill>
                <a:latin typeface="Tahoma"/>
                <a:cs typeface="Tahoma"/>
              </a:rPr>
              <a:t>Rajvi </a:t>
            </a:r>
            <a:r>
              <a:rPr sz="1266" b="1" spc="-89" dirty="0">
                <a:solidFill>
                  <a:srgbClr val="333333"/>
                </a:solidFill>
                <a:latin typeface="Tahoma"/>
                <a:cs typeface="Tahoma"/>
              </a:rPr>
              <a:t>Dhameliya</a:t>
            </a:r>
            <a:r>
              <a:rPr sz="1266" b="1" spc="159" dirty="0">
                <a:solidFill>
                  <a:srgbClr val="333333"/>
                </a:solidFill>
                <a:latin typeface="Tahoma"/>
                <a:cs typeface="Tahoma"/>
              </a:rPr>
              <a:t> </a:t>
            </a:r>
            <a:r>
              <a:rPr sz="1125" spc="-47" dirty="0">
                <a:solidFill>
                  <a:srgbClr val="666666"/>
                </a:solidFill>
                <a:latin typeface="Tahoma"/>
                <a:cs typeface="Tahoma"/>
              </a:rPr>
              <a:t>202412018</a:t>
            </a:r>
            <a:endParaRPr sz="1125">
              <a:latin typeface="Tahoma"/>
              <a:cs typeface="Tahoma"/>
            </a:endParaRPr>
          </a:p>
        </p:txBody>
      </p:sp>
    </p:spTree>
    <p:extLst>
      <p:ext uri="{BB962C8B-B14F-4D97-AF65-F5344CB8AC3E}">
        <p14:creationId xmlns:p14="http://schemas.microsoft.com/office/powerpoint/2010/main" val="2062207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4630034" cy="1257299"/>
          </a:xfrm>
          <a:prstGeom prst="rect">
            <a:avLst/>
          </a:prstGeom>
          <a:solidFill>
            <a:srgbClr val="2E7D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 name="TextBox 2"/>
          <p:cNvSpPr txBox="1"/>
          <p:nvPr/>
        </p:nvSpPr>
        <p:spPr>
          <a:xfrm>
            <a:off x="503518" y="628689"/>
            <a:ext cx="2564022" cy="574619"/>
          </a:xfrm>
          <a:prstGeom prst="rect">
            <a:avLst/>
          </a:prstGeom>
          <a:noFill/>
        </p:spPr>
        <p:txBody>
          <a:bodyPr wrap="none" lIns="87782" tIns="65837" rIns="87782" bIns="65837" anchor="ctr">
            <a:spAutoFit/>
          </a:bodyPr>
          <a:lstStyle/>
          <a:p>
            <a:r>
              <a:rPr lang="en-US" sz="2870" b="1" dirty="0">
                <a:solidFill>
                  <a:srgbClr val="FFFFFF"/>
                </a:solidFill>
              </a:rPr>
              <a:t>Design </a:t>
            </a:r>
            <a:r>
              <a:rPr lang="en-US" sz="2870" b="1" dirty="0">
                <a:solidFill>
                  <a:srgbClr val="FFFFFF"/>
                </a:solidFill>
              </a:rPr>
              <a:t>Patterns</a:t>
            </a:r>
            <a:endParaRPr lang="en-US" sz="2870" b="1" dirty="0">
              <a:solidFill>
                <a:srgbClr val="FFFFFF"/>
              </a:solidFill>
            </a:endParaRPr>
          </a:p>
        </p:txBody>
      </p:sp>
      <p:sp>
        <p:nvSpPr>
          <p:cNvPr id="22" name="Rounded Rectangle 21"/>
          <p:cNvSpPr/>
          <p:nvPr/>
        </p:nvSpPr>
        <p:spPr>
          <a:xfrm>
            <a:off x="788953" y="2464262"/>
            <a:ext cx="6377780" cy="3657599"/>
          </a:xfrm>
          <a:prstGeom prst="roundRect">
            <a:avLst>
              <a:gd name="adj" fmla="val 5000"/>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23" name="Rounded Rectangle 22"/>
          <p:cNvSpPr/>
          <p:nvPr/>
        </p:nvSpPr>
        <p:spPr>
          <a:xfrm>
            <a:off x="1074695" y="2750010"/>
            <a:ext cx="685782" cy="685800"/>
          </a:xfrm>
          <a:prstGeom prst="roundRect">
            <a:avLst>
              <a:gd name="adj" fmla="val 50000"/>
            </a:avLst>
          </a:prstGeom>
          <a:solidFill>
            <a:srgbClr val="E8F5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pic>
        <p:nvPicPr>
          <p:cNvPr id="24" name="Picture 23" descr="image.png"/>
          <p:cNvPicPr>
            <a:picLocks noChangeAspect="1"/>
          </p:cNvPicPr>
          <p:nvPr/>
        </p:nvPicPr>
        <p:blipFill>
          <a:blip r:embed="rId2">
            <a:alphaModFix/>
          </a:blip>
          <a:stretch>
            <a:fillRect/>
          </a:stretch>
        </p:blipFill>
        <p:spPr>
          <a:xfrm>
            <a:off x="1234711" y="2980370"/>
            <a:ext cx="365750" cy="225083"/>
          </a:xfrm>
          <a:prstGeom prst="rect">
            <a:avLst/>
          </a:prstGeom>
        </p:spPr>
      </p:pic>
      <p:sp>
        <p:nvSpPr>
          <p:cNvPr id="25" name="TextBox 24"/>
          <p:cNvSpPr txBox="1"/>
          <p:nvPr/>
        </p:nvSpPr>
        <p:spPr>
          <a:xfrm>
            <a:off x="1931924" y="2888645"/>
            <a:ext cx="1650631" cy="419962"/>
          </a:xfrm>
          <a:prstGeom prst="rect">
            <a:avLst/>
          </a:prstGeom>
          <a:noFill/>
        </p:spPr>
        <p:txBody>
          <a:bodyPr wrap="none" lIns="87782" tIns="65837" rIns="87782" bIns="65837" anchor="ctr">
            <a:spAutoFit/>
          </a:bodyPr>
          <a:lstStyle/>
          <a:p>
            <a:r>
              <a:rPr sz="1865" b="1">
                <a:solidFill>
                  <a:srgbClr val="2E7D32"/>
                </a:solidFill>
              </a:rPr>
              <a:t>Facade Pattern</a:t>
            </a:r>
          </a:p>
        </p:txBody>
      </p:sp>
      <p:sp>
        <p:nvSpPr>
          <p:cNvPr id="26" name="TextBox 25"/>
          <p:cNvSpPr txBox="1"/>
          <p:nvPr/>
        </p:nvSpPr>
        <p:spPr>
          <a:xfrm>
            <a:off x="1074695" y="3719755"/>
            <a:ext cx="4180041" cy="415088"/>
          </a:xfrm>
          <a:prstGeom prst="rect">
            <a:avLst/>
          </a:prstGeom>
          <a:noFill/>
        </p:spPr>
        <p:txBody>
          <a:bodyPr wrap="none" lIns="87782" tIns="65837" rIns="87782" bIns="65837" anchor="ctr">
            <a:spAutoFit/>
          </a:bodyPr>
          <a:lstStyle/>
          <a:p>
            <a:pPr>
              <a:lnSpc>
                <a:spcPts val="2184"/>
              </a:lnSpc>
              <a:spcAft>
                <a:spcPts val="1170"/>
              </a:spcAft>
            </a:pPr>
            <a:r>
              <a:rPr sz="1435">
                <a:solidFill>
                  <a:srgbClr val="333333"/>
                </a:solidFill>
              </a:rPr>
              <a:t>Provides a simplified interface to complex subsystems</a:t>
            </a:r>
          </a:p>
        </p:txBody>
      </p:sp>
      <p:sp>
        <p:nvSpPr>
          <p:cNvPr id="27" name="TextBox 26"/>
          <p:cNvSpPr txBox="1"/>
          <p:nvPr/>
        </p:nvSpPr>
        <p:spPr>
          <a:xfrm>
            <a:off x="1074695" y="4384433"/>
            <a:ext cx="1577662" cy="331604"/>
          </a:xfrm>
          <a:prstGeom prst="rect">
            <a:avLst/>
          </a:prstGeom>
          <a:noFill/>
        </p:spPr>
        <p:txBody>
          <a:bodyPr wrap="none" lIns="87782" tIns="65837" rIns="87782" bIns="65837" anchor="ctr">
            <a:spAutoFit/>
          </a:bodyPr>
          <a:lstStyle/>
          <a:p>
            <a:pPr>
              <a:spcAft>
                <a:spcPts val="624"/>
              </a:spcAft>
            </a:pPr>
            <a:r>
              <a:rPr sz="1291" b="1">
                <a:solidFill>
                  <a:srgbClr val="546E7A"/>
                </a:solidFill>
              </a:rPr>
              <a:t>Usage in AnnaMitra:</a:t>
            </a:r>
          </a:p>
        </p:txBody>
      </p:sp>
      <p:sp>
        <p:nvSpPr>
          <p:cNvPr id="28" name="Rounded Rectangle 27"/>
          <p:cNvSpPr/>
          <p:nvPr/>
        </p:nvSpPr>
        <p:spPr>
          <a:xfrm>
            <a:off x="1074695" y="4773121"/>
            <a:ext cx="5806295" cy="1062990"/>
          </a:xfrm>
          <a:prstGeom prst="roundRect">
            <a:avLst>
              <a:gd name="adj" fmla="val 12903"/>
            </a:avLst>
          </a:prstGeom>
          <a:solidFill>
            <a:srgbClr val="F0F4F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29" name="Round Same Side Corner Rectangle 28"/>
          <p:cNvSpPr/>
          <p:nvPr/>
        </p:nvSpPr>
        <p:spPr>
          <a:xfrm rot="16200000">
            <a:off x="622449" y="5225366"/>
            <a:ext cx="1062990" cy="158496"/>
          </a:xfrm>
          <a:prstGeom prst="round2SameRect">
            <a:avLst>
              <a:gd name="adj1" fmla="val 50000"/>
              <a:gd name="adj2" fmla="val 0"/>
            </a:avLst>
          </a:prstGeom>
          <a:solidFill>
            <a:srgbClr val="A5D6A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0" name="TextBox 29"/>
          <p:cNvSpPr txBox="1"/>
          <p:nvPr/>
        </p:nvSpPr>
        <p:spPr>
          <a:xfrm>
            <a:off x="1234712" y="5039490"/>
            <a:ext cx="5806295" cy="530248"/>
          </a:xfrm>
          <a:prstGeom prst="rect">
            <a:avLst/>
          </a:prstGeom>
          <a:noFill/>
        </p:spPr>
        <p:txBody>
          <a:bodyPr wrap="square" lIns="87782" tIns="65837" rIns="87782" bIns="65837" anchor="ctr">
            <a:spAutoFit/>
          </a:bodyPr>
          <a:lstStyle/>
          <a:p>
            <a:r>
              <a:rPr sz="1291" dirty="0">
                <a:solidFill>
                  <a:srgbClr val="333333"/>
                </a:solidFill>
              </a:rPr>
              <a:t>Backend services like </a:t>
            </a:r>
            <a:r>
              <a:rPr sz="1291" dirty="0" err="1">
                <a:solidFill>
                  <a:srgbClr val="333333"/>
                </a:solidFill>
              </a:rPr>
              <a:t>NotificationService</a:t>
            </a:r>
            <a:r>
              <a:rPr sz="1291" dirty="0">
                <a:solidFill>
                  <a:srgbClr val="333333"/>
                </a:solidFill>
              </a:rPr>
              <a:t> that hide complexity of sending emails, in-app alerts, and database updates through a single unified interface</a:t>
            </a:r>
          </a:p>
        </p:txBody>
      </p:sp>
      <p:sp>
        <p:nvSpPr>
          <p:cNvPr id="31" name="Rounded Rectangle 30"/>
          <p:cNvSpPr/>
          <p:nvPr/>
        </p:nvSpPr>
        <p:spPr>
          <a:xfrm>
            <a:off x="7452475" y="2449124"/>
            <a:ext cx="6377780" cy="3657599"/>
          </a:xfrm>
          <a:prstGeom prst="roundRect">
            <a:avLst>
              <a:gd name="adj" fmla="val 5000"/>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2" name="Rounded Rectangle 31"/>
          <p:cNvSpPr/>
          <p:nvPr/>
        </p:nvSpPr>
        <p:spPr>
          <a:xfrm>
            <a:off x="7738219" y="2750010"/>
            <a:ext cx="685782" cy="685800"/>
          </a:xfrm>
          <a:prstGeom prst="roundRect">
            <a:avLst>
              <a:gd name="adj" fmla="val 50000"/>
            </a:avLst>
          </a:prstGeom>
          <a:solidFill>
            <a:srgbClr val="E8F5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pic>
        <p:nvPicPr>
          <p:cNvPr id="33" name="Picture 32" descr="image.png"/>
          <p:cNvPicPr>
            <a:picLocks noChangeAspect="1"/>
          </p:cNvPicPr>
          <p:nvPr/>
        </p:nvPicPr>
        <p:blipFill>
          <a:blip r:embed="rId3">
            <a:alphaModFix/>
          </a:blip>
          <a:stretch>
            <a:fillRect/>
          </a:stretch>
        </p:blipFill>
        <p:spPr>
          <a:xfrm>
            <a:off x="7898235" y="2939925"/>
            <a:ext cx="365750" cy="305971"/>
          </a:xfrm>
          <a:prstGeom prst="rect">
            <a:avLst/>
          </a:prstGeom>
        </p:spPr>
      </p:pic>
      <p:sp>
        <p:nvSpPr>
          <p:cNvPr id="34" name="TextBox 33"/>
          <p:cNvSpPr txBox="1"/>
          <p:nvPr/>
        </p:nvSpPr>
        <p:spPr>
          <a:xfrm>
            <a:off x="8584017" y="2888645"/>
            <a:ext cx="1873705" cy="419962"/>
          </a:xfrm>
          <a:prstGeom prst="rect">
            <a:avLst/>
          </a:prstGeom>
          <a:noFill/>
        </p:spPr>
        <p:txBody>
          <a:bodyPr wrap="none" lIns="87782" tIns="65837" rIns="87782" bIns="65837" anchor="ctr">
            <a:spAutoFit/>
          </a:bodyPr>
          <a:lstStyle/>
          <a:p>
            <a:r>
              <a:rPr sz="1865" b="1">
                <a:solidFill>
                  <a:srgbClr val="2E7D32"/>
                </a:solidFill>
              </a:rPr>
              <a:t>Observer Pattern</a:t>
            </a:r>
          </a:p>
        </p:txBody>
      </p:sp>
      <p:sp>
        <p:nvSpPr>
          <p:cNvPr id="35" name="TextBox 34"/>
          <p:cNvSpPr txBox="1"/>
          <p:nvPr/>
        </p:nvSpPr>
        <p:spPr>
          <a:xfrm>
            <a:off x="7738219" y="3578691"/>
            <a:ext cx="5806295" cy="697217"/>
          </a:xfrm>
          <a:prstGeom prst="rect">
            <a:avLst/>
          </a:prstGeom>
          <a:noFill/>
        </p:spPr>
        <p:txBody>
          <a:bodyPr wrap="square" lIns="87782" tIns="65837" rIns="87782" bIns="65837" anchor="ctr">
            <a:spAutoFit/>
          </a:bodyPr>
          <a:lstStyle/>
          <a:p>
            <a:pPr>
              <a:lnSpc>
                <a:spcPts val="2184"/>
              </a:lnSpc>
              <a:spcAft>
                <a:spcPts val="1170"/>
              </a:spcAft>
            </a:pPr>
            <a:r>
              <a:rPr sz="1435">
                <a:solidFill>
                  <a:srgbClr val="333333"/>
                </a:solidFill>
              </a:rPr>
              <a:t>Defines one-to-many relationship for automatic notifications when state changes</a:t>
            </a:r>
          </a:p>
        </p:txBody>
      </p:sp>
      <p:sp>
        <p:nvSpPr>
          <p:cNvPr id="36" name="TextBox 35"/>
          <p:cNvSpPr txBox="1"/>
          <p:nvPr/>
        </p:nvSpPr>
        <p:spPr>
          <a:xfrm>
            <a:off x="7738218" y="4384433"/>
            <a:ext cx="1577662" cy="331604"/>
          </a:xfrm>
          <a:prstGeom prst="rect">
            <a:avLst/>
          </a:prstGeom>
          <a:noFill/>
        </p:spPr>
        <p:txBody>
          <a:bodyPr wrap="none" lIns="87782" tIns="65837" rIns="87782" bIns="65837" anchor="ctr">
            <a:spAutoFit/>
          </a:bodyPr>
          <a:lstStyle/>
          <a:p>
            <a:pPr>
              <a:spcAft>
                <a:spcPts val="624"/>
              </a:spcAft>
            </a:pPr>
            <a:r>
              <a:rPr sz="1291" b="1">
                <a:solidFill>
                  <a:srgbClr val="546E7A"/>
                </a:solidFill>
              </a:rPr>
              <a:t>Usage in AnnaMitra:</a:t>
            </a:r>
          </a:p>
        </p:txBody>
      </p:sp>
      <p:sp>
        <p:nvSpPr>
          <p:cNvPr id="37" name="Rounded Rectangle 36"/>
          <p:cNvSpPr/>
          <p:nvPr/>
        </p:nvSpPr>
        <p:spPr>
          <a:xfrm>
            <a:off x="7738219" y="4773121"/>
            <a:ext cx="5806295" cy="1062990"/>
          </a:xfrm>
          <a:prstGeom prst="roundRect">
            <a:avLst>
              <a:gd name="adj" fmla="val 12903"/>
            </a:avLst>
          </a:prstGeom>
          <a:solidFill>
            <a:srgbClr val="F0F4F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8" name="Round Same Side Corner Rectangle 37"/>
          <p:cNvSpPr/>
          <p:nvPr/>
        </p:nvSpPr>
        <p:spPr>
          <a:xfrm rot="16200000">
            <a:off x="7285972" y="5225366"/>
            <a:ext cx="1062990" cy="158496"/>
          </a:xfrm>
          <a:prstGeom prst="round2SameRect">
            <a:avLst>
              <a:gd name="adj1" fmla="val 50000"/>
              <a:gd name="adj2" fmla="val 0"/>
            </a:avLst>
          </a:prstGeom>
          <a:solidFill>
            <a:srgbClr val="A5D6A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9" name="TextBox 38"/>
          <p:cNvSpPr txBox="1"/>
          <p:nvPr/>
        </p:nvSpPr>
        <p:spPr>
          <a:xfrm>
            <a:off x="7896716" y="5039489"/>
            <a:ext cx="5806295" cy="530248"/>
          </a:xfrm>
          <a:prstGeom prst="rect">
            <a:avLst/>
          </a:prstGeom>
          <a:noFill/>
        </p:spPr>
        <p:txBody>
          <a:bodyPr wrap="square" lIns="87782" tIns="65837" rIns="87782" bIns="65837" anchor="ctr">
            <a:spAutoFit/>
          </a:bodyPr>
          <a:lstStyle/>
          <a:p>
            <a:r>
              <a:rPr sz="1291" dirty="0">
                <a:solidFill>
                  <a:srgbClr val="333333"/>
                </a:solidFill>
              </a:rPr>
              <a:t>When a donor updates donation status or NGO accepts a request, all related users (volunteers, NGOs, donors) receive real-time updates automatically</a:t>
            </a:r>
          </a:p>
        </p:txBody>
      </p:sp>
    </p:spTree>
    <p:extLst>
      <p:ext uri="{BB962C8B-B14F-4D97-AF65-F5344CB8AC3E}">
        <p14:creationId xmlns:p14="http://schemas.microsoft.com/office/powerpoint/2010/main" val="31267944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4630034" cy="1257299"/>
          </a:xfrm>
          <a:prstGeom prst="rect">
            <a:avLst/>
          </a:prstGeom>
          <a:solidFill>
            <a:srgbClr val="2E7D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3" name="TextBox 2"/>
          <p:cNvSpPr txBox="1"/>
          <p:nvPr/>
        </p:nvSpPr>
        <p:spPr>
          <a:xfrm>
            <a:off x="490546" y="617819"/>
            <a:ext cx="1750658" cy="574619"/>
          </a:xfrm>
          <a:prstGeom prst="rect">
            <a:avLst/>
          </a:prstGeom>
          <a:noFill/>
        </p:spPr>
        <p:txBody>
          <a:bodyPr wrap="none" lIns="87782" tIns="65837" rIns="87782" bIns="65837" anchor="ctr">
            <a:spAutoFit/>
          </a:bodyPr>
          <a:lstStyle/>
          <a:p>
            <a:r>
              <a:rPr sz="2870" b="1" dirty="0">
                <a:solidFill>
                  <a:srgbClr val="FFFFFF"/>
                </a:solidFill>
              </a:rPr>
              <a:t>Thank You</a:t>
            </a:r>
          </a:p>
        </p:txBody>
      </p:sp>
      <p:sp>
        <p:nvSpPr>
          <p:cNvPr id="4" name="TextBox 3"/>
          <p:cNvSpPr txBox="1"/>
          <p:nvPr/>
        </p:nvSpPr>
        <p:spPr>
          <a:xfrm>
            <a:off x="7047747" y="1982273"/>
            <a:ext cx="545969" cy="1133234"/>
          </a:xfrm>
          <a:prstGeom prst="rect">
            <a:avLst/>
          </a:prstGeom>
          <a:noFill/>
        </p:spPr>
        <p:txBody>
          <a:bodyPr wrap="none" lIns="87782" tIns="65837" rIns="87782" bIns="65837" anchor="ctr">
            <a:spAutoFit/>
          </a:bodyPr>
          <a:lstStyle/>
          <a:p>
            <a:pPr algn="ctr">
              <a:lnSpc>
                <a:spcPts val="7800"/>
              </a:lnSpc>
              <a:spcAft>
                <a:spcPts val="1560"/>
              </a:spcAft>
            </a:pPr>
            <a:r>
              <a:rPr sz="7176">
                <a:solidFill>
                  <a:srgbClr val="2E7D32"/>
                </a:solidFill>
              </a:rPr>
              <a:t>"</a:t>
            </a:r>
          </a:p>
        </p:txBody>
      </p:sp>
      <p:sp>
        <p:nvSpPr>
          <p:cNvPr id="5" name="TextBox 4"/>
          <p:cNvSpPr txBox="1"/>
          <p:nvPr/>
        </p:nvSpPr>
        <p:spPr>
          <a:xfrm>
            <a:off x="4377528" y="3313033"/>
            <a:ext cx="5886405" cy="517681"/>
          </a:xfrm>
          <a:prstGeom prst="rect">
            <a:avLst/>
          </a:prstGeom>
          <a:noFill/>
        </p:spPr>
        <p:txBody>
          <a:bodyPr wrap="none" lIns="87782" tIns="65837" rIns="87782" bIns="65837" anchor="ctr">
            <a:spAutoFit/>
          </a:bodyPr>
          <a:lstStyle/>
          <a:p>
            <a:pPr algn="ctr">
              <a:lnSpc>
                <a:spcPts val="3042"/>
              </a:lnSpc>
              <a:spcAft>
                <a:spcPts val="2340"/>
              </a:spcAft>
            </a:pPr>
            <a:r>
              <a:rPr sz="2009">
                <a:solidFill>
                  <a:srgbClr val="333333"/>
                </a:solidFill>
              </a:rPr>
              <a:t>Alone we can do so little; together we can do so much.</a:t>
            </a:r>
          </a:p>
        </p:txBody>
      </p:sp>
      <p:sp>
        <p:nvSpPr>
          <p:cNvPr id="6" name="TextBox 5"/>
          <p:cNvSpPr txBox="1"/>
          <p:nvPr/>
        </p:nvSpPr>
        <p:spPr>
          <a:xfrm>
            <a:off x="6612756" y="4109787"/>
            <a:ext cx="1415951" cy="375783"/>
          </a:xfrm>
          <a:prstGeom prst="rect">
            <a:avLst/>
          </a:prstGeom>
          <a:noFill/>
        </p:spPr>
        <p:txBody>
          <a:bodyPr wrap="none" lIns="87782" tIns="65837" rIns="87782" bIns="65837" anchor="ctr">
            <a:spAutoFit/>
          </a:bodyPr>
          <a:lstStyle/>
          <a:p>
            <a:pPr algn="ctr">
              <a:spcAft>
                <a:spcPts val="3120"/>
              </a:spcAft>
            </a:pPr>
            <a:r>
              <a:rPr sz="1578" b="1">
                <a:solidFill>
                  <a:srgbClr val="2E7D32"/>
                </a:solidFill>
              </a:rPr>
              <a:t> </a:t>
            </a:r>
            <a:r>
              <a:rPr sz="1325"/>
              <a:t>  </a:t>
            </a:r>
            <a:r>
              <a:rPr sz="1578" b="1">
                <a:solidFill>
                  <a:srgbClr val="2E7D32"/>
                </a:solidFill>
              </a:rPr>
              <a:t> Helen Keller </a:t>
            </a:r>
          </a:p>
        </p:txBody>
      </p:sp>
      <p:pic>
        <p:nvPicPr>
          <p:cNvPr id="7" name="Picture 6" descr="image.png"/>
          <p:cNvPicPr>
            <a:picLocks noChangeAspect="1"/>
          </p:cNvPicPr>
          <p:nvPr/>
        </p:nvPicPr>
        <p:blipFill>
          <a:blip r:embed="rId2">
            <a:alphaModFix/>
          </a:blip>
          <a:stretch>
            <a:fillRect/>
          </a:stretch>
        </p:blipFill>
        <p:spPr>
          <a:xfrm>
            <a:off x="6469218" y="4198238"/>
            <a:ext cx="274313" cy="198881"/>
          </a:xfrm>
          <a:prstGeom prst="rect">
            <a:avLst/>
          </a:prstGeom>
        </p:spPr>
      </p:pic>
      <p:sp>
        <p:nvSpPr>
          <p:cNvPr id="8" name="Rounded Rectangle 7"/>
          <p:cNvSpPr/>
          <p:nvPr/>
        </p:nvSpPr>
        <p:spPr>
          <a:xfrm>
            <a:off x="6629234" y="5143500"/>
            <a:ext cx="1371565" cy="45720"/>
          </a:xfrm>
          <a:prstGeom prst="roundRect">
            <a:avLst>
              <a:gd name="adj" fmla="val 100000"/>
            </a:avLst>
          </a:prstGeom>
          <a:solidFill>
            <a:srgbClr val="4CAF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sp>
        <p:nvSpPr>
          <p:cNvPr id="9" name="TextBox 8"/>
          <p:cNvSpPr txBox="1"/>
          <p:nvPr/>
        </p:nvSpPr>
        <p:spPr>
          <a:xfrm>
            <a:off x="6235712" y="5663916"/>
            <a:ext cx="2147177" cy="685099"/>
          </a:xfrm>
          <a:prstGeom prst="rect">
            <a:avLst/>
          </a:prstGeom>
          <a:noFill/>
        </p:spPr>
        <p:txBody>
          <a:bodyPr wrap="none" lIns="87782" tIns="65837" rIns="87782" bIns="65837" anchor="ctr">
            <a:spAutoFit/>
          </a:bodyPr>
          <a:lstStyle/>
          <a:p>
            <a:pPr algn="ctr">
              <a:spcBef>
                <a:spcPts val="1560"/>
              </a:spcBef>
            </a:pPr>
            <a:r>
              <a:rPr sz="3588" b="1">
                <a:solidFill>
                  <a:srgbClr val="2E7D32"/>
                </a:solidFill>
              </a:rPr>
              <a:t>Thank You</a:t>
            </a:r>
          </a:p>
        </p:txBody>
      </p:sp>
      <p:sp>
        <p:nvSpPr>
          <p:cNvPr id="10" name="Rounded Rectangle 9"/>
          <p:cNvSpPr/>
          <p:nvPr/>
        </p:nvSpPr>
        <p:spPr>
          <a:xfrm>
            <a:off x="5886303" y="6709410"/>
            <a:ext cx="800080" cy="800100"/>
          </a:xfrm>
          <a:prstGeom prst="roundRect">
            <a:avLst>
              <a:gd name="adj" fmla="val 50000"/>
            </a:avLst>
          </a:prstGeom>
          <a:solidFill>
            <a:srgbClr val="F1F8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pic>
        <p:nvPicPr>
          <p:cNvPr id="11" name="Picture 10" descr="image.png"/>
          <p:cNvPicPr>
            <a:picLocks noChangeAspect="1"/>
          </p:cNvPicPr>
          <p:nvPr/>
        </p:nvPicPr>
        <p:blipFill>
          <a:blip r:embed="rId3">
            <a:alphaModFix/>
          </a:blip>
          <a:stretch>
            <a:fillRect/>
          </a:stretch>
        </p:blipFill>
        <p:spPr>
          <a:xfrm>
            <a:off x="6080608" y="6935646"/>
            <a:ext cx="411469" cy="347629"/>
          </a:xfrm>
          <a:prstGeom prst="rect">
            <a:avLst/>
          </a:prstGeom>
        </p:spPr>
      </p:pic>
      <p:sp>
        <p:nvSpPr>
          <p:cNvPr id="12" name="Rounded Rectangle 11"/>
          <p:cNvSpPr/>
          <p:nvPr/>
        </p:nvSpPr>
        <p:spPr>
          <a:xfrm>
            <a:off x="6914976" y="6709410"/>
            <a:ext cx="800080" cy="800100"/>
          </a:xfrm>
          <a:prstGeom prst="roundRect">
            <a:avLst>
              <a:gd name="adj" fmla="val 50000"/>
            </a:avLst>
          </a:prstGeom>
          <a:solidFill>
            <a:srgbClr val="F1F8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pic>
        <p:nvPicPr>
          <p:cNvPr id="13" name="Picture 12" descr="image.png"/>
          <p:cNvPicPr>
            <a:picLocks noChangeAspect="1"/>
          </p:cNvPicPr>
          <p:nvPr/>
        </p:nvPicPr>
        <p:blipFill>
          <a:blip r:embed="rId4">
            <a:alphaModFix/>
          </a:blip>
          <a:stretch>
            <a:fillRect/>
          </a:stretch>
        </p:blipFill>
        <p:spPr>
          <a:xfrm>
            <a:off x="7109282" y="6935646"/>
            <a:ext cx="411469" cy="347629"/>
          </a:xfrm>
          <a:prstGeom prst="rect">
            <a:avLst/>
          </a:prstGeom>
        </p:spPr>
      </p:pic>
      <p:sp>
        <p:nvSpPr>
          <p:cNvPr id="14" name="Rounded Rectangle 13"/>
          <p:cNvSpPr/>
          <p:nvPr/>
        </p:nvSpPr>
        <p:spPr>
          <a:xfrm>
            <a:off x="7943651" y="6709410"/>
            <a:ext cx="800080" cy="800100"/>
          </a:xfrm>
          <a:prstGeom prst="roundRect">
            <a:avLst>
              <a:gd name="adj" fmla="val 50000"/>
            </a:avLst>
          </a:prstGeom>
          <a:solidFill>
            <a:srgbClr val="F1F8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160"/>
          </a:p>
        </p:txBody>
      </p:sp>
      <p:pic>
        <p:nvPicPr>
          <p:cNvPr id="15" name="Picture 14" descr="image.png"/>
          <p:cNvPicPr>
            <a:picLocks noChangeAspect="1"/>
          </p:cNvPicPr>
          <p:nvPr/>
        </p:nvPicPr>
        <p:blipFill>
          <a:blip r:embed="rId5">
            <a:alphaModFix/>
          </a:blip>
          <a:stretch>
            <a:fillRect/>
          </a:stretch>
        </p:blipFill>
        <p:spPr>
          <a:xfrm>
            <a:off x="8137957" y="6981758"/>
            <a:ext cx="411469" cy="255401"/>
          </a:xfrm>
          <a:prstGeom prst="rect">
            <a:avLst/>
          </a:prstGeom>
        </p:spPr>
      </p:pic>
    </p:spTree>
    <p:extLst>
      <p:ext uri="{BB962C8B-B14F-4D97-AF65-F5344CB8AC3E}">
        <p14:creationId xmlns:p14="http://schemas.microsoft.com/office/powerpoint/2010/main" val="283879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18635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24E73"/>
                </a:solidFill>
                <a:latin typeface="MuseoModerno Medium" pitchFamily="34" charset="0"/>
                <a:ea typeface="MuseoModerno Medium" pitchFamily="34" charset="-122"/>
                <a:cs typeface="MuseoModerno Medium" pitchFamily="34" charset="-120"/>
              </a:rPr>
              <a:t>AnnaMitra</a:t>
            </a:r>
            <a:endParaRPr lang="en-US" sz="4450" b="1" dirty="0"/>
          </a:p>
        </p:txBody>
      </p:sp>
      <p:sp>
        <p:nvSpPr>
          <p:cNvPr id="4" name="Text 1"/>
          <p:cNvSpPr/>
          <p:nvPr/>
        </p:nvSpPr>
        <p:spPr>
          <a:xfrm>
            <a:off x="6280190" y="3985855"/>
            <a:ext cx="3638550"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Food Distribution Platform</a:t>
            </a:r>
            <a:endParaRPr lang="en-US" sz="2200" dirty="0"/>
          </a:p>
        </p:txBody>
      </p:sp>
      <p:sp>
        <p:nvSpPr>
          <p:cNvPr id="5" name="Text 2"/>
          <p:cNvSpPr/>
          <p:nvPr/>
        </p:nvSpPr>
        <p:spPr>
          <a:xfrm>
            <a:off x="6280190" y="468034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Team Ecovision | Group 6 | November 2025</a:t>
            </a:r>
            <a:endParaRPr lang="en-US" sz="1750" dirty="0"/>
          </a:p>
        </p:txBody>
      </p:sp>
      <p:sp>
        <p:nvSpPr>
          <p:cNvPr id="6" name="Rectangle 5">
            <a:extLst>
              <a:ext uri="{FF2B5EF4-FFF2-40B4-BE49-F238E27FC236}">
                <a16:creationId xmlns:a16="http://schemas.microsoft.com/office/drawing/2014/main" xmlns="" id="{B89F8362-F82D-B6B2-B258-A22D48441E89}"/>
              </a:ext>
            </a:extLst>
          </p:cNvPr>
          <p:cNvSpPr/>
          <p:nvPr/>
        </p:nvSpPr>
        <p:spPr>
          <a:xfrm>
            <a:off x="12801600" y="7738260"/>
            <a:ext cx="1752600" cy="405615"/>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69194"/>
            <a:ext cx="5670590" cy="708779"/>
          </a:xfrm>
          <a:prstGeom prst="rect">
            <a:avLst/>
          </a:prstGeom>
          <a:noFill/>
          <a:ln/>
        </p:spPr>
        <p:txBody>
          <a:bodyPr wrap="none" lIns="0" tIns="0" rIns="0" bIns="0" rtlCol="0" anchor="t"/>
          <a:lstStyle/>
          <a:p>
            <a:pPr marL="0" indent="0" algn="l">
              <a:lnSpc>
                <a:spcPts val="5550"/>
              </a:lnSpc>
              <a:buNone/>
            </a:pPr>
            <a:r>
              <a:rPr lang="en-US" sz="3850" b="1" dirty="0">
                <a:solidFill>
                  <a:srgbClr val="124E73"/>
                </a:solidFill>
                <a:latin typeface="MuseoModerno Medium" pitchFamily="34" charset="0"/>
                <a:ea typeface="MuseoModerno Medium" pitchFamily="34" charset="-122"/>
                <a:cs typeface="MuseoModerno Medium" pitchFamily="34" charset="-120"/>
              </a:rPr>
              <a:t>Code walkthrough</a:t>
            </a:r>
            <a:endParaRPr lang="en-US" sz="3850" b="1" dirty="0"/>
          </a:p>
        </p:txBody>
      </p:sp>
      <p:sp>
        <p:nvSpPr>
          <p:cNvPr id="3" name="Text 1"/>
          <p:cNvSpPr/>
          <p:nvPr/>
        </p:nvSpPr>
        <p:spPr>
          <a:xfrm>
            <a:off x="793790" y="2444948"/>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Builder Pattern</a:t>
            </a:r>
            <a:endParaRPr lang="en-US" sz="2650" dirty="0"/>
          </a:p>
        </p:txBody>
      </p:sp>
      <p:sp>
        <p:nvSpPr>
          <p:cNvPr id="4" name="Text 2"/>
          <p:cNvSpPr/>
          <p:nvPr/>
        </p:nvSpPr>
        <p:spPr>
          <a:xfrm>
            <a:off x="793790" y="3097054"/>
            <a:ext cx="5564862" cy="1814513"/>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The Builder Pattern constructs complex objects step by step, making code cleaner and more maintainable. In AnnaMitra, it creates donation objects with optional properties like donor details, items, pickup time, location, and expiry date.</a:t>
            </a:r>
            <a:endParaRPr lang="en-US" sz="1750" dirty="0"/>
          </a:p>
        </p:txBody>
      </p:sp>
      <p:sp>
        <p:nvSpPr>
          <p:cNvPr id="5" name="Text 3"/>
          <p:cNvSpPr/>
          <p:nvPr/>
        </p:nvSpPr>
        <p:spPr>
          <a:xfrm>
            <a:off x="793790" y="51383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Key Benefits</a:t>
            </a:r>
            <a:endParaRPr lang="en-US" sz="2200" dirty="0"/>
          </a:p>
        </p:txBody>
      </p:sp>
      <p:sp>
        <p:nvSpPr>
          <p:cNvPr id="6" name="Text 4"/>
          <p:cNvSpPr/>
          <p:nvPr/>
        </p:nvSpPr>
        <p:spPr>
          <a:xfrm>
            <a:off x="793790" y="5719524"/>
            <a:ext cx="556486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3" pitchFamily="34" charset="0"/>
                <a:ea typeface="Source Sans 3" pitchFamily="34" charset="-122"/>
                <a:cs typeface="Source Sans 3" pitchFamily="34" charset="-120"/>
              </a:rPr>
              <a:t>Flexible object construction</a:t>
            </a:r>
            <a:endParaRPr lang="en-US" sz="1750" dirty="0"/>
          </a:p>
        </p:txBody>
      </p:sp>
      <p:sp>
        <p:nvSpPr>
          <p:cNvPr id="7" name="Text 5"/>
          <p:cNvSpPr/>
          <p:nvPr/>
        </p:nvSpPr>
        <p:spPr>
          <a:xfrm>
            <a:off x="793790" y="6161723"/>
            <a:ext cx="556486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3" pitchFamily="34" charset="0"/>
                <a:ea typeface="Source Sans 3" pitchFamily="34" charset="-122"/>
                <a:cs typeface="Source Sans 3" pitchFamily="34" charset="-120"/>
              </a:rPr>
              <a:t>Readable controller code</a:t>
            </a:r>
            <a:endParaRPr lang="en-US" sz="1750" dirty="0"/>
          </a:p>
        </p:txBody>
      </p:sp>
      <p:sp>
        <p:nvSpPr>
          <p:cNvPr id="8" name="Text 6"/>
          <p:cNvSpPr/>
          <p:nvPr/>
        </p:nvSpPr>
        <p:spPr>
          <a:xfrm>
            <a:off x="793790" y="6603921"/>
            <a:ext cx="556486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3" pitchFamily="34" charset="0"/>
                <a:ea typeface="Source Sans 3" pitchFamily="34" charset="-122"/>
                <a:cs typeface="Source Sans 3" pitchFamily="34" charset="-120"/>
              </a:rPr>
              <a:t>Easy property management</a:t>
            </a:r>
            <a:endParaRPr lang="en-US" sz="1750" dirty="0"/>
          </a:p>
        </p:txBody>
      </p:sp>
      <p:grpSp>
        <p:nvGrpSpPr>
          <p:cNvPr id="12" name="Group 11">
            <a:extLst>
              <a:ext uri="{FF2B5EF4-FFF2-40B4-BE49-F238E27FC236}">
                <a16:creationId xmlns:a16="http://schemas.microsoft.com/office/drawing/2014/main" xmlns="" id="{DA0C2C0A-EE47-BB7C-69B0-6828367D4330}"/>
              </a:ext>
            </a:extLst>
          </p:cNvPr>
          <p:cNvGrpSpPr/>
          <p:nvPr/>
        </p:nvGrpSpPr>
        <p:grpSpPr>
          <a:xfrm>
            <a:off x="7073741" y="2192656"/>
            <a:ext cx="6947059" cy="4331970"/>
            <a:chOff x="6908363" y="2393990"/>
            <a:chExt cx="6947059" cy="4331970"/>
          </a:xfrm>
        </p:grpSpPr>
        <p:sp>
          <p:nvSpPr>
            <p:cNvPr id="10" name="Shape 8"/>
            <p:cNvSpPr/>
            <p:nvPr/>
          </p:nvSpPr>
          <p:spPr>
            <a:xfrm>
              <a:off x="6908363" y="2393990"/>
              <a:ext cx="6947059" cy="4331970"/>
            </a:xfrm>
            <a:prstGeom prst="roundRect">
              <a:avLst>
                <a:gd name="adj" fmla="val 785"/>
              </a:avLst>
            </a:prstGeom>
            <a:solidFill>
              <a:srgbClr val="F2EFE8"/>
            </a:solidFill>
            <a:ln/>
          </p:spPr>
        </p:sp>
        <p:sp>
          <p:nvSpPr>
            <p:cNvPr id="11" name="Text 9"/>
            <p:cNvSpPr/>
            <p:nvPr/>
          </p:nvSpPr>
          <p:spPr>
            <a:xfrm>
              <a:off x="7135178" y="2643307"/>
              <a:ext cx="6493431" cy="399192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highlight>
                    <a:srgbClr val="F2EFE8"/>
                  </a:highlight>
                  <a:latin typeface="Consolas" pitchFamily="34" charset="0"/>
                  <a:ea typeface="Consolas" pitchFamily="34" charset="-122"/>
                  <a:cs typeface="Consolas" pitchFamily="34" charset="-120"/>
                </a:rPr>
                <a:t>// controllers/</a:t>
              </a:r>
              <a:r>
                <a:rPr lang="en-US" sz="1750" dirty="0" err="1">
                  <a:solidFill>
                    <a:srgbClr val="2B4150"/>
                  </a:solidFill>
                  <a:highlight>
                    <a:srgbClr val="F2EFE8"/>
                  </a:highlight>
                  <a:latin typeface="Consolas" pitchFamily="34" charset="0"/>
                  <a:ea typeface="Consolas" pitchFamily="34" charset="-122"/>
                  <a:cs typeface="Consolas" pitchFamily="34" charset="-120"/>
                </a:rPr>
                <a:t>DonationController.jsconst</a:t>
              </a:r>
              <a:r>
                <a:rPr lang="en-US" sz="1750" dirty="0">
                  <a:solidFill>
                    <a:srgbClr val="2B4150"/>
                  </a:solidFill>
                  <a:highlight>
                    <a:srgbClr val="F2EFE8"/>
                  </a:highlight>
                  <a:latin typeface="Consolas" pitchFamily="34" charset="0"/>
                  <a:ea typeface="Consolas" pitchFamily="34" charset="-122"/>
                  <a:cs typeface="Consolas" pitchFamily="34" charset="-120"/>
                </a:rPr>
                <a:t> </a:t>
              </a:r>
              <a:r>
                <a:rPr lang="en-US" sz="1750" dirty="0" err="1">
                  <a:solidFill>
                    <a:srgbClr val="2B4150"/>
                  </a:solidFill>
                  <a:highlight>
                    <a:srgbClr val="F2EFE8"/>
                  </a:highlight>
                  <a:latin typeface="Consolas" pitchFamily="34" charset="0"/>
                  <a:ea typeface="Consolas" pitchFamily="34" charset="-122"/>
                  <a:cs typeface="Consolas" pitchFamily="34" charset="-120"/>
                </a:rPr>
                <a:t>DonationBuilder</a:t>
              </a:r>
              <a:r>
                <a:rPr lang="en-US" sz="1750" dirty="0">
                  <a:solidFill>
                    <a:srgbClr val="2B4150"/>
                  </a:solidFill>
                  <a:highlight>
                    <a:srgbClr val="F2EFE8"/>
                  </a:highlight>
                  <a:latin typeface="Consolas" pitchFamily="34" charset="0"/>
                  <a:ea typeface="Consolas" pitchFamily="34" charset="-122"/>
                  <a:cs typeface="Consolas" pitchFamily="34" charset="-120"/>
                </a:rPr>
                <a:t> =  require('../utils/</a:t>
              </a:r>
              <a:r>
                <a:rPr lang="en-US" sz="1750" dirty="0" err="1">
                  <a:solidFill>
                    <a:srgbClr val="2B4150"/>
                  </a:solidFill>
                  <a:highlight>
                    <a:srgbClr val="F2EFE8"/>
                  </a:highlight>
                  <a:latin typeface="Consolas" pitchFamily="34" charset="0"/>
                  <a:ea typeface="Consolas" pitchFamily="34" charset="-122"/>
                  <a:cs typeface="Consolas" pitchFamily="34" charset="-120"/>
                </a:rPr>
                <a:t>DonationBuilder</a:t>
              </a:r>
              <a:r>
                <a:rPr lang="en-US" sz="1750" dirty="0">
                  <a:solidFill>
                    <a:srgbClr val="2B4150"/>
                  </a:solidFill>
                  <a:highlight>
                    <a:srgbClr val="F2EFE8"/>
                  </a:highlight>
                  <a:latin typeface="Consolas" pitchFamily="34" charset="0"/>
                  <a:ea typeface="Consolas" pitchFamily="34" charset="-122"/>
                  <a:cs typeface="Consolas" pitchFamily="34" charset="-120"/>
                </a:rPr>
                <a:t>');const donation = new </a:t>
              </a:r>
              <a:r>
                <a:rPr lang="en-US" sz="1750" dirty="0" err="1">
                  <a:solidFill>
                    <a:srgbClr val="2B4150"/>
                  </a:solidFill>
                  <a:highlight>
                    <a:srgbClr val="F2EFE8"/>
                  </a:highlight>
                  <a:latin typeface="Consolas" pitchFamily="34" charset="0"/>
                  <a:ea typeface="Consolas" pitchFamily="34" charset="-122"/>
                  <a:cs typeface="Consolas" pitchFamily="34" charset="-120"/>
                </a:rPr>
                <a:t>DonationBuilder</a:t>
              </a:r>
              <a:r>
                <a:rPr lang="en-US" sz="1750" dirty="0">
                  <a:solidFill>
                    <a:srgbClr val="2B4150"/>
                  </a:solidFill>
                  <a:highlight>
                    <a:srgbClr val="F2EFE8"/>
                  </a:highlight>
                  <a:latin typeface="Consolas" pitchFamily="34" charset="0"/>
                  <a:ea typeface="Consolas" pitchFamily="34" charset="-122"/>
                  <a:cs typeface="Consolas" pitchFamily="34" charset="-120"/>
                </a:rPr>
                <a:t>() .</a:t>
              </a:r>
              <a:r>
                <a:rPr lang="en-US" sz="1750" dirty="0" err="1">
                  <a:solidFill>
                    <a:srgbClr val="2B4150"/>
                  </a:solidFill>
                  <a:highlight>
                    <a:srgbClr val="F2EFE8"/>
                  </a:highlight>
                  <a:latin typeface="Consolas" pitchFamily="34" charset="0"/>
                  <a:ea typeface="Consolas" pitchFamily="34" charset="-122"/>
                  <a:cs typeface="Consolas" pitchFamily="34" charset="-120"/>
                </a:rPr>
                <a:t>setDonor</a:t>
              </a:r>
              <a:r>
                <a:rPr lang="en-US" sz="1750" dirty="0">
                  <a:solidFill>
                    <a:srgbClr val="2B4150"/>
                  </a:solidFill>
                  <a:highlight>
                    <a:srgbClr val="F2EFE8"/>
                  </a:highlight>
                  <a:latin typeface="Consolas" pitchFamily="34" charset="0"/>
                  <a:ea typeface="Consolas" pitchFamily="34" charset="-122"/>
                  <a:cs typeface="Consolas" pitchFamily="34" charset="-120"/>
                </a:rPr>
                <a:t>(</a:t>
              </a:r>
              <a:r>
                <a:rPr lang="en-US" sz="1750" dirty="0" err="1">
                  <a:solidFill>
                    <a:srgbClr val="2B4150"/>
                  </a:solidFill>
                  <a:highlight>
                    <a:srgbClr val="F2EFE8"/>
                  </a:highlight>
                  <a:latin typeface="Consolas" pitchFamily="34" charset="0"/>
                  <a:ea typeface="Consolas" pitchFamily="34" charset="-122"/>
                  <a:cs typeface="Consolas" pitchFamily="34" charset="-120"/>
                </a:rPr>
                <a:t>req.user._id</a:t>
              </a:r>
              <a:r>
                <a:rPr lang="en-US" sz="1750" dirty="0">
                  <a:solidFill>
                    <a:srgbClr val="2B4150"/>
                  </a:solidFill>
                  <a:highlight>
                    <a:srgbClr val="F2EFE8"/>
                  </a:highlight>
                  <a:latin typeface="Consolas" pitchFamily="34" charset="0"/>
                  <a:ea typeface="Consolas" pitchFamily="34" charset="-122"/>
                  <a:cs typeface="Consolas" pitchFamily="34" charset="-120"/>
                </a:rPr>
                <a:t>) .</a:t>
              </a:r>
              <a:r>
                <a:rPr lang="en-US" sz="1750" dirty="0" err="1">
                  <a:solidFill>
                    <a:srgbClr val="2B4150"/>
                  </a:solidFill>
                  <a:highlight>
                    <a:srgbClr val="F2EFE8"/>
                  </a:highlight>
                  <a:latin typeface="Consolas" pitchFamily="34" charset="0"/>
                  <a:ea typeface="Consolas" pitchFamily="34" charset="-122"/>
                  <a:cs typeface="Consolas" pitchFamily="34" charset="-120"/>
                </a:rPr>
                <a:t>setItems</a:t>
              </a:r>
              <a:r>
                <a:rPr lang="en-US" sz="1750" dirty="0">
                  <a:solidFill>
                    <a:srgbClr val="2B4150"/>
                  </a:solidFill>
                  <a:highlight>
                    <a:srgbClr val="F2EFE8"/>
                  </a:highlight>
                  <a:latin typeface="Consolas" pitchFamily="34" charset="0"/>
                  <a:ea typeface="Consolas" pitchFamily="34" charset="-122"/>
                  <a:cs typeface="Consolas" pitchFamily="34" charset="-120"/>
                </a:rPr>
                <a:t>(</a:t>
              </a:r>
              <a:r>
                <a:rPr lang="en-US" sz="1750" dirty="0" err="1">
                  <a:solidFill>
                    <a:srgbClr val="2B4150"/>
                  </a:solidFill>
                  <a:highlight>
                    <a:srgbClr val="F2EFE8"/>
                  </a:highlight>
                  <a:latin typeface="Consolas" pitchFamily="34" charset="0"/>
                  <a:ea typeface="Consolas" pitchFamily="34" charset="-122"/>
                  <a:cs typeface="Consolas" pitchFamily="34" charset="-120"/>
                </a:rPr>
                <a:t>req.body.items</a:t>
              </a:r>
              <a:r>
                <a:rPr lang="en-US" sz="1750" dirty="0">
                  <a:solidFill>
                    <a:srgbClr val="2B4150"/>
                  </a:solidFill>
                  <a:highlight>
                    <a:srgbClr val="F2EFE8"/>
                  </a:highlight>
                  <a:latin typeface="Consolas" pitchFamily="34" charset="0"/>
                  <a:ea typeface="Consolas" pitchFamily="34" charset="-122"/>
                  <a:cs typeface="Consolas" pitchFamily="34" charset="-120"/>
                </a:rPr>
                <a:t>) .</a:t>
              </a:r>
              <a:r>
                <a:rPr lang="en-US" sz="1750" dirty="0" err="1">
                  <a:solidFill>
                    <a:srgbClr val="2B4150"/>
                  </a:solidFill>
                  <a:highlight>
                    <a:srgbClr val="F2EFE8"/>
                  </a:highlight>
                  <a:latin typeface="Consolas" pitchFamily="34" charset="0"/>
                  <a:ea typeface="Consolas" pitchFamily="34" charset="-122"/>
                  <a:cs typeface="Consolas" pitchFamily="34" charset="-120"/>
                </a:rPr>
                <a:t>setPickupTime</a:t>
              </a:r>
              <a:r>
                <a:rPr lang="en-US" sz="1750" dirty="0">
                  <a:solidFill>
                    <a:srgbClr val="2B4150"/>
                  </a:solidFill>
                  <a:highlight>
                    <a:srgbClr val="F2EFE8"/>
                  </a:highlight>
                  <a:latin typeface="Consolas" pitchFamily="34" charset="0"/>
                  <a:ea typeface="Consolas" pitchFamily="34" charset="-122"/>
                  <a:cs typeface="Consolas" pitchFamily="34" charset="-120"/>
                </a:rPr>
                <a:t>(</a:t>
              </a:r>
              <a:r>
                <a:rPr lang="en-US" sz="1750" dirty="0" err="1">
                  <a:solidFill>
                    <a:srgbClr val="2B4150"/>
                  </a:solidFill>
                  <a:highlight>
                    <a:srgbClr val="F2EFE8"/>
                  </a:highlight>
                  <a:latin typeface="Consolas" pitchFamily="34" charset="0"/>
                  <a:ea typeface="Consolas" pitchFamily="34" charset="-122"/>
                  <a:cs typeface="Consolas" pitchFamily="34" charset="-120"/>
                </a:rPr>
                <a:t>req.body.pickupTime</a:t>
              </a:r>
              <a:r>
                <a:rPr lang="en-US" sz="1750" dirty="0">
                  <a:solidFill>
                    <a:srgbClr val="2B4150"/>
                  </a:solidFill>
                  <a:highlight>
                    <a:srgbClr val="F2EFE8"/>
                  </a:highlight>
                  <a:latin typeface="Consolas" pitchFamily="34" charset="0"/>
                  <a:ea typeface="Consolas" pitchFamily="34" charset="-122"/>
                  <a:cs typeface="Consolas" pitchFamily="34" charset="-120"/>
                </a:rPr>
                <a:t>) .</a:t>
              </a:r>
              <a:r>
                <a:rPr lang="en-US" sz="1750" dirty="0" err="1">
                  <a:solidFill>
                    <a:srgbClr val="2B4150"/>
                  </a:solidFill>
                  <a:highlight>
                    <a:srgbClr val="F2EFE8"/>
                  </a:highlight>
                  <a:latin typeface="Consolas" pitchFamily="34" charset="0"/>
                  <a:ea typeface="Consolas" pitchFamily="34" charset="-122"/>
                  <a:cs typeface="Consolas" pitchFamily="34" charset="-120"/>
                </a:rPr>
                <a:t>setLocation</a:t>
              </a:r>
              <a:r>
                <a:rPr lang="en-US" sz="1750" dirty="0">
                  <a:solidFill>
                    <a:srgbClr val="2B4150"/>
                  </a:solidFill>
                  <a:highlight>
                    <a:srgbClr val="F2EFE8"/>
                  </a:highlight>
                  <a:latin typeface="Consolas" pitchFamily="34" charset="0"/>
                  <a:ea typeface="Consolas" pitchFamily="34" charset="-122"/>
                  <a:cs typeface="Consolas" pitchFamily="34" charset="-120"/>
                </a:rPr>
                <a:t>(</a:t>
              </a:r>
              <a:r>
                <a:rPr lang="en-US" sz="1750" dirty="0" err="1">
                  <a:solidFill>
                    <a:srgbClr val="2B4150"/>
                  </a:solidFill>
                  <a:highlight>
                    <a:srgbClr val="F2EFE8"/>
                  </a:highlight>
                  <a:latin typeface="Consolas" pitchFamily="34" charset="0"/>
                  <a:ea typeface="Consolas" pitchFamily="34" charset="-122"/>
                  <a:cs typeface="Consolas" pitchFamily="34" charset="-120"/>
                </a:rPr>
                <a:t>req.body.location</a:t>
              </a:r>
              <a:r>
                <a:rPr lang="en-US" sz="1750" dirty="0">
                  <a:solidFill>
                    <a:srgbClr val="2B4150"/>
                  </a:solidFill>
                  <a:highlight>
                    <a:srgbClr val="F2EFE8"/>
                  </a:highlight>
                  <a:latin typeface="Consolas" pitchFamily="34" charset="0"/>
                  <a:ea typeface="Consolas" pitchFamily="34" charset="-122"/>
                  <a:cs typeface="Consolas" pitchFamily="34" charset="-120"/>
                </a:rPr>
                <a:t>) .</a:t>
              </a:r>
              <a:r>
                <a:rPr lang="en-US" sz="1750" dirty="0" err="1">
                  <a:solidFill>
                    <a:srgbClr val="2B4150"/>
                  </a:solidFill>
                  <a:highlight>
                    <a:srgbClr val="F2EFE8"/>
                  </a:highlight>
                  <a:latin typeface="Consolas" pitchFamily="34" charset="0"/>
                  <a:ea typeface="Consolas" pitchFamily="34" charset="-122"/>
                  <a:cs typeface="Consolas" pitchFamily="34" charset="-120"/>
                </a:rPr>
                <a:t>setExpiryDate</a:t>
              </a:r>
              <a:r>
                <a:rPr lang="en-US" sz="1750" dirty="0">
                  <a:solidFill>
                    <a:srgbClr val="2B4150"/>
                  </a:solidFill>
                  <a:highlight>
                    <a:srgbClr val="F2EFE8"/>
                  </a:highlight>
                  <a:latin typeface="Consolas" pitchFamily="34" charset="0"/>
                  <a:ea typeface="Consolas" pitchFamily="34" charset="-122"/>
                  <a:cs typeface="Consolas" pitchFamily="34" charset="-120"/>
                </a:rPr>
                <a:t>(</a:t>
              </a:r>
              <a:r>
                <a:rPr lang="en-US" sz="1750" dirty="0" err="1">
                  <a:solidFill>
                    <a:srgbClr val="2B4150"/>
                  </a:solidFill>
                  <a:highlight>
                    <a:srgbClr val="F2EFE8"/>
                  </a:highlight>
                  <a:latin typeface="Consolas" pitchFamily="34" charset="0"/>
                  <a:ea typeface="Consolas" pitchFamily="34" charset="-122"/>
                  <a:cs typeface="Consolas" pitchFamily="34" charset="-120"/>
                </a:rPr>
                <a:t>req.body.expiry</a:t>
              </a:r>
              <a:r>
                <a:rPr lang="en-US" sz="1750" dirty="0">
                  <a:solidFill>
                    <a:srgbClr val="2B4150"/>
                  </a:solidFill>
                  <a:highlight>
                    <a:srgbClr val="F2EFE8"/>
                  </a:highlight>
                  <a:latin typeface="Consolas" pitchFamily="34" charset="0"/>
                  <a:ea typeface="Consolas" pitchFamily="34" charset="-122"/>
                  <a:cs typeface="Consolas" pitchFamily="34" charset="-120"/>
                </a:rPr>
                <a:t>) .build();</a:t>
              </a:r>
              <a:endParaRPr lang="en-US" sz="1750" dirty="0"/>
            </a:p>
          </p:txBody>
        </p:sp>
      </p:grpSp>
      <p:pic>
        <p:nvPicPr>
          <p:cNvPr id="14" name="Picture 13">
            <a:extLst>
              <a:ext uri="{FF2B5EF4-FFF2-40B4-BE49-F238E27FC236}">
                <a16:creationId xmlns:a16="http://schemas.microsoft.com/office/drawing/2014/main" xmlns="" id="{B6CEF872-5E9F-443F-D0E6-D259C0D61443}"/>
              </a:ext>
            </a:extLst>
          </p:cNvPr>
          <p:cNvPicPr>
            <a:picLocks noChangeAspect="1"/>
          </p:cNvPicPr>
          <p:nvPr/>
        </p:nvPicPr>
        <p:blipFill>
          <a:blip r:embed="rId3"/>
          <a:stretch>
            <a:fillRect/>
          </a:stretch>
        </p:blipFill>
        <p:spPr>
          <a:xfrm>
            <a:off x="6770389" y="1523583"/>
            <a:ext cx="7553762" cy="5724956"/>
          </a:xfrm>
          <a:prstGeom prst="rect">
            <a:avLst/>
          </a:prstGeom>
        </p:spPr>
      </p:pic>
      <p:sp>
        <p:nvSpPr>
          <p:cNvPr id="15" name="Rectangle 14">
            <a:extLst>
              <a:ext uri="{FF2B5EF4-FFF2-40B4-BE49-F238E27FC236}">
                <a16:creationId xmlns:a16="http://schemas.microsoft.com/office/drawing/2014/main" xmlns="" id="{5FAFEE52-06A1-06E4-AD14-BF538ABAC0E7}"/>
              </a:ext>
            </a:extLst>
          </p:cNvPr>
          <p:cNvSpPr/>
          <p:nvPr/>
        </p:nvSpPr>
        <p:spPr>
          <a:xfrm>
            <a:off x="12801600" y="7738260"/>
            <a:ext cx="1752600" cy="405615"/>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0670" y="611029"/>
            <a:ext cx="4290536" cy="536377"/>
          </a:xfrm>
          <a:prstGeom prst="rect">
            <a:avLst/>
          </a:prstGeom>
          <a:noFill/>
          <a:ln/>
        </p:spPr>
        <p:txBody>
          <a:bodyPr wrap="none" lIns="0" tIns="0" rIns="0" bIns="0" rtlCol="0" anchor="t"/>
          <a:lstStyle/>
          <a:p>
            <a:pPr marL="0" indent="0" algn="l">
              <a:lnSpc>
                <a:spcPts val="4200"/>
              </a:lnSpc>
              <a:buNone/>
            </a:pPr>
            <a:r>
              <a:rPr lang="en-US" sz="3350" b="1" dirty="0">
                <a:solidFill>
                  <a:srgbClr val="124E73"/>
                </a:solidFill>
                <a:latin typeface="MuseoModerno Medium" pitchFamily="34" charset="0"/>
                <a:ea typeface="MuseoModerno Medium" pitchFamily="34" charset="-122"/>
                <a:cs typeface="MuseoModerno Medium" pitchFamily="34" charset="-120"/>
              </a:rPr>
              <a:t>Prototype Pattern</a:t>
            </a:r>
            <a:endParaRPr lang="en-US" sz="3350" b="1" dirty="0"/>
          </a:p>
        </p:txBody>
      </p:sp>
      <p:sp>
        <p:nvSpPr>
          <p:cNvPr id="4" name="Text 1"/>
          <p:cNvSpPr/>
          <p:nvPr/>
        </p:nvSpPr>
        <p:spPr>
          <a:xfrm>
            <a:off x="600670" y="1404818"/>
            <a:ext cx="7942659" cy="548878"/>
          </a:xfrm>
          <a:prstGeom prst="rect">
            <a:avLst/>
          </a:prstGeom>
          <a:noFill/>
          <a:ln/>
        </p:spPr>
        <p:txBody>
          <a:bodyPr wrap="square" lIns="0" tIns="0" rIns="0" bIns="0" rtlCol="0" anchor="t"/>
          <a:lstStyle/>
          <a:p>
            <a:pPr marL="0" indent="0" algn="l">
              <a:lnSpc>
                <a:spcPts val="2150"/>
              </a:lnSpc>
              <a:buNone/>
            </a:pPr>
            <a:r>
              <a:rPr lang="en-US" sz="1350" dirty="0">
                <a:solidFill>
                  <a:srgbClr val="2B4150"/>
                </a:solidFill>
                <a:latin typeface="Source Sans 3" pitchFamily="34" charset="0"/>
                <a:ea typeface="Source Sans 3" pitchFamily="34" charset="-122"/>
                <a:cs typeface="Source Sans 3" pitchFamily="34" charset="-120"/>
              </a:rPr>
              <a:t>The Prototype Pattern clones existing objects instead of creating them from scratch. In AnnaMitra, frequent donors can quickly duplicate their last donation, streamlining repeat contributions with identical item types.</a:t>
            </a:r>
            <a:endParaRPr lang="en-US" sz="1350" dirty="0"/>
          </a:p>
        </p:txBody>
      </p:sp>
      <p:pic>
        <p:nvPicPr>
          <p:cNvPr id="9" name="Picture 8">
            <a:extLst>
              <a:ext uri="{FF2B5EF4-FFF2-40B4-BE49-F238E27FC236}">
                <a16:creationId xmlns:a16="http://schemas.microsoft.com/office/drawing/2014/main" xmlns="" id="{B672B0A0-1F00-DCB6-6218-47DE2BDF6926}"/>
              </a:ext>
            </a:extLst>
          </p:cNvPr>
          <p:cNvPicPr>
            <a:picLocks noChangeAspect="1"/>
          </p:cNvPicPr>
          <p:nvPr/>
        </p:nvPicPr>
        <p:blipFill>
          <a:blip r:embed="rId4"/>
          <a:stretch>
            <a:fillRect/>
          </a:stretch>
        </p:blipFill>
        <p:spPr>
          <a:xfrm>
            <a:off x="600670" y="2146696"/>
            <a:ext cx="4809530" cy="2445943"/>
          </a:xfrm>
          <a:prstGeom prst="rect">
            <a:avLst/>
          </a:prstGeom>
        </p:spPr>
      </p:pic>
      <p:pic>
        <p:nvPicPr>
          <p:cNvPr id="11" name="Picture 10">
            <a:extLst>
              <a:ext uri="{FF2B5EF4-FFF2-40B4-BE49-F238E27FC236}">
                <a16:creationId xmlns:a16="http://schemas.microsoft.com/office/drawing/2014/main" xmlns="" id="{43C484F4-0AE2-0FD9-C491-3E8D87E8BF56}"/>
              </a:ext>
            </a:extLst>
          </p:cNvPr>
          <p:cNvPicPr>
            <a:picLocks noChangeAspect="1"/>
          </p:cNvPicPr>
          <p:nvPr/>
        </p:nvPicPr>
        <p:blipFill>
          <a:blip r:embed="rId5"/>
          <a:stretch>
            <a:fillRect/>
          </a:stretch>
        </p:blipFill>
        <p:spPr>
          <a:xfrm>
            <a:off x="600670" y="4785639"/>
            <a:ext cx="7501399" cy="29678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0317" y="1070693"/>
            <a:ext cx="4236959" cy="655439"/>
          </a:xfrm>
          <a:prstGeom prst="rect">
            <a:avLst/>
          </a:prstGeom>
          <a:noFill/>
          <a:ln/>
        </p:spPr>
        <p:txBody>
          <a:bodyPr wrap="none" lIns="0" tIns="0" rIns="0" bIns="0" rtlCol="0" anchor="t"/>
          <a:lstStyle/>
          <a:p>
            <a:pPr>
              <a:lnSpc>
                <a:spcPts val="5550"/>
              </a:lnSpc>
            </a:pPr>
            <a:r>
              <a:rPr lang="en-US" sz="4000" b="1" dirty="0">
                <a:solidFill>
                  <a:srgbClr val="124E73"/>
                </a:solidFill>
                <a:latin typeface="MuseoModerno Medium" pitchFamily="34" charset="0"/>
                <a:ea typeface="MuseoModerno Medium" pitchFamily="34" charset="-122"/>
                <a:cs typeface="MuseoModerno Medium" pitchFamily="34" charset="-120"/>
              </a:rPr>
              <a:t>Code walkthrough</a:t>
            </a:r>
            <a:endParaRPr lang="en-US" sz="4000" b="1" dirty="0"/>
          </a:p>
        </p:txBody>
      </p:sp>
      <p:pic>
        <p:nvPicPr>
          <p:cNvPr id="3" name="Image 0" descr="preencoded.png"/>
          <p:cNvPicPr>
            <a:picLocks noChangeAspect="1"/>
          </p:cNvPicPr>
          <p:nvPr/>
        </p:nvPicPr>
        <p:blipFill>
          <a:blip r:embed="rId3"/>
          <a:stretch>
            <a:fillRect/>
          </a:stretch>
        </p:blipFill>
        <p:spPr>
          <a:xfrm>
            <a:off x="1411439" y="3659536"/>
            <a:ext cx="3102829" cy="3102829"/>
          </a:xfrm>
          <a:prstGeom prst="rect">
            <a:avLst/>
          </a:prstGeom>
        </p:spPr>
      </p:pic>
      <p:grpSp>
        <p:nvGrpSpPr>
          <p:cNvPr id="11" name="Group 10">
            <a:extLst>
              <a:ext uri="{FF2B5EF4-FFF2-40B4-BE49-F238E27FC236}">
                <a16:creationId xmlns:a16="http://schemas.microsoft.com/office/drawing/2014/main" xmlns="" id="{1FE0ADE9-F8D7-979E-704B-6E9E443D7D21}"/>
              </a:ext>
            </a:extLst>
          </p:cNvPr>
          <p:cNvGrpSpPr/>
          <p:nvPr/>
        </p:nvGrpSpPr>
        <p:grpSpPr>
          <a:xfrm>
            <a:off x="630317" y="2239790"/>
            <a:ext cx="5269944" cy="1047869"/>
            <a:chOff x="477917" y="6583918"/>
            <a:chExt cx="5269944" cy="1047869"/>
          </a:xfrm>
        </p:grpSpPr>
        <p:sp>
          <p:nvSpPr>
            <p:cNvPr id="4" name="Text 1"/>
            <p:cNvSpPr/>
            <p:nvPr/>
          </p:nvSpPr>
          <p:spPr>
            <a:xfrm>
              <a:off x="477917" y="6583918"/>
              <a:ext cx="2580203" cy="255984"/>
            </a:xfrm>
            <a:prstGeom prst="rect">
              <a:avLst/>
            </a:prstGeom>
            <a:noFill/>
            <a:ln/>
          </p:spPr>
          <p:txBody>
            <a:bodyPr wrap="none" lIns="0" tIns="0" rIns="0" bIns="0" rtlCol="0" anchor="t"/>
            <a:lstStyle/>
            <a:p>
              <a:pPr marL="0" indent="0" algn="l">
                <a:lnSpc>
                  <a:spcPts val="2000"/>
                </a:lnSpc>
                <a:buNone/>
              </a:pPr>
              <a:r>
                <a:rPr lang="en-US" sz="2000" dirty="0">
                  <a:solidFill>
                    <a:srgbClr val="124E73"/>
                  </a:solidFill>
                  <a:latin typeface="MuseoModerno Medium" pitchFamily="34" charset="0"/>
                  <a:ea typeface="MuseoModerno Medium" pitchFamily="34" charset="-122"/>
                  <a:cs typeface="MuseoModerno Medium" pitchFamily="34" charset="-120"/>
                </a:rPr>
                <a:t>Observer Pattern</a:t>
              </a:r>
              <a:endParaRPr lang="en-US" sz="2000" dirty="0"/>
            </a:p>
          </p:txBody>
        </p:sp>
        <p:sp>
          <p:nvSpPr>
            <p:cNvPr id="5" name="Text 2"/>
            <p:cNvSpPr/>
            <p:nvPr/>
          </p:nvSpPr>
          <p:spPr>
            <a:xfrm>
              <a:off x="477917" y="6976348"/>
              <a:ext cx="5269944" cy="655439"/>
            </a:xfrm>
            <a:prstGeom prst="rect">
              <a:avLst/>
            </a:prstGeom>
            <a:noFill/>
            <a:ln/>
          </p:spPr>
          <p:txBody>
            <a:bodyPr wrap="square" lIns="0" tIns="0" rIns="0" bIns="0" rtlCol="0" anchor="t"/>
            <a:lstStyle/>
            <a:p>
              <a:pPr marL="0" indent="0" algn="l">
                <a:lnSpc>
                  <a:spcPts val="1700"/>
                </a:lnSpc>
                <a:buNone/>
              </a:pPr>
              <a:r>
                <a:rPr lang="en-US" sz="1200" dirty="0">
                  <a:solidFill>
                    <a:srgbClr val="2B4150"/>
                  </a:solidFill>
                  <a:latin typeface="Source Sans 3" pitchFamily="34" charset="0"/>
                  <a:ea typeface="Source Sans 3" pitchFamily="34" charset="-122"/>
                  <a:cs typeface="Source Sans 3" pitchFamily="34" charset="-120"/>
                </a:rPr>
                <a:t>The Observer Pattern enables automatic notifications when donation events occur. Multiple stakeholders — NGOs, donors, and volunteers — are instantly updated through a centralized notification service.</a:t>
              </a:r>
              <a:endParaRPr lang="en-US" sz="1200" dirty="0"/>
            </a:p>
          </p:txBody>
        </p:sp>
      </p:grpSp>
      <p:pic>
        <p:nvPicPr>
          <p:cNvPr id="10" name="Picture 9">
            <a:extLst>
              <a:ext uri="{FF2B5EF4-FFF2-40B4-BE49-F238E27FC236}">
                <a16:creationId xmlns:a16="http://schemas.microsoft.com/office/drawing/2014/main" xmlns="" id="{5D50F2F5-4BC0-EDFF-FD9C-27240E8D1903}"/>
              </a:ext>
            </a:extLst>
          </p:cNvPr>
          <p:cNvPicPr>
            <a:picLocks noChangeAspect="1"/>
          </p:cNvPicPr>
          <p:nvPr/>
        </p:nvPicPr>
        <p:blipFill>
          <a:blip r:embed="rId4"/>
          <a:stretch>
            <a:fillRect/>
          </a:stretch>
        </p:blipFill>
        <p:spPr>
          <a:xfrm>
            <a:off x="6035967" y="2239790"/>
            <a:ext cx="8330475" cy="4590666"/>
          </a:xfrm>
          <a:prstGeom prst="rect">
            <a:avLst/>
          </a:prstGeom>
        </p:spPr>
      </p:pic>
      <p:sp>
        <p:nvSpPr>
          <p:cNvPr id="12" name="Rectangle 11">
            <a:extLst>
              <a:ext uri="{FF2B5EF4-FFF2-40B4-BE49-F238E27FC236}">
                <a16:creationId xmlns:a16="http://schemas.microsoft.com/office/drawing/2014/main" xmlns="" id="{8C9556B1-D654-6D99-C12B-377E33C83994}"/>
              </a:ext>
            </a:extLst>
          </p:cNvPr>
          <p:cNvSpPr/>
          <p:nvPr/>
        </p:nvSpPr>
        <p:spPr>
          <a:xfrm>
            <a:off x="12801600" y="7738260"/>
            <a:ext cx="1752600" cy="405615"/>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5077" y="483275"/>
            <a:ext cx="7595473" cy="549116"/>
          </a:xfrm>
          <a:prstGeom prst="rect">
            <a:avLst/>
          </a:prstGeom>
          <a:noFill/>
          <a:ln/>
        </p:spPr>
        <p:txBody>
          <a:bodyPr wrap="none" lIns="0" tIns="0" rIns="0" bIns="0" rtlCol="0" anchor="t"/>
          <a:lstStyle/>
          <a:p>
            <a:pPr marL="0" indent="0" algn="l">
              <a:lnSpc>
                <a:spcPts val="4300"/>
              </a:lnSpc>
              <a:buNone/>
            </a:pPr>
            <a:r>
              <a:rPr lang="en-US" sz="3450" b="1" dirty="0">
                <a:solidFill>
                  <a:srgbClr val="124E73"/>
                </a:solidFill>
                <a:latin typeface="MuseoModerno Medium" pitchFamily="34" charset="0"/>
                <a:ea typeface="MuseoModerno Medium" pitchFamily="34" charset="-122"/>
                <a:cs typeface="MuseoModerno Medium" pitchFamily="34" charset="-120"/>
              </a:rPr>
              <a:t>Code Walkthrough</a:t>
            </a:r>
            <a:endParaRPr lang="en-US" sz="3450" b="1" dirty="0"/>
          </a:p>
        </p:txBody>
      </p:sp>
      <p:sp>
        <p:nvSpPr>
          <p:cNvPr id="3" name="Text 1"/>
          <p:cNvSpPr/>
          <p:nvPr/>
        </p:nvSpPr>
        <p:spPr>
          <a:xfrm>
            <a:off x="615076" y="1925716"/>
            <a:ext cx="13400246" cy="562213"/>
          </a:xfrm>
          <a:prstGeom prst="rect">
            <a:avLst/>
          </a:prstGeom>
          <a:noFill/>
          <a:ln/>
        </p:spPr>
        <p:txBody>
          <a:bodyPr wrap="square" lIns="0" tIns="0" rIns="0" bIns="0" rtlCol="0" anchor="t"/>
          <a:lstStyle/>
          <a:p>
            <a:pPr marL="0" indent="0" algn="l">
              <a:lnSpc>
                <a:spcPts val="2200"/>
              </a:lnSpc>
              <a:buNone/>
            </a:pPr>
            <a:r>
              <a:rPr lang="en-US" dirty="0">
                <a:solidFill>
                  <a:srgbClr val="2B4150"/>
                </a:solidFill>
                <a:latin typeface="Source Sans 3" pitchFamily="34" charset="0"/>
                <a:ea typeface="Source Sans 3" pitchFamily="34" charset="-122"/>
                <a:cs typeface="Source Sans 3" pitchFamily="34" charset="-120"/>
              </a:rPr>
              <a:t>The Facade Pattern simplifies complex workflows behind a single, clean interface. When marking a donation as completed in AnnaMitra, multiple operations occur seamlessly: status updates, image uploads, notifications, and feedback generation.</a:t>
            </a:r>
            <a:endParaRPr lang="en-US" dirty="0"/>
          </a:p>
        </p:txBody>
      </p:sp>
      <p:pic>
        <p:nvPicPr>
          <p:cNvPr id="8" name="Picture 7">
            <a:extLst>
              <a:ext uri="{FF2B5EF4-FFF2-40B4-BE49-F238E27FC236}">
                <a16:creationId xmlns:a16="http://schemas.microsoft.com/office/drawing/2014/main" xmlns="" id="{DED2ADB7-62BD-F229-E6C5-4623EDD92021}"/>
              </a:ext>
            </a:extLst>
          </p:cNvPr>
          <p:cNvPicPr>
            <a:picLocks noChangeAspect="1"/>
          </p:cNvPicPr>
          <p:nvPr/>
        </p:nvPicPr>
        <p:blipFill>
          <a:blip r:embed="rId3"/>
          <a:stretch>
            <a:fillRect/>
          </a:stretch>
        </p:blipFill>
        <p:spPr>
          <a:xfrm>
            <a:off x="615076" y="2742841"/>
            <a:ext cx="8563104" cy="4650484"/>
          </a:xfrm>
          <a:prstGeom prst="rect">
            <a:avLst/>
          </a:prstGeom>
        </p:spPr>
      </p:pic>
      <p:sp>
        <p:nvSpPr>
          <p:cNvPr id="9" name="Text 0">
            <a:extLst>
              <a:ext uri="{FF2B5EF4-FFF2-40B4-BE49-F238E27FC236}">
                <a16:creationId xmlns:a16="http://schemas.microsoft.com/office/drawing/2014/main" xmlns="" id="{9B9DB0EA-1523-0D96-214D-2E0FCD4DC76D}"/>
              </a:ext>
            </a:extLst>
          </p:cNvPr>
          <p:cNvSpPr/>
          <p:nvPr/>
        </p:nvSpPr>
        <p:spPr>
          <a:xfrm>
            <a:off x="615076" y="1290875"/>
            <a:ext cx="7595473" cy="549116"/>
          </a:xfrm>
          <a:prstGeom prst="rect">
            <a:avLst/>
          </a:prstGeom>
          <a:noFill/>
          <a:ln/>
        </p:spPr>
        <p:txBody>
          <a:bodyPr wrap="none" lIns="0" tIns="0" rIns="0" bIns="0" rtlCol="0" anchor="t"/>
          <a:lstStyle/>
          <a:p>
            <a:pPr marL="0" indent="0" algn="l">
              <a:lnSpc>
                <a:spcPts val="4300"/>
              </a:lnSpc>
              <a:buNone/>
            </a:pPr>
            <a:r>
              <a:rPr lang="en-US" sz="2400" b="1" dirty="0">
                <a:solidFill>
                  <a:srgbClr val="124E73"/>
                </a:solidFill>
                <a:latin typeface="MuseoModerno Medium" pitchFamily="34" charset="0"/>
                <a:ea typeface="MuseoModerno Medium" pitchFamily="34" charset="-122"/>
                <a:cs typeface="MuseoModerno Medium" pitchFamily="34" charset="-120"/>
              </a:rPr>
              <a:t>Facade Pattern</a:t>
            </a:r>
            <a:endParaRPr lang="en-US" sz="2400" b="1" dirty="0"/>
          </a:p>
        </p:txBody>
      </p:sp>
      <p:sp>
        <p:nvSpPr>
          <p:cNvPr id="10" name="Rectangle 9">
            <a:extLst>
              <a:ext uri="{FF2B5EF4-FFF2-40B4-BE49-F238E27FC236}">
                <a16:creationId xmlns:a16="http://schemas.microsoft.com/office/drawing/2014/main" xmlns="" id="{DFA443A7-D149-E30C-B886-D4DEC1F72CF3}"/>
              </a:ext>
            </a:extLst>
          </p:cNvPr>
          <p:cNvSpPr/>
          <p:nvPr/>
        </p:nvSpPr>
        <p:spPr>
          <a:xfrm>
            <a:off x="12801600" y="7738260"/>
            <a:ext cx="1752600" cy="405615"/>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47568" y="430173"/>
            <a:ext cx="3911560" cy="488871"/>
          </a:xfrm>
          <a:prstGeom prst="rect">
            <a:avLst/>
          </a:prstGeom>
          <a:noFill/>
          <a:ln/>
        </p:spPr>
        <p:txBody>
          <a:bodyPr wrap="none" lIns="0" tIns="0" rIns="0" bIns="0" rtlCol="0" anchor="t"/>
          <a:lstStyle/>
          <a:p>
            <a:pPr marL="0" indent="0" algn="l">
              <a:lnSpc>
                <a:spcPts val="3800"/>
              </a:lnSpc>
              <a:buNone/>
            </a:pPr>
            <a:r>
              <a:rPr lang="en-US" sz="3050" b="1" dirty="0">
                <a:solidFill>
                  <a:srgbClr val="124E73"/>
                </a:solidFill>
                <a:latin typeface="MuseoModerno Medium" pitchFamily="34" charset="0"/>
                <a:ea typeface="MuseoModerno Medium" pitchFamily="34" charset="-122"/>
                <a:cs typeface="MuseoModerno Medium" pitchFamily="34" charset="-120"/>
              </a:rPr>
              <a:t>Functional Prototype</a:t>
            </a:r>
            <a:endParaRPr lang="en-US" sz="3050" b="1" dirty="0"/>
          </a:p>
        </p:txBody>
      </p:sp>
      <p:sp>
        <p:nvSpPr>
          <p:cNvPr id="3" name="Text 1"/>
          <p:cNvSpPr/>
          <p:nvPr/>
        </p:nvSpPr>
        <p:spPr>
          <a:xfrm>
            <a:off x="547568" y="1335538"/>
            <a:ext cx="2346841" cy="293251"/>
          </a:xfrm>
          <a:prstGeom prst="rect">
            <a:avLst/>
          </a:prstGeom>
          <a:noFill/>
          <a:ln/>
        </p:spPr>
        <p:txBody>
          <a:bodyPr wrap="none" lIns="0" tIns="0" rIns="0" bIns="0" rtlCol="0" anchor="t"/>
          <a:lstStyle/>
          <a:p>
            <a:pPr marL="0" indent="0" algn="l">
              <a:lnSpc>
                <a:spcPts val="2300"/>
              </a:lnSpc>
              <a:buNone/>
            </a:pPr>
            <a:r>
              <a:rPr lang="en-US" sz="2800" dirty="0">
                <a:solidFill>
                  <a:srgbClr val="124E73"/>
                </a:solidFill>
                <a:latin typeface="MuseoModerno Medium" pitchFamily="34" charset="0"/>
                <a:ea typeface="MuseoModerno Medium" pitchFamily="34" charset="-122"/>
                <a:cs typeface="MuseoModerno Medium" pitchFamily="34" charset="-120"/>
              </a:rPr>
              <a:t>Login</a:t>
            </a:r>
            <a:endParaRPr lang="en-US" sz="2800" dirty="0"/>
          </a:p>
        </p:txBody>
      </p:sp>
      <p:sp>
        <p:nvSpPr>
          <p:cNvPr id="5" name="Text 2"/>
          <p:cNvSpPr/>
          <p:nvPr/>
        </p:nvSpPr>
        <p:spPr>
          <a:xfrm>
            <a:off x="547568" y="8532138"/>
            <a:ext cx="6576774" cy="500539"/>
          </a:xfrm>
          <a:prstGeom prst="rect">
            <a:avLst/>
          </a:prstGeom>
          <a:noFill/>
          <a:ln/>
        </p:spPr>
        <p:txBody>
          <a:bodyPr wrap="square" lIns="0" tIns="0" rIns="0" bIns="0" rtlCol="0" anchor="t"/>
          <a:lstStyle/>
          <a:p>
            <a:pPr marL="0" indent="0" algn="l">
              <a:lnSpc>
                <a:spcPts val="1950"/>
              </a:lnSpc>
              <a:buNone/>
            </a:pPr>
            <a:r>
              <a:rPr lang="en-US" sz="1200" dirty="0">
                <a:solidFill>
                  <a:srgbClr val="2B4150"/>
                </a:solidFill>
                <a:latin typeface="Source Sans 3" pitchFamily="34" charset="0"/>
                <a:ea typeface="Source Sans 3" pitchFamily="34" charset="-122"/>
                <a:cs typeface="Source Sans 3" pitchFamily="34" charset="-120"/>
              </a:rPr>
              <a:t>New users create accounts with role selection (Donor, NGO, Volunteer, or Admin) and secure credential storage.</a:t>
            </a:r>
            <a:endParaRPr lang="en-US" sz="1200" dirty="0"/>
          </a:p>
        </p:txBody>
      </p:sp>
      <p:sp>
        <p:nvSpPr>
          <p:cNvPr id="6" name="Text 3"/>
          <p:cNvSpPr/>
          <p:nvPr/>
        </p:nvSpPr>
        <p:spPr>
          <a:xfrm>
            <a:off x="9022382" y="3224380"/>
            <a:ext cx="2346841" cy="293251"/>
          </a:xfrm>
          <a:prstGeom prst="rect">
            <a:avLst/>
          </a:prstGeom>
          <a:noFill/>
          <a:ln/>
        </p:spPr>
        <p:txBody>
          <a:bodyPr wrap="none" lIns="0" tIns="0" rIns="0" bIns="0" rtlCol="0" anchor="t"/>
          <a:lstStyle/>
          <a:p>
            <a:pPr marL="0" indent="0" algn="l">
              <a:lnSpc>
                <a:spcPts val="2300"/>
              </a:lnSpc>
              <a:buNone/>
            </a:pPr>
            <a:r>
              <a:rPr lang="en-US" sz="3200" dirty="0">
                <a:solidFill>
                  <a:srgbClr val="124E73"/>
                </a:solidFill>
                <a:latin typeface="MuseoModerno Medium" pitchFamily="34" charset="0"/>
                <a:ea typeface="MuseoModerno Medium" pitchFamily="34" charset="-122"/>
                <a:cs typeface="MuseoModerno Medium" pitchFamily="34" charset="-120"/>
              </a:rPr>
              <a:t>Registration</a:t>
            </a:r>
            <a:endParaRPr lang="en-US" sz="3200" dirty="0"/>
          </a:p>
        </p:txBody>
      </p:sp>
      <p:sp>
        <p:nvSpPr>
          <p:cNvPr id="8" name="Text 4"/>
          <p:cNvSpPr/>
          <p:nvPr/>
        </p:nvSpPr>
        <p:spPr>
          <a:xfrm>
            <a:off x="7513677" y="8532138"/>
            <a:ext cx="6576774" cy="250269"/>
          </a:xfrm>
          <a:prstGeom prst="rect">
            <a:avLst/>
          </a:prstGeom>
          <a:noFill/>
          <a:ln/>
        </p:spPr>
        <p:txBody>
          <a:bodyPr wrap="none" lIns="0" tIns="0" rIns="0" bIns="0" rtlCol="0" anchor="t"/>
          <a:lstStyle/>
          <a:p>
            <a:pPr marL="0" indent="0" algn="l">
              <a:lnSpc>
                <a:spcPts val="1950"/>
              </a:lnSpc>
              <a:buNone/>
            </a:pPr>
            <a:r>
              <a:rPr lang="en-US" sz="1200" dirty="0">
                <a:solidFill>
                  <a:srgbClr val="2B4150"/>
                </a:solidFill>
                <a:latin typeface="Source Sans 3" pitchFamily="34" charset="0"/>
                <a:ea typeface="Source Sans 3" pitchFamily="34" charset="-122"/>
                <a:cs typeface="Source Sans 3" pitchFamily="34" charset="-120"/>
              </a:rPr>
              <a:t>Authenticated access with session management ensures secure platform entry for all user types.</a:t>
            </a:r>
            <a:endParaRPr lang="en-US" sz="1200" dirty="0"/>
          </a:p>
        </p:txBody>
      </p:sp>
      <p:pic>
        <p:nvPicPr>
          <p:cNvPr id="10" name="Picture 9">
            <a:extLst>
              <a:ext uri="{FF2B5EF4-FFF2-40B4-BE49-F238E27FC236}">
                <a16:creationId xmlns:a16="http://schemas.microsoft.com/office/drawing/2014/main" xmlns="" id="{599242C6-683E-DB08-7ABF-3DCAB27B82B0}"/>
              </a:ext>
            </a:extLst>
          </p:cNvPr>
          <p:cNvPicPr>
            <a:picLocks noChangeAspect="1"/>
          </p:cNvPicPr>
          <p:nvPr/>
        </p:nvPicPr>
        <p:blipFill>
          <a:blip r:embed="rId3"/>
          <a:stretch>
            <a:fillRect/>
          </a:stretch>
        </p:blipFill>
        <p:spPr>
          <a:xfrm>
            <a:off x="547568" y="1878788"/>
            <a:ext cx="7253769" cy="3877921"/>
          </a:xfrm>
          <a:prstGeom prst="rect">
            <a:avLst/>
          </a:prstGeom>
        </p:spPr>
      </p:pic>
      <p:pic>
        <p:nvPicPr>
          <p:cNvPr id="12" name="Picture 11">
            <a:extLst>
              <a:ext uri="{FF2B5EF4-FFF2-40B4-BE49-F238E27FC236}">
                <a16:creationId xmlns:a16="http://schemas.microsoft.com/office/drawing/2014/main" xmlns="" id="{0CF5BCE2-73B7-7902-F814-C03456DDB6DC}"/>
              </a:ext>
            </a:extLst>
          </p:cNvPr>
          <p:cNvPicPr>
            <a:picLocks noChangeAspect="1"/>
          </p:cNvPicPr>
          <p:nvPr/>
        </p:nvPicPr>
        <p:blipFill>
          <a:blip r:embed="rId4"/>
          <a:stretch>
            <a:fillRect/>
          </a:stretch>
        </p:blipFill>
        <p:spPr>
          <a:xfrm>
            <a:off x="7037408" y="3817748"/>
            <a:ext cx="7592992" cy="3920512"/>
          </a:xfrm>
          <a:prstGeom prst="rect">
            <a:avLst/>
          </a:prstGeom>
        </p:spPr>
      </p:pic>
      <p:sp>
        <p:nvSpPr>
          <p:cNvPr id="13" name="Rectangle 12">
            <a:extLst>
              <a:ext uri="{FF2B5EF4-FFF2-40B4-BE49-F238E27FC236}">
                <a16:creationId xmlns:a16="http://schemas.microsoft.com/office/drawing/2014/main" xmlns="" id="{5D3706C3-9845-5A9E-F87D-2B4A94AC114B}"/>
              </a:ext>
            </a:extLst>
          </p:cNvPr>
          <p:cNvSpPr/>
          <p:nvPr/>
        </p:nvSpPr>
        <p:spPr>
          <a:xfrm>
            <a:off x="12801600" y="7738260"/>
            <a:ext cx="1752600" cy="405615"/>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9710" y="424101"/>
            <a:ext cx="7823240" cy="481846"/>
          </a:xfrm>
          <a:prstGeom prst="rect">
            <a:avLst/>
          </a:prstGeom>
          <a:noFill/>
          <a:ln/>
        </p:spPr>
        <p:txBody>
          <a:bodyPr wrap="none" lIns="0" tIns="0" rIns="0" bIns="0" rtlCol="0" anchor="t"/>
          <a:lstStyle/>
          <a:p>
            <a:pPr marL="0" indent="0" algn="l">
              <a:lnSpc>
                <a:spcPts val="3750"/>
              </a:lnSpc>
              <a:buNone/>
            </a:pPr>
            <a:r>
              <a:rPr lang="en-US" sz="3000" b="1" dirty="0">
                <a:solidFill>
                  <a:srgbClr val="124E73"/>
                </a:solidFill>
                <a:latin typeface="MuseoModerno Medium" pitchFamily="34" charset="0"/>
                <a:ea typeface="MuseoModerno Medium" pitchFamily="34" charset="-122"/>
                <a:cs typeface="MuseoModerno Medium" pitchFamily="34" charset="-120"/>
              </a:rPr>
              <a:t>Functional Prototype - </a:t>
            </a:r>
            <a:r>
              <a:rPr lang="en-US" sz="2400" b="1" dirty="0">
                <a:solidFill>
                  <a:srgbClr val="124E73"/>
                </a:solidFill>
                <a:latin typeface="MuseoModerno Medium" pitchFamily="34" charset="0"/>
                <a:ea typeface="MuseoModerno Medium" pitchFamily="34" charset="-122"/>
                <a:cs typeface="MuseoModerno Medium" pitchFamily="34" charset="-120"/>
              </a:rPr>
              <a:t>Core Donation Features</a:t>
            </a:r>
            <a:endParaRPr lang="en-US" sz="3000" b="1" dirty="0"/>
          </a:p>
        </p:txBody>
      </p:sp>
      <p:sp>
        <p:nvSpPr>
          <p:cNvPr id="3" name="Text 1"/>
          <p:cNvSpPr/>
          <p:nvPr/>
        </p:nvSpPr>
        <p:spPr>
          <a:xfrm>
            <a:off x="539710" y="1291471"/>
            <a:ext cx="2313384" cy="289084"/>
          </a:xfrm>
          <a:prstGeom prst="rect">
            <a:avLst/>
          </a:prstGeom>
          <a:noFill/>
          <a:ln/>
        </p:spPr>
        <p:txBody>
          <a:bodyPr wrap="none" lIns="0" tIns="0" rIns="0" bIns="0" rtlCol="0" anchor="t"/>
          <a:lstStyle/>
          <a:p>
            <a:pPr marL="0" indent="0" algn="l">
              <a:lnSpc>
                <a:spcPts val="2250"/>
              </a:lnSpc>
              <a:buNone/>
            </a:pPr>
            <a:r>
              <a:rPr lang="en-US" sz="1800" dirty="0">
                <a:solidFill>
                  <a:srgbClr val="124E73"/>
                </a:solidFill>
                <a:latin typeface="MuseoModerno Medium" pitchFamily="34" charset="0"/>
                <a:ea typeface="MuseoModerno Medium" pitchFamily="34" charset="-122"/>
                <a:cs typeface="MuseoModerno Medium" pitchFamily="34" charset="-120"/>
              </a:rPr>
              <a:t>Donation Form</a:t>
            </a:r>
            <a:endParaRPr lang="en-US" sz="1800" dirty="0"/>
          </a:p>
        </p:txBody>
      </p:sp>
      <p:sp>
        <p:nvSpPr>
          <p:cNvPr id="5" name="Text 2"/>
          <p:cNvSpPr/>
          <p:nvPr/>
        </p:nvSpPr>
        <p:spPr>
          <a:xfrm>
            <a:off x="539710" y="8514874"/>
            <a:ext cx="6587371" cy="493395"/>
          </a:xfrm>
          <a:prstGeom prst="rect">
            <a:avLst/>
          </a:prstGeom>
          <a:noFill/>
          <a:ln/>
        </p:spPr>
        <p:txBody>
          <a:bodyPr wrap="square" lIns="0" tIns="0" rIns="0" bIns="0" rtlCol="0" anchor="t"/>
          <a:lstStyle/>
          <a:p>
            <a:pPr marL="0" indent="0" algn="l">
              <a:lnSpc>
                <a:spcPts val="1900"/>
              </a:lnSpc>
              <a:buNone/>
            </a:pPr>
            <a:r>
              <a:rPr lang="en-US" sz="1200" dirty="0">
                <a:solidFill>
                  <a:srgbClr val="2B4150"/>
                </a:solidFill>
                <a:latin typeface="Source Sans 3" pitchFamily="34" charset="0"/>
                <a:ea typeface="Source Sans 3" pitchFamily="34" charset="-122"/>
                <a:cs typeface="Source Sans 3" pitchFamily="34" charset="-120"/>
              </a:rPr>
              <a:t>Donors submit detailed information including food items, quantities, pickup location, expiry dates, and availability windows.</a:t>
            </a:r>
            <a:endParaRPr lang="en-US" sz="1200" dirty="0"/>
          </a:p>
        </p:txBody>
      </p:sp>
      <p:sp>
        <p:nvSpPr>
          <p:cNvPr id="6" name="Text 3"/>
          <p:cNvSpPr/>
          <p:nvPr/>
        </p:nvSpPr>
        <p:spPr>
          <a:xfrm>
            <a:off x="7510939" y="1291471"/>
            <a:ext cx="2313384" cy="289084"/>
          </a:xfrm>
          <a:prstGeom prst="rect">
            <a:avLst/>
          </a:prstGeom>
          <a:noFill/>
          <a:ln/>
        </p:spPr>
        <p:txBody>
          <a:bodyPr wrap="none" lIns="0" tIns="0" rIns="0" bIns="0" rtlCol="0" anchor="t"/>
          <a:lstStyle/>
          <a:p>
            <a:pPr marL="0" indent="0" algn="l">
              <a:lnSpc>
                <a:spcPts val="2250"/>
              </a:lnSpc>
              <a:buNone/>
            </a:pPr>
            <a:r>
              <a:rPr lang="en-US" sz="1800" dirty="0">
                <a:solidFill>
                  <a:srgbClr val="124E73"/>
                </a:solidFill>
                <a:latin typeface="MuseoModerno Medium" pitchFamily="34" charset="0"/>
                <a:ea typeface="MuseoModerno Medium" pitchFamily="34" charset="-122"/>
                <a:cs typeface="MuseoModerno Medium" pitchFamily="34" charset="-120"/>
              </a:rPr>
              <a:t>Donations List</a:t>
            </a:r>
            <a:endParaRPr lang="en-US" sz="1800" dirty="0"/>
          </a:p>
        </p:txBody>
      </p:sp>
      <p:sp>
        <p:nvSpPr>
          <p:cNvPr id="8" name="Text 4"/>
          <p:cNvSpPr/>
          <p:nvPr/>
        </p:nvSpPr>
        <p:spPr>
          <a:xfrm>
            <a:off x="7510939" y="8514874"/>
            <a:ext cx="6587371" cy="493395"/>
          </a:xfrm>
          <a:prstGeom prst="rect">
            <a:avLst/>
          </a:prstGeom>
          <a:noFill/>
          <a:ln/>
        </p:spPr>
        <p:txBody>
          <a:bodyPr wrap="square" lIns="0" tIns="0" rIns="0" bIns="0" rtlCol="0" anchor="t"/>
          <a:lstStyle/>
          <a:p>
            <a:pPr marL="0" indent="0" algn="l">
              <a:lnSpc>
                <a:spcPts val="1900"/>
              </a:lnSpc>
              <a:buNone/>
            </a:pPr>
            <a:r>
              <a:rPr lang="en-US" sz="1200" dirty="0">
                <a:solidFill>
                  <a:srgbClr val="2B4150"/>
                </a:solidFill>
                <a:latin typeface="Source Sans 3" pitchFamily="34" charset="0"/>
                <a:ea typeface="Source Sans 3" pitchFamily="34" charset="-122"/>
                <a:cs typeface="Source Sans 3" pitchFamily="34" charset="-120"/>
              </a:rPr>
              <a:t>A comprehensive view displays all donations with filtering options by status, location, and urgency for efficient matching.</a:t>
            </a:r>
            <a:endParaRPr lang="en-US" sz="1200" dirty="0"/>
          </a:p>
        </p:txBody>
      </p:sp>
      <p:pic>
        <p:nvPicPr>
          <p:cNvPr id="10" name="Picture 9">
            <a:extLst>
              <a:ext uri="{FF2B5EF4-FFF2-40B4-BE49-F238E27FC236}">
                <a16:creationId xmlns:a16="http://schemas.microsoft.com/office/drawing/2014/main" xmlns="" id="{AFF01BB8-AE58-9B18-E5D3-33A47379E845}"/>
              </a:ext>
            </a:extLst>
          </p:cNvPr>
          <p:cNvPicPr>
            <a:picLocks noChangeAspect="1"/>
          </p:cNvPicPr>
          <p:nvPr/>
        </p:nvPicPr>
        <p:blipFill>
          <a:blip r:embed="rId3"/>
          <a:stretch>
            <a:fillRect/>
          </a:stretch>
        </p:blipFill>
        <p:spPr>
          <a:xfrm>
            <a:off x="539710" y="1754029"/>
            <a:ext cx="5959017" cy="5822551"/>
          </a:xfrm>
          <a:prstGeom prst="rect">
            <a:avLst/>
          </a:prstGeom>
        </p:spPr>
      </p:pic>
      <p:pic>
        <p:nvPicPr>
          <p:cNvPr id="12" name="Picture 11">
            <a:extLst>
              <a:ext uri="{FF2B5EF4-FFF2-40B4-BE49-F238E27FC236}">
                <a16:creationId xmlns:a16="http://schemas.microsoft.com/office/drawing/2014/main" xmlns="" id="{F5D82D48-9B93-599A-D536-BF54CD809140}"/>
              </a:ext>
            </a:extLst>
          </p:cNvPr>
          <p:cNvPicPr>
            <a:picLocks noChangeAspect="1"/>
          </p:cNvPicPr>
          <p:nvPr/>
        </p:nvPicPr>
        <p:blipFill>
          <a:blip r:embed="rId4"/>
          <a:stretch>
            <a:fillRect/>
          </a:stretch>
        </p:blipFill>
        <p:spPr>
          <a:xfrm>
            <a:off x="6923710" y="1857736"/>
            <a:ext cx="7042406" cy="4514127"/>
          </a:xfrm>
          <a:prstGeom prst="rect">
            <a:avLst/>
          </a:prstGeom>
        </p:spPr>
      </p:pic>
      <p:sp>
        <p:nvSpPr>
          <p:cNvPr id="13" name="Rectangle 12">
            <a:extLst>
              <a:ext uri="{FF2B5EF4-FFF2-40B4-BE49-F238E27FC236}">
                <a16:creationId xmlns:a16="http://schemas.microsoft.com/office/drawing/2014/main" xmlns="" id="{BC044775-58E7-0337-B3A2-EF53CD30590D}"/>
              </a:ext>
            </a:extLst>
          </p:cNvPr>
          <p:cNvSpPr/>
          <p:nvPr/>
        </p:nvSpPr>
        <p:spPr>
          <a:xfrm>
            <a:off x="12801600" y="7738260"/>
            <a:ext cx="1752600" cy="405615"/>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155650" y="525780"/>
            <a:ext cx="4780478" cy="597456"/>
          </a:xfrm>
          <a:prstGeom prst="rect">
            <a:avLst/>
          </a:prstGeom>
          <a:noFill/>
          <a:ln/>
        </p:spPr>
        <p:txBody>
          <a:bodyPr wrap="none" lIns="0" tIns="0" rIns="0" bIns="0" rtlCol="0" anchor="t"/>
          <a:lstStyle/>
          <a:p>
            <a:pPr marL="0" indent="0" algn="l">
              <a:lnSpc>
                <a:spcPts val="4700"/>
              </a:lnSpc>
              <a:buNone/>
            </a:pPr>
            <a:r>
              <a:rPr lang="en-US" sz="3750" b="1" dirty="0">
                <a:solidFill>
                  <a:srgbClr val="124E73"/>
                </a:solidFill>
                <a:latin typeface="MuseoModerno Medium" pitchFamily="34" charset="0"/>
                <a:ea typeface="MuseoModerno Medium" pitchFamily="34" charset="-122"/>
                <a:cs typeface="MuseoModerno Medium" pitchFamily="34" charset="-120"/>
              </a:rPr>
              <a:t>Repository Structure</a:t>
            </a:r>
            <a:endParaRPr lang="en-US" sz="3750" b="1" dirty="0"/>
          </a:p>
        </p:txBody>
      </p:sp>
      <p:sp>
        <p:nvSpPr>
          <p:cNvPr id="4" name="Text 1"/>
          <p:cNvSpPr/>
          <p:nvPr/>
        </p:nvSpPr>
        <p:spPr>
          <a:xfrm>
            <a:off x="6155650" y="1410057"/>
            <a:ext cx="7805499" cy="917615"/>
          </a:xfrm>
          <a:prstGeom prst="rect">
            <a:avLst/>
          </a:prstGeom>
          <a:noFill/>
          <a:ln/>
        </p:spPr>
        <p:txBody>
          <a:bodyPr wrap="square" lIns="0" tIns="0" rIns="0" bIns="0" rtlCol="0" anchor="t"/>
          <a:lstStyle/>
          <a:p>
            <a:pPr marL="0" indent="0" algn="l">
              <a:lnSpc>
                <a:spcPts val="2400"/>
              </a:lnSpc>
              <a:buNone/>
            </a:pPr>
            <a:r>
              <a:rPr lang="en-US" sz="1500" dirty="0">
                <a:solidFill>
                  <a:srgbClr val="2B4150"/>
                </a:solidFill>
                <a:latin typeface="Source Sans 3" pitchFamily="34" charset="0"/>
                <a:ea typeface="Source Sans 3" pitchFamily="34" charset="-122"/>
                <a:cs typeface="Source Sans 3" pitchFamily="34" charset="-120"/>
              </a:rPr>
              <a:t>The AnnaMitra codebase follows a modular MVC architecture with clear separation of concerns. Controllers handle routing logic, models define data schemas, services implement business logic, and utilities provide reusable helper functions.</a:t>
            </a:r>
            <a:endParaRPr lang="en-US" sz="1500" dirty="0"/>
          </a:p>
        </p:txBody>
      </p:sp>
      <p:pic>
        <p:nvPicPr>
          <p:cNvPr id="20" name="Picture 19">
            <a:extLst>
              <a:ext uri="{FF2B5EF4-FFF2-40B4-BE49-F238E27FC236}">
                <a16:creationId xmlns:a16="http://schemas.microsoft.com/office/drawing/2014/main" xmlns="" id="{3B9267AE-08CA-1E04-F683-22A969BA899A}"/>
              </a:ext>
            </a:extLst>
          </p:cNvPr>
          <p:cNvPicPr>
            <a:picLocks noChangeAspect="1"/>
          </p:cNvPicPr>
          <p:nvPr/>
        </p:nvPicPr>
        <p:blipFill>
          <a:blip r:embed="rId4"/>
          <a:stretch>
            <a:fillRect/>
          </a:stretch>
        </p:blipFill>
        <p:spPr>
          <a:xfrm>
            <a:off x="6362360" y="2614493"/>
            <a:ext cx="2746918" cy="4953844"/>
          </a:xfrm>
          <a:prstGeom prst="rect">
            <a:avLst/>
          </a:prstGeom>
        </p:spPr>
      </p:pic>
      <p:pic>
        <p:nvPicPr>
          <p:cNvPr id="22" name="Picture 21">
            <a:extLst>
              <a:ext uri="{FF2B5EF4-FFF2-40B4-BE49-F238E27FC236}">
                <a16:creationId xmlns:a16="http://schemas.microsoft.com/office/drawing/2014/main" xmlns="" id="{E819A2EF-78B7-0A45-5DAF-DAE5F6D8D5F6}"/>
              </a:ext>
            </a:extLst>
          </p:cNvPr>
          <p:cNvPicPr>
            <a:picLocks noChangeAspect="1"/>
          </p:cNvPicPr>
          <p:nvPr/>
        </p:nvPicPr>
        <p:blipFill>
          <a:blip r:embed="rId5"/>
          <a:stretch>
            <a:fillRect/>
          </a:stretch>
        </p:blipFill>
        <p:spPr>
          <a:xfrm>
            <a:off x="9710715" y="2604968"/>
            <a:ext cx="2616157" cy="4953844"/>
          </a:xfrm>
          <a:prstGeom prst="rect">
            <a:avLst/>
          </a:prstGeom>
        </p:spPr>
      </p:pic>
      <p:sp>
        <p:nvSpPr>
          <p:cNvPr id="23" name="Rectangle 22">
            <a:extLst>
              <a:ext uri="{FF2B5EF4-FFF2-40B4-BE49-F238E27FC236}">
                <a16:creationId xmlns:a16="http://schemas.microsoft.com/office/drawing/2014/main" xmlns="" id="{F90875DC-3DE4-1D9A-8179-40538CE7C1E9}"/>
              </a:ext>
            </a:extLst>
          </p:cNvPr>
          <p:cNvSpPr/>
          <p:nvPr/>
        </p:nvSpPr>
        <p:spPr>
          <a:xfrm>
            <a:off x="12801600" y="7738260"/>
            <a:ext cx="1752600" cy="405615"/>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92591" y="0"/>
            <a:ext cx="11433308" cy="1071873"/>
          </a:xfrm>
          <a:custGeom>
            <a:avLst/>
            <a:gdLst/>
            <a:ahLst/>
            <a:cxnLst/>
            <a:rect l="l" t="t" r="r" b="b"/>
            <a:pathLst>
              <a:path w="12192000" h="1143000">
                <a:moveTo>
                  <a:pt x="12191999" y="1142999"/>
                </a:moveTo>
                <a:lnTo>
                  <a:pt x="0" y="1142999"/>
                </a:lnTo>
                <a:lnTo>
                  <a:pt x="0" y="0"/>
                </a:lnTo>
                <a:lnTo>
                  <a:pt x="12191999" y="0"/>
                </a:lnTo>
                <a:lnTo>
                  <a:pt x="12191999" y="1142999"/>
                </a:lnTo>
                <a:close/>
              </a:path>
            </a:pathLst>
          </a:custGeom>
          <a:solidFill>
            <a:srgbClr val="2E7D32"/>
          </a:solidFill>
        </p:spPr>
        <p:txBody>
          <a:bodyPr wrap="square" lIns="0" tIns="0" rIns="0" bIns="0" rtlCol="0"/>
          <a:lstStyle/>
          <a:p>
            <a:endParaRPr sz="1688"/>
          </a:p>
        </p:txBody>
      </p:sp>
      <p:sp>
        <p:nvSpPr>
          <p:cNvPr id="3" name="object 3"/>
          <p:cNvSpPr txBox="1">
            <a:spLocks noGrp="1"/>
          </p:cNvSpPr>
          <p:nvPr>
            <p:ph type="title"/>
          </p:nvPr>
        </p:nvSpPr>
        <p:spPr>
          <a:xfrm>
            <a:off x="6592804" y="1563601"/>
            <a:ext cx="3719543" cy="444902"/>
          </a:xfrm>
          <a:prstGeom prst="rect">
            <a:avLst/>
          </a:prstGeom>
        </p:spPr>
        <p:txBody>
          <a:bodyPr vert="horz" wrap="square" lIns="0" tIns="11910" rIns="0" bIns="0" rtlCol="0">
            <a:spAutoFit/>
          </a:bodyPr>
          <a:lstStyle/>
          <a:p>
            <a:pPr marL="11910">
              <a:spcBef>
                <a:spcPts val="94"/>
              </a:spcBef>
            </a:pPr>
            <a:r>
              <a:rPr spc="-191" dirty="0"/>
              <a:t>Project</a:t>
            </a:r>
            <a:r>
              <a:rPr spc="-206" dirty="0"/>
              <a:t> </a:t>
            </a:r>
            <a:r>
              <a:rPr spc="-183" dirty="0"/>
              <a:t>Overview</a:t>
            </a:r>
          </a:p>
        </p:txBody>
      </p:sp>
      <p:grpSp>
        <p:nvGrpSpPr>
          <p:cNvPr id="4" name="object 4"/>
          <p:cNvGrpSpPr/>
          <p:nvPr/>
        </p:nvGrpSpPr>
        <p:grpSpPr>
          <a:xfrm>
            <a:off x="2069931" y="1317689"/>
            <a:ext cx="10478746" cy="4939546"/>
            <a:chOff x="509015" y="1405127"/>
            <a:chExt cx="11174095" cy="5267325"/>
          </a:xfrm>
        </p:grpSpPr>
        <p:pic>
          <p:nvPicPr>
            <p:cNvPr id="5" name="object 5"/>
            <p:cNvPicPr/>
            <p:nvPr/>
          </p:nvPicPr>
          <p:blipFill>
            <a:blip r:embed="rId2" cstate="print"/>
            <a:stretch>
              <a:fillRect/>
            </a:stretch>
          </p:blipFill>
          <p:spPr>
            <a:xfrm>
              <a:off x="509015" y="1405127"/>
              <a:ext cx="11173967" cy="5266943"/>
            </a:xfrm>
            <a:prstGeom prst="rect">
              <a:avLst/>
            </a:prstGeom>
          </p:spPr>
        </p:pic>
        <p:pic>
          <p:nvPicPr>
            <p:cNvPr id="6" name="object 6"/>
            <p:cNvPicPr/>
            <p:nvPr/>
          </p:nvPicPr>
          <p:blipFill>
            <a:blip r:embed="rId3" cstate="print"/>
            <a:stretch>
              <a:fillRect/>
            </a:stretch>
          </p:blipFill>
          <p:spPr>
            <a:xfrm>
              <a:off x="914399" y="1803399"/>
              <a:ext cx="247650" cy="212725"/>
            </a:xfrm>
            <a:prstGeom prst="rect">
              <a:avLst/>
            </a:prstGeom>
          </p:spPr>
        </p:pic>
      </p:grpSp>
      <p:sp>
        <p:nvSpPr>
          <p:cNvPr id="7" name="object 7"/>
          <p:cNvSpPr txBox="1"/>
          <p:nvPr/>
        </p:nvSpPr>
        <p:spPr>
          <a:xfrm>
            <a:off x="2786537" y="1640561"/>
            <a:ext cx="1816229" cy="271777"/>
          </a:xfrm>
          <a:prstGeom prst="rect">
            <a:avLst/>
          </a:prstGeom>
        </p:spPr>
        <p:txBody>
          <a:bodyPr vert="horz" wrap="square" lIns="0" tIns="11910" rIns="0" bIns="0" rtlCol="0">
            <a:spAutoFit/>
          </a:bodyPr>
          <a:lstStyle/>
          <a:p>
            <a:pPr marL="11910">
              <a:spcBef>
                <a:spcPts val="94"/>
              </a:spcBef>
            </a:pPr>
            <a:r>
              <a:rPr sz="1688" b="1" spc="-136" dirty="0">
                <a:solidFill>
                  <a:srgbClr val="2E7D32"/>
                </a:solidFill>
                <a:latin typeface="Tahoma"/>
                <a:cs typeface="Tahoma"/>
              </a:rPr>
              <a:t>Problem</a:t>
            </a:r>
            <a:r>
              <a:rPr sz="1688" b="1" spc="-113" dirty="0">
                <a:solidFill>
                  <a:srgbClr val="2E7D32"/>
                </a:solidFill>
                <a:latin typeface="Tahoma"/>
                <a:cs typeface="Tahoma"/>
              </a:rPr>
              <a:t> </a:t>
            </a:r>
            <a:r>
              <a:rPr sz="1688" b="1" spc="-145" dirty="0">
                <a:solidFill>
                  <a:srgbClr val="2E7D32"/>
                </a:solidFill>
                <a:latin typeface="Tahoma"/>
                <a:cs typeface="Tahoma"/>
              </a:rPr>
              <a:t>Statement</a:t>
            </a:r>
            <a:endParaRPr sz="1688">
              <a:latin typeface="Tahoma"/>
              <a:cs typeface="Tahoma"/>
            </a:endParaRPr>
          </a:p>
        </p:txBody>
      </p:sp>
      <p:grpSp>
        <p:nvGrpSpPr>
          <p:cNvPr id="8" name="object 8"/>
          <p:cNvGrpSpPr/>
          <p:nvPr/>
        </p:nvGrpSpPr>
        <p:grpSpPr>
          <a:xfrm>
            <a:off x="2661487" y="1691177"/>
            <a:ext cx="7077337" cy="2935740"/>
            <a:chOff x="1139825" y="1803400"/>
            <a:chExt cx="7546975" cy="3130550"/>
          </a:xfrm>
        </p:grpSpPr>
        <p:pic>
          <p:nvPicPr>
            <p:cNvPr id="9" name="object 9"/>
            <p:cNvPicPr/>
            <p:nvPr/>
          </p:nvPicPr>
          <p:blipFill>
            <a:blip r:embed="rId4" cstate="print"/>
            <a:stretch>
              <a:fillRect/>
            </a:stretch>
          </p:blipFill>
          <p:spPr>
            <a:xfrm>
              <a:off x="1139825" y="2371725"/>
              <a:ext cx="44450" cy="171450"/>
            </a:xfrm>
            <a:prstGeom prst="rect">
              <a:avLst/>
            </a:prstGeom>
          </p:spPr>
        </p:pic>
        <p:pic>
          <p:nvPicPr>
            <p:cNvPr id="10" name="object 10"/>
            <p:cNvPicPr/>
            <p:nvPr/>
          </p:nvPicPr>
          <p:blipFill>
            <a:blip r:embed="rId4" cstate="print"/>
            <a:stretch>
              <a:fillRect/>
            </a:stretch>
          </p:blipFill>
          <p:spPr>
            <a:xfrm>
              <a:off x="1139825" y="3705225"/>
              <a:ext cx="44450" cy="171450"/>
            </a:xfrm>
            <a:prstGeom prst="rect">
              <a:avLst/>
            </a:prstGeom>
          </p:spPr>
        </p:pic>
        <p:pic>
          <p:nvPicPr>
            <p:cNvPr id="11" name="object 11"/>
            <p:cNvPicPr/>
            <p:nvPr/>
          </p:nvPicPr>
          <p:blipFill>
            <a:blip r:embed="rId4" cstate="print"/>
            <a:stretch>
              <a:fillRect/>
            </a:stretch>
          </p:blipFill>
          <p:spPr>
            <a:xfrm>
              <a:off x="1139825" y="4752974"/>
              <a:ext cx="44450" cy="171450"/>
            </a:xfrm>
            <a:prstGeom prst="rect">
              <a:avLst/>
            </a:prstGeom>
          </p:spPr>
        </p:pic>
        <p:pic>
          <p:nvPicPr>
            <p:cNvPr id="12" name="object 12"/>
            <p:cNvPicPr/>
            <p:nvPr/>
          </p:nvPicPr>
          <p:blipFill>
            <a:blip r:embed="rId5" cstate="print"/>
            <a:stretch>
              <a:fillRect/>
            </a:stretch>
          </p:blipFill>
          <p:spPr>
            <a:xfrm>
              <a:off x="4673600" y="1803400"/>
              <a:ext cx="158750" cy="222250"/>
            </a:xfrm>
            <a:prstGeom prst="rect">
              <a:avLst/>
            </a:prstGeom>
          </p:spPr>
        </p:pic>
        <p:pic>
          <p:nvPicPr>
            <p:cNvPr id="13" name="object 13"/>
            <p:cNvPicPr/>
            <p:nvPr/>
          </p:nvPicPr>
          <p:blipFill>
            <a:blip r:embed="rId6" cstate="print"/>
            <a:stretch>
              <a:fillRect/>
            </a:stretch>
          </p:blipFill>
          <p:spPr>
            <a:xfrm>
              <a:off x="4781550" y="2362200"/>
              <a:ext cx="190500" cy="190500"/>
            </a:xfrm>
            <a:prstGeom prst="rect">
              <a:avLst/>
            </a:prstGeom>
          </p:spPr>
        </p:pic>
        <p:pic>
          <p:nvPicPr>
            <p:cNvPr id="14" name="object 14"/>
            <p:cNvPicPr/>
            <p:nvPr/>
          </p:nvPicPr>
          <p:blipFill>
            <a:blip r:embed="rId6" cstate="print"/>
            <a:stretch>
              <a:fillRect/>
            </a:stretch>
          </p:blipFill>
          <p:spPr>
            <a:xfrm>
              <a:off x="4781550" y="3695700"/>
              <a:ext cx="190500" cy="190500"/>
            </a:xfrm>
            <a:prstGeom prst="rect">
              <a:avLst/>
            </a:prstGeom>
          </p:spPr>
        </p:pic>
        <p:pic>
          <p:nvPicPr>
            <p:cNvPr id="15" name="object 15"/>
            <p:cNvPicPr/>
            <p:nvPr/>
          </p:nvPicPr>
          <p:blipFill>
            <a:blip r:embed="rId7" cstate="print"/>
            <a:stretch>
              <a:fillRect/>
            </a:stretch>
          </p:blipFill>
          <p:spPr>
            <a:xfrm>
              <a:off x="8388350" y="1822450"/>
              <a:ext cx="171450" cy="193675"/>
            </a:xfrm>
            <a:prstGeom prst="rect">
              <a:avLst/>
            </a:prstGeom>
          </p:spPr>
        </p:pic>
        <p:pic>
          <p:nvPicPr>
            <p:cNvPr id="16" name="object 16"/>
            <p:cNvPicPr/>
            <p:nvPr/>
          </p:nvPicPr>
          <p:blipFill>
            <a:blip r:embed="rId8" cstate="print"/>
            <a:stretch>
              <a:fillRect/>
            </a:stretch>
          </p:blipFill>
          <p:spPr>
            <a:xfrm>
              <a:off x="8496300" y="2362200"/>
              <a:ext cx="190500" cy="190500"/>
            </a:xfrm>
            <a:prstGeom prst="rect">
              <a:avLst/>
            </a:prstGeom>
          </p:spPr>
        </p:pic>
        <p:pic>
          <p:nvPicPr>
            <p:cNvPr id="17" name="object 17"/>
            <p:cNvPicPr/>
            <p:nvPr/>
          </p:nvPicPr>
          <p:blipFill>
            <a:blip r:embed="rId8" cstate="print"/>
            <a:stretch>
              <a:fillRect/>
            </a:stretch>
          </p:blipFill>
          <p:spPr>
            <a:xfrm>
              <a:off x="8496300" y="3695700"/>
              <a:ext cx="190500" cy="190500"/>
            </a:xfrm>
            <a:prstGeom prst="rect">
              <a:avLst/>
            </a:prstGeom>
          </p:spPr>
        </p:pic>
        <p:pic>
          <p:nvPicPr>
            <p:cNvPr id="18" name="object 18"/>
            <p:cNvPicPr/>
            <p:nvPr/>
          </p:nvPicPr>
          <p:blipFill>
            <a:blip r:embed="rId8" cstate="print"/>
            <a:stretch>
              <a:fillRect/>
            </a:stretch>
          </p:blipFill>
          <p:spPr>
            <a:xfrm>
              <a:off x="8496300" y="4743449"/>
              <a:ext cx="190500" cy="190500"/>
            </a:xfrm>
            <a:prstGeom prst="rect">
              <a:avLst/>
            </a:prstGeom>
          </p:spPr>
        </p:pic>
      </p:grpSp>
      <p:sp>
        <p:nvSpPr>
          <p:cNvPr id="19" name="object 19"/>
          <p:cNvSpPr txBox="1"/>
          <p:nvPr/>
        </p:nvSpPr>
        <p:spPr>
          <a:xfrm>
            <a:off x="2911589" y="2149700"/>
            <a:ext cx="2122308" cy="823980"/>
          </a:xfrm>
          <a:prstGeom prst="rect">
            <a:avLst/>
          </a:prstGeom>
        </p:spPr>
        <p:txBody>
          <a:bodyPr vert="horz" wrap="square" lIns="0" tIns="11910" rIns="0" bIns="0" rtlCol="0">
            <a:spAutoFit/>
          </a:bodyPr>
          <a:lstStyle/>
          <a:p>
            <a:pPr marL="11910" marR="4764">
              <a:lnSpc>
                <a:spcPct val="125000"/>
              </a:lnSpc>
              <a:spcBef>
                <a:spcPts val="94"/>
              </a:spcBef>
            </a:pPr>
            <a:r>
              <a:rPr sz="1407" b="1" spc="-98" dirty="0">
                <a:solidFill>
                  <a:srgbClr val="2E7D32"/>
                </a:solidFill>
                <a:latin typeface="Tahoma"/>
                <a:cs typeface="Tahoma"/>
              </a:rPr>
              <a:t>Edible</a:t>
            </a:r>
            <a:r>
              <a:rPr sz="1407" b="1" spc="-94" dirty="0">
                <a:solidFill>
                  <a:srgbClr val="2E7D32"/>
                </a:solidFill>
                <a:latin typeface="Tahoma"/>
                <a:cs typeface="Tahoma"/>
              </a:rPr>
              <a:t> </a:t>
            </a:r>
            <a:r>
              <a:rPr sz="1407" b="1" spc="-107" dirty="0">
                <a:solidFill>
                  <a:srgbClr val="2E7D32"/>
                </a:solidFill>
                <a:latin typeface="Tahoma"/>
                <a:cs typeface="Tahoma"/>
              </a:rPr>
              <a:t>food</a:t>
            </a:r>
            <a:r>
              <a:rPr sz="1407" b="1" spc="-89" dirty="0">
                <a:solidFill>
                  <a:srgbClr val="2E7D32"/>
                </a:solidFill>
                <a:latin typeface="Tahoma"/>
                <a:cs typeface="Tahoma"/>
              </a:rPr>
              <a:t> </a:t>
            </a:r>
            <a:r>
              <a:rPr sz="1407" b="1" spc="-107" dirty="0">
                <a:solidFill>
                  <a:srgbClr val="2E7D32"/>
                </a:solidFill>
                <a:latin typeface="Tahoma"/>
                <a:cs typeface="Tahoma"/>
              </a:rPr>
              <a:t>discarded</a:t>
            </a:r>
            <a:r>
              <a:rPr sz="1407" b="1" spc="-94" dirty="0">
                <a:solidFill>
                  <a:srgbClr val="2E7D32"/>
                </a:solidFill>
                <a:latin typeface="Tahoma"/>
                <a:cs typeface="Tahoma"/>
              </a:rPr>
              <a:t> </a:t>
            </a:r>
            <a:r>
              <a:rPr sz="1407" spc="-19" dirty="0">
                <a:latin typeface="Tahoma"/>
                <a:cs typeface="Tahoma"/>
              </a:rPr>
              <a:t>while </a:t>
            </a:r>
            <a:r>
              <a:rPr sz="1407" spc="-42" dirty="0">
                <a:latin typeface="Tahoma"/>
                <a:cs typeface="Tahoma"/>
              </a:rPr>
              <a:t>nearby</a:t>
            </a:r>
            <a:r>
              <a:rPr sz="1407" spc="-84" dirty="0">
                <a:latin typeface="Tahoma"/>
                <a:cs typeface="Tahoma"/>
              </a:rPr>
              <a:t> </a:t>
            </a:r>
            <a:r>
              <a:rPr sz="1407" spc="-23" dirty="0">
                <a:latin typeface="Tahoma"/>
                <a:cs typeface="Tahoma"/>
              </a:rPr>
              <a:t>communities</a:t>
            </a:r>
            <a:r>
              <a:rPr sz="1407" spc="-84" dirty="0">
                <a:latin typeface="Tahoma"/>
                <a:cs typeface="Tahoma"/>
              </a:rPr>
              <a:t> </a:t>
            </a:r>
            <a:r>
              <a:rPr sz="1407" spc="-19" dirty="0">
                <a:latin typeface="Tahoma"/>
                <a:cs typeface="Tahoma"/>
              </a:rPr>
              <a:t>face food</a:t>
            </a:r>
            <a:r>
              <a:rPr sz="1407" spc="-136" dirty="0">
                <a:latin typeface="Tahoma"/>
                <a:cs typeface="Tahoma"/>
              </a:rPr>
              <a:t> </a:t>
            </a:r>
            <a:r>
              <a:rPr sz="1407" spc="-9" dirty="0">
                <a:latin typeface="Tahoma"/>
                <a:cs typeface="Tahoma"/>
              </a:rPr>
              <a:t>insecurity</a:t>
            </a:r>
            <a:endParaRPr sz="1407">
              <a:latin typeface="Tahoma"/>
              <a:cs typeface="Tahoma"/>
            </a:endParaRPr>
          </a:p>
        </p:txBody>
      </p:sp>
      <p:sp>
        <p:nvSpPr>
          <p:cNvPr id="20" name="object 20"/>
          <p:cNvSpPr txBox="1"/>
          <p:nvPr/>
        </p:nvSpPr>
        <p:spPr>
          <a:xfrm>
            <a:off x="2911589" y="3400218"/>
            <a:ext cx="1732861" cy="553328"/>
          </a:xfrm>
          <a:prstGeom prst="rect">
            <a:avLst/>
          </a:prstGeom>
        </p:spPr>
        <p:txBody>
          <a:bodyPr vert="horz" wrap="square" lIns="0" tIns="11910" rIns="0" bIns="0" rtlCol="0">
            <a:spAutoFit/>
          </a:bodyPr>
          <a:lstStyle/>
          <a:p>
            <a:pPr marL="11910" marR="5360">
              <a:lnSpc>
                <a:spcPct val="125000"/>
              </a:lnSpc>
              <a:spcBef>
                <a:spcPts val="94"/>
              </a:spcBef>
            </a:pPr>
            <a:r>
              <a:rPr sz="1407" spc="-14" dirty="0">
                <a:latin typeface="Tahoma"/>
                <a:cs typeface="Tahoma"/>
              </a:rPr>
              <a:t>No</a:t>
            </a:r>
            <a:r>
              <a:rPr sz="1407" spc="-131" dirty="0">
                <a:latin typeface="Tahoma"/>
                <a:cs typeface="Tahoma"/>
              </a:rPr>
              <a:t> </a:t>
            </a:r>
            <a:r>
              <a:rPr sz="1407" spc="-28" dirty="0">
                <a:latin typeface="Tahoma"/>
                <a:cs typeface="Tahoma"/>
              </a:rPr>
              <a:t>central</a:t>
            </a:r>
            <a:r>
              <a:rPr sz="1407" spc="-127" dirty="0">
                <a:latin typeface="Tahoma"/>
                <a:cs typeface="Tahoma"/>
              </a:rPr>
              <a:t> </a:t>
            </a:r>
            <a:r>
              <a:rPr sz="1407" spc="-19" dirty="0">
                <a:latin typeface="Tahoma"/>
                <a:cs typeface="Tahoma"/>
              </a:rPr>
              <a:t>platform</a:t>
            </a:r>
            <a:r>
              <a:rPr sz="1407" spc="-127" dirty="0">
                <a:latin typeface="Tahoma"/>
                <a:cs typeface="Tahoma"/>
              </a:rPr>
              <a:t> </a:t>
            </a:r>
            <a:r>
              <a:rPr sz="1407" spc="-23" dirty="0">
                <a:latin typeface="Tahoma"/>
                <a:cs typeface="Tahoma"/>
              </a:rPr>
              <a:t>to </a:t>
            </a:r>
            <a:r>
              <a:rPr sz="1407" spc="-33" dirty="0">
                <a:latin typeface="Tahoma"/>
                <a:cs typeface="Tahoma"/>
              </a:rPr>
              <a:t>announce</a:t>
            </a:r>
            <a:r>
              <a:rPr sz="1407" spc="-107" dirty="0">
                <a:latin typeface="Tahoma"/>
                <a:cs typeface="Tahoma"/>
              </a:rPr>
              <a:t> </a:t>
            </a:r>
            <a:r>
              <a:rPr sz="1407" spc="-23" dirty="0">
                <a:latin typeface="Tahoma"/>
                <a:cs typeface="Tahoma"/>
              </a:rPr>
              <a:t>surplus</a:t>
            </a:r>
            <a:r>
              <a:rPr sz="1407" spc="-107" dirty="0">
                <a:latin typeface="Tahoma"/>
                <a:cs typeface="Tahoma"/>
              </a:rPr>
              <a:t> </a:t>
            </a:r>
            <a:r>
              <a:rPr sz="1407" spc="-19" dirty="0">
                <a:latin typeface="Tahoma"/>
                <a:cs typeface="Tahoma"/>
              </a:rPr>
              <a:t>food</a:t>
            </a:r>
            <a:endParaRPr sz="1407">
              <a:latin typeface="Tahoma"/>
              <a:cs typeface="Tahoma"/>
            </a:endParaRPr>
          </a:p>
        </p:txBody>
      </p:sp>
      <p:sp>
        <p:nvSpPr>
          <p:cNvPr id="21" name="object 21"/>
          <p:cNvSpPr txBox="1"/>
          <p:nvPr/>
        </p:nvSpPr>
        <p:spPr>
          <a:xfrm>
            <a:off x="2911589" y="4382767"/>
            <a:ext cx="2078242" cy="553328"/>
          </a:xfrm>
          <a:prstGeom prst="rect">
            <a:avLst/>
          </a:prstGeom>
        </p:spPr>
        <p:txBody>
          <a:bodyPr vert="horz" wrap="square" lIns="0" tIns="11910" rIns="0" bIns="0" rtlCol="0">
            <a:spAutoFit/>
          </a:bodyPr>
          <a:lstStyle/>
          <a:p>
            <a:pPr marL="11910" marR="4764">
              <a:lnSpc>
                <a:spcPct val="125000"/>
              </a:lnSpc>
              <a:spcBef>
                <a:spcPts val="94"/>
              </a:spcBef>
            </a:pPr>
            <a:r>
              <a:rPr sz="1407" spc="-19" dirty="0">
                <a:latin typeface="Tahoma"/>
                <a:cs typeface="Tahoma"/>
              </a:rPr>
              <a:t>Coordination</a:t>
            </a:r>
            <a:r>
              <a:rPr sz="1407" spc="-98" dirty="0">
                <a:latin typeface="Tahoma"/>
                <a:cs typeface="Tahoma"/>
              </a:rPr>
              <a:t> </a:t>
            </a:r>
            <a:r>
              <a:rPr sz="1407" spc="-47" dirty="0">
                <a:latin typeface="Tahoma"/>
                <a:cs typeface="Tahoma"/>
              </a:rPr>
              <a:t>gaps</a:t>
            </a:r>
            <a:r>
              <a:rPr sz="1407" spc="-94" dirty="0">
                <a:latin typeface="Tahoma"/>
                <a:cs typeface="Tahoma"/>
              </a:rPr>
              <a:t> </a:t>
            </a:r>
            <a:r>
              <a:rPr sz="1407" spc="-33" dirty="0">
                <a:latin typeface="Tahoma"/>
                <a:cs typeface="Tahoma"/>
              </a:rPr>
              <a:t>between donors,</a:t>
            </a:r>
            <a:r>
              <a:rPr sz="1407" spc="-113" dirty="0">
                <a:latin typeface="Tahoma"/>
                <a:cs typeface="Tahoma"/>
              </a:rPr>
              <a:t> </a:t>
            </a:r>
            <a:r>
              <a:rPr sz="1407" spc="-66" dirty="0">
                <a:latin typeface="Tahoma"/>
                <a:cs typeface="Tahoma"/>
              </a:rPr>
              <a:t>NGOs,</a:t>
            </a:r>
            <a:r>
              <a:rPr sz="1407" spc="-107" dirty="0">
                <a:latin typeface="Tahoma"/>
                <a:cs typeface="Tahoma"/>
              </a:rPr>
              <a:t> </a:t>
            </a:r>
            <a:r>
              <a:rPr sz="1407" spc="-9" dirty="0">
                <a:latin typeface="Tahoma"/>
                <a:cs typeface="Tahoma"/>
              </a:rPr>
              <a:t>volunteers</a:t>
            </a:r>
            <a:endParaRPr sz="1407">
              <a:latin typeface="Tahoma"/>
              <a:cs typeface="Tahoma"/>
            </a:endParaRPr>
          </a:p>
        </p:txBody>
      </p:sp>
      <p:sp>
        <p:nvSpPr>
          <p:cNvPr id="22" name="object 22"/>
          <p:cNvSpPr txBox="1"/>
          <p:nvPr/>
        </p:nvSpPr>
        <p:spPr>
          <a:xfrm>
            <a:off x="6270124" y="1640561"/>
            <a:ext cx="1010538" cy="271777"/>
          </a:xfrm>
          <a:prstGeom prst="rect">
            <a:avLst/>
          </a:prstGeom>
        </p:spPr>
        <p:txBody>
          <a:bodyPr vert="horz" wrap="square" lIns="0" tIns="11910" rIns="0" bIns="0" rtlCol="0">
            <a:spAutoFit/>
          </a:bodyPr>
          <a:lstStyle/>
          <a:p>
            <a:pPr marL="11910">
              <a:spcBef>
                <a:spcPts val="94"/>
              </a:spcBef>
            </a:pPr>
            <a:r>
              <a:rPr sz="1688" b="1" spc="-131" dirty="0">
                <a:solidFill>
                  <a:srgbClr val="2E7D32"/>
                </a:solidFill>
                <a:latin typeface="Tahoma"/>
                <a:cs typeface="Tahoma"/>
              </a:rPr>
              <a:t>Motivation</a:t>
            </a:r>
            <a:endParaRPr sz="1688">
              <a:latin typeface="Tahoma"/>
              <a:cs typeface="Tahoma"/>
            </a:endParaRPr>
          </a:p>
        </p:txBody>
      </p:sp>
      <p:sp>
        <p:nvSpPr>
          <p:cNvPr id="23" name="object 23"/>
          <p:cNvSpPr txBox="1"/>
          <p:nvPr/>
        </p:nvSpPr>
        <p:spPr>
          <a:xfrm>
            <a:off x="6395175" y="2149700"/>
            <a:ext cx="1962718" cy="823980"/>
          </a:xfrm>
          <a:prstGeom prst="rect">
            <a:avLst/>
          </a:prstGeom>
        </p:spPr>
        <p:txBody>
          <a:bodyPr vert="horz" wrap="square" lIns="0" tIns="11910" rIns="0" bIns="0" rtlCol="0">
            <a:spAutoFit/>
          </a:bodyPr>
          <a:lstStyle/>
          <a:p>
            <a:pPr marL="11910" marR="4764">
              <a:lnSpc>
                <a:spcPct val="125000"/>
              </a:lnSpc>
              <a:spcBef>
                <a:spcPts val="94"/>
              </a:spcBef>
            </a:pPr>
            <a:r>
              <a:rPr sz="1407" spc="-52" dirty="0">
                <a:latin typeface="Tahoma"/>
                <a:cs typeface="Tahoma"/>
              </a:rPr>
              <a:t>Create</a:t>
            </a:r>
            <a:r>
              <a:rPr sz="1407" spc="-113" dirty="0">
                <a:latin typeface="Tahoma"/>
                <a:cs typeface="Tahoma"/>
              </a:rPr>
              <a:t> </a:t>
            </a:r>
            <a:r>
              <a:rPr sz="1407" b="1" spc="-113" dirty="0">
                <a:solidFill>
                  <a:srgbClr val="2E7D32"/>
                </a:solidFill>
                <a:latin typeface="Tahoma"/>
                <a:cs typeface="Tahoma"/>
              </a:rPr>
              <a:t>single</a:t>
            </a:r>
            <a:r>
              <a:rPr sz="1407" b="1" spc="-80" dirty="0">
                <a:solidFill>
                  <a:srgbClr val="2E7D32"/>
                </a:solidFill>
                <a:latin typeface="Tahoma"/>
                <a:cs typeface="Tahoma"/>
              </a:rPr>
              <a:t> </a:t>
            </a:r>
            <a:r>
              <a:rPr sz="1407" b="1" spc="-107" dirty="0">
                <a:solidFill>
                  <a:srgbClr val="2E7D32"/>
                </a:solidFill>
                <a:latin typeface="Tahoma"/>
                <a:cs typeface="Tahoma"/>
              </a:rPr>
              <a:t>coordinated </a:t>
            </a:r>
            <a:r>
              <a:rPr sz="1407" b="1" spc="-136" dirty="0">
                <a:solidFill>
                  <a:srgbClr val="2E7D32"/>
                </a:solidFill>
                <a:latin typeface="Tahoma"/>
                <a:cs typeface="Tahoma"/>
              </a:rPr>
              <a:t>system</a:t>
            </a:r>
            <a:r>
              <a:rPr sz="1407" b="1" spc="-80" dirty="0">
                <a:solidFill>
                  <a:srgbClr val="2E7D32"/>
                </a:solidFill>
                <a:latin typeface="Tahoma"/>
                <a:cs typeface="Tahoma"/>
              </a:rPr>
              <a:t> </a:t>
            </a:r>
            <a:r>
              <a:rPr sz="1407" spc="-28" dirty="0">
                <a:latin typeface="Tahoma"/>
                <a:cs typeface="Tahoma"/>
              </a:rPr>
              <a:t>connecting</a:t>
            </a:r>
            <a:r>
              <a:rPr sz="1407" spc="-107" dirty="0">
                <a:latin typeface="Tahoma"/>
                <a:cs typeface="Tahoma"/>
              </a:rPr>
              <a:t> </a:t>
            </a:r>
            <a:r>
              <a:rPr sz="1407" spc="-23" dirty="0">
                <a:latin typeface="Tahoma"/>
                <a:cs typeface="Tahoma"/>
              </a:rPr>
              <a:t>all </a:t>
            </a:r>
            <a:r>
              <a:rPr sz="1407" spc="-9" dirty="0">
                <a:latin typeface="Tahoma"/>
                <a:cs typeface="Tahoma"/>
              </a:rPr>
              <a:t>stakeholders</a:t>
            </a:r>
            <a:endParaRPr sz="1407">
              <a:latin typeface="Tahoma"/>
              <a:cs typeface="Tahoma"/>
            </a:endParaRPr>
          </a:p>
        </p:txBody>
      </p:sp>
      <p:sp>
        <p:nvSpPr>
          <p:cNvPr id="24" name="object 24"/>
          <p:cNvSpPr txBox="1"/>
          <p:nvPr/>
        </p:nvSpPr>
        <p:spPr>
          <a:xfrm>
            <a:off x="6395176" y="3400217"/>
            <a:ext cx="1465488" cy="823980"/>
          </a:xfrm>
          <a:prstGeom prst="rect">
            <a:avLst/>
          </a:prstGeom>
        </p:spPr>
        <p:txBody>
          <a:bodyPr vert="horz" wrap="square" lIns="0" tIns="11910" rIns="0" bIns="0" rtlCol="0">
            <a:spAutoFit/>
          </a:bodyPr>
          <a:lstStyle/>
          <a:p>
            <a:pPr marL="11910" marR="4764">
              <a:lnSpc>
                <a:spcPct val="125000"/>
              </a:lnSpc>
              <a:spcBef>
                <a:spcPts val="94"/>
              </a:spcBef>
            </a:pPr>
            <a:r>
              <a:rPr sz="1407" spc="-19" dirty="0">
                <a:latin typeface="Tahoma"/>
                <a:cs typeface="Tahoma"/>
              </a:rPr>
              <a:t>Provide</a:t>
            </a:r>
            <a:r>
              <a:rPr sz="1407" spc="-70" dirty="0">
                <a:latin typeface="Tahoma"/>
                <a:cs typeface="Tahoma"/>
              </a:rPr>
              <a:t> </a:t>
            </a:r>
            <a:r>
              <a:rPr sz="1407" spc="-56" dirty="0">
                <a:latin typeface="Tahoma"/>
                <a:cs typeface="Tahoma"/>
              </a:rPr>
              <a:t>end-</a:t>
            </a:r>
            <a:r>
              <a:rPr sz="1407" spc="-38" dirty="0">
                <a:latin typeface="Tahoma"/>
                <a:cs typeface="Tahoma"/>
              </a:rPr>
              <a:t>to-</a:t>
            </a:r>
            <a:r>
              <a:rPr sz="1407" spc="-23" dirty="0">
                <a:latin typeface="Tahoma"/>
                <a:cs typeface="Tahoma"/>
              </a:rPr>
              <a:t>end </a:t>
            </a:r>
            <a:r>
              <a:rPr sz="1407" spc="-9" dirty="0">
                <a:latin typeface="Tahoma"/>
                <a:cs typeface="Tahoma"/>
              </a:rPr>
              <a:t>donation</a:t>
            </a:r>
            <a:r>
              <a:rPr sz="1407" spc="-155" dirty="0">
                <a:latin typeface="Tahoma"/>
                <a:cs typeface="Tahoma"/>
              </a:rPr>
              <a:t> </a:t>
            </a:r>
            <a:r>
              <a:rPr sz="1407" spc="-9" dirty="0">
                <a:latin typeface="Tahoma"/>
                <a:cs typeface="Tahoma"/>
              </a:rPr>
              <a:t>lifecycle management</a:t>
            </a:r>
            <a:endParaRPr sz="1407">
              <a:latin typeface="Tahoma"/>
              <a:cs typeface="Tahoma"/>
            </a:endParaRPr>
          </a:p>
        </p:txBody>
      </p:sp>
      <p:sp>
        <p:nvSpPr>
          <p:cNvPr id="25" name="object 25"/>
          <p:cNvSpPr txBox="1"/>
          <p:nvPr/>
        </p:nvSpPr>
        <p:spPr>
          <a:xfrm>
            <a:off x="9753710" y="1640561"/>
            <a:ext cx="990887" cy="271777"/>
          </a:xfrm>
          <a:prstGeom prst="rect">
            <a:avLst/>
          </a:prstGeom>
        </p:spPr>
        <p:txBody>
          <a:bodyPr vert="horz" wrap="square" lIns="0" tIns="11910" rIns="0" bIns="0" rtlCol="0">
            <a:spAutoFit/>
          </a:bodyPr>
          <a:lstStyle/>
          <a:p>
            <a:pPr marL="11910">
              <a:spcBef>
                <a:spcPts val="94"/>
              </a:spcBef>
            </a:pPr>
            <a:r>
              <a:rPr sz="1688" b="1" spc="-136" dirty="0">
                <a:solidFill>
                  <a:srgbClr val="2E7D32"/>
                </a:solidFill>
                <a:latin typeface="Tahoma"/>
                <a:cs typeface="Tahoma"/>
              </a:rPr>
              <a:t>Objectives</a:t>
            </a:r>
            <a:endParaRPr sz="1688">
              <a:latin typeface="Tahoma"/>
              <a:cs typeface="Tahoma"/>
            </a:endParaRPr>
          </a:p>
        </p:txBody>
      </p:sp>
      <p:sp>
        <p:nvSpPr>
          <p:cNvPr id="26" name="object 26"/>
          <p:cNvSpPr txBox="1"/>
          <p:nvPr/>
        </p:nvSpPr>
        <p:spPr>
          <a:xfrm>
            <a:off x="9878763" y="2149700"/>
            <a:ext cx="1949616" cy="823980"/>
          </a:xfrm>
          <a:prstGeom prst="rect">
            <a:avLst/>
          </a:prstGeom>
        </p:spPr>
        <p:txBody>
          <a:bodyPr vert="horz" wrap="square" lIns="0" tIns="11910" rIns="0" bIns="0" rtlCol="0">
            <a:spAutoFit/>
          </a:bodyPr>
          <a:lstStyle/>
          <a:p>
            <a:pPr marL="11910" marR="4764">
              <a:lnSpc>
                <a:spcPct val="125000"/>
              </a:lnSpc>
              <a:spcBef>
                <a:spcPts val="94"/>
              </a:spcBef>
            </a:pPr>
            <a:r>
              <a:rPr sz="1407" b="1" spc="-122" dirty="0">
                <a:solidFill>
                  <a:srgbClr val="2E7D32"/>
                </a:solidFill>
                <a:latin typeface="Tahoma"/>
                <a:cs typeface="Tahoma"/>
              </a:rPr>
              <a:t>Fast,</a:t>
            </a:r>
            <a:r>
              <a:rPr sz="1407" b="1" spc="-80" dirty="0">
                <a:solidFill>
                  <a:srgbClr val="2E7D32"/>
                </a:solidFill>
                <a:latin typeface="Tahoma"/>
                <a:cs typeface="Tahoma"/>
              </a:rPr>
              <a:t> </a:t>
            </a:r>
            <a:r>
              <a:rPr sz="1407" b="1" spc="-98" dirty="0">
                <a:solidFill>
                  <a:srgbClr val="2E7D32"/>
                </a:solidFill>
                <a:latin typeface="Tahoma"/>
                <a:cs typeface="Tahoma"/>
              </a:rPr>
              <a:t>reliable</a:t>
            </a:r>
            <a:r>
              <a:rPr sz="1407" b="1" spc="-75" dirty="0">
                <a:solidFill>
                  <a:srgbClr val="2E7D32"/>
                </a:solidFill>
                <a:latin typeface="Tahoma"/>
                <a:cs typeface="Tahoma"/>
              </a:rPr>
              <a:t> </a:t>
            </a:r>
            <a:r>
              <a:rPr sz="1407" b="1" spc="-127" dirty="0">
                <a:solidFill>
                  <a:srgbClr val="2E7D32"/>
                </a:solidFill>
                <a:latin typeface="Tahoma"/>
                <a:cs typeface="Tahoma"/>
              </a:rPr>
              <a:t>matching</a:t>
            </a:r>
            <a:r>
              <a:rPr sz="1407" b="1" spc="-75" dirty="0">
                <a:solidFill>
                  <a:srgbClr val="2E7D32"/>
                </a:solidFill>
                <a:latin typeface="Tahoma"/>
                <a:cs typeface="Tahoma"/>
              </a:rPr>
              <a:t> </a:t>
            </a:r>
            <a:r>
              <a:rPr sz="1407" spc="-23" dirty="0">
                <a:latin typeface="Tahoma"/>
                <a:cs typeface="Tahoma"/>
              </a:rPr>
              <a:t>of surplus</a:t>
            </a:r>
            <a:r>
              <a:rPr sz="1407" spc="-136" dirty="0">
                <a:latin typeface="Tahoma"/>
                <a:cs typeface="Tahoma"/>
              </a:rPr>
              <a:t> </a:t>
            </a:r>
            <a:r>
              <a:rPr sz="1407" spc="-19" dirty="0">
                <a:latin typeface="Tahoma"/>
                <a:cs typeface="Tahoma"/>
              </a:rPr>
              <a:t>food</a:t>
            </a:r>
            <a:r>
              <a:rPr sz="1407" spc="-131" dirty="0">
                <a:latin typeface="Tahoma"/>
                <a:cs typeface="Tahoma"/>
              </a:rPr>
              <a:t> </a:t>
            </a:r>
            <a:r>
              <a:rPr sz="1407" spc="-9" dirty="0">
                <a:latin typeface="Tahoma"/>
                <a:cs typeface="Tahoma"/>
              </a:rPr>
              <a:t>with</a:t>
            </a:r>
            <a:r>
              <a:rPr sz="1407" spc="-131" dirty="0">
                <a:latin typeface="Tahoma"/>
                <a:cs typeface="Tahoma"/>
              </a:rPr>
              <a:t> </a:t>
            </a:r>
            <a:r>
              <a:rPr sz="1407" spc="-9" dirty="0">
                <a:latin typeface="Tahoma"/>
                <a:cs typeface="Tahoma"/>
              </a:rPr>
              <a:t>nearby NGOs/volunteers</a:t>
            </a:r>
            <a:endParaRPr sz="1407">
              <a:latin typeface="Tahoma"/>
              <a:cs typeface="Tahoma"/>
            </a:endParaRPr>
          </a:p>
        </p:txBody>
      </p:sp>
      <p:sp>
        <p:nvSpPr>
          <p:cNvPr id="27" name="object 27"/>
          <p:cNvSpPr txBox="1"/>
          <p:nvPr/>
        </p:nvSpPr>
        <p:spPr>
          <a:xfrm>
            <a:off x="9878762" y="3400218"/>
            <a:ext cx="2135409" cy="553328"/>
          </a:xfrm>
          <a:prstGeom prst="rect">
            <a:avLst/>
          </a:prstGeom>
        </p:spPr>
        <p:txBody>
          <a:bodyPr vert="horz" wrap="square" lIns="0" tIns="11910" rIns="0" bIns="0" rtlCol="0">
            <a:spAutoFit/>
          </a:bodyPr>
          <a:lstStyle/>
          <a:p>
            <a:pPr marL="11910" marR="4764">
              <a:lnSpc>
                <a:spcPct val="125000"/>
              </a:lnSpc>
              <a:spcBef>
                <a:spcPts val="94"/>
              </a:spcBef>
            </a:pPr>
            <a:r>
              <a:rPr sz="1407" spc="-56" dirty="0">
                <a:latin typeface="Tahoma"/>
                <a:cs typeface="Tahoma"/>
              </a:rPr>
              <a:t>End-</a:t>
            </a:r>
            <a:r>
              <a:rPr sz="1407" spc="-38" dirty="0">
                <a:latin typeface="Tahoma"/>
                <a:cs typeface="Tahoma"/>
              </a:rPr>
              <a:t>to-</a:t>
            </a:r>
            <a:r>
              <a:rPr sz="1407" spc="-28" dirty="0">
                <a:latin typeface="Tahoma"/>
                <a:cs typeface="Tahoma"/>
              </a:rPr>
              <a:t>end</a:t>
            </a:r>
            <a:r>
              <a:rPr sz="1407" spc="-80" dirty="0">
                <a:latin typeface="Tahoma"/>
                <a:cs typeface="Tahoma"/>
              </a:rPr>
              <a:t> </a:t>
            </a:r>
            <a:r>
              <a:rPr sz="1407" spc="-19" dirty="0">
                <a:latin typeface="Tahoma"/>
                <a:cs typeface="Tahoma"/>
              </a:rPr>
              <a:t>visibility,</a:t>
            </a:r>
            <a:r>
              <a:rPr sz="1407" spc="-75" dirty="0">
                <a:latin typeface="Tahoma"/>
                <a:cs typeface="Tahoma"/>
              </a:rPr>
              <a:t> </a:t>
            </a:r>
            <a:r>
              <a:rPr sz="1407" spc="-19" dirty="0">
                <a:latin typeface="Tahoma"/>
                <a:cs typeface="Tahoma"/>
              </a:rPr>
              <a:t>food </a:t>
            </a:r>
            <a:r>
              <a:rPr sz="1407" spc="-56" dirty="0">
                <a:latin typeface="Tahoma"/>
                <a:cs typeface="Tahoma"/>
              </a:rPr>
              <a:t>safety,</a:t>
            </a:r>
            <a:r>
              <a:rPr sz="1407" spc="-131" dirty="0">
                <a:latin typeface="Tahoma"/>
                <a:cs typeface="Tahoma"/>
              </a:rPr>
              <a:t> </a:t>
            </a:r>
            <a:r>
              <a:rPr sz="1407" spc="-28" dirty="0">
                <a:latin typeface="Tahoma"/>
                <a:cs typeface="Tahoma"/>
              </a:rPr>
              <a:t>trust</a:t>
            </a:r>
            <a:r>
              <a:rPr sz="1407" spc="-131" dirty="0">
                <a:latin typeface="Tahoma"/>
                <a:cs typeface="Tahoma"/>
              </a:rPr>
              <a:t> </a:t>
            </a:r>
            <a:r>
              <a:rPr sz="1407" spc="-103" dirty="0">
                <a:latin typeface="Tahoma"/>
                <a:cs typeface="Tahoma"/>
              </a:rPr>
              <a:t>&amp;</a:t>
            </a:r>
            <a:r>
              <a:rPr sz="1407" spc="-131" dirty="0">
                <a:latin typeface="Tahoma"/>
                <a:cs typeface="Tahoma"/>
              </a:rPr>
              <a:t> </a:t>
            </a:r>
            <a:r>
              <a:rPr sz="1407" spc="-19" dirty="0">
                <a:latin typeface="Tahoma"/>
                <a:cs typeface="Tahoma"/>
              </a:rPr>
              <a:t>accountability</a:t>
            </a:r>
            <a:endParaRPr sz="1407">
              <a:latin typeface="Tahoma"/>
              <a:cs typeface="Tahoma"/>
            </a:endParaRPr>
          </a:p>
        </p:txBody>
      </p:sp>
      <p:sp>
        <p:nvSpPr>
          <p:cNvPr id="28" name="object 28"/>
          <p:cNvSpPr txBox="1"/>
          <p:nvPr/>
        </p:nvSpPr>
        <p:spPr>
          <a:xfrm>
            <a:off x="9878762" y="4382767"/>
            <a:ext cx="1801342" cy="553328"/>
          </a:xfrm>
          <a:prstGeom prst="rect">
            <a:avLst/>
          </a:prstGeom>
        </p:spPr>
        <p:txBody>
          <a:bodyPr vert="horz" wrap="square" lIns="0" tIns="11910" rIns="0" bIns="0" rtlCol="0">
            <a:spAutoFit/>
          </a:bodyPr>
          <a:lstStyle/>
          <a:p>
            <a:pPr marL="11910" marR="4764">
              <a:lnSpc>
                <a:spcPct val="125000"/>
              </a:lnSpc>
              <a:spcBef>
                <a:spcPts val="94"/>
              </a:spcBef>
            </a:pPr>
            <a:r>
              <a:rPr sz="1407" spc="-19" dirty="0">
                <a:latin typeface="Tahoma"/>
                <a:cs typeface="Tahoma"/>
              </a:rPr>
              <a:t>Actionable</a:t>
            </a:r>
            <a:r>
              <a:rPr sz="1407" spc="-98" dirty="0">
                <a:latin typeface="Tahoma"/>
                <a:cs typeface="Tahoma"/>
              </a:rPr>
              <a:t> </a:t>
            </a:r>
            <a:r>
              <a:rPr sz="1407" spc="-28" dirty="0">
                <a:latin typeface="Tahoma"/>
                <a:cs typeface="Tahoma"/>
              </a:rPr>
              <a:t>insights</a:t>
            </a:r>
            <a:r>
              <a:rPr sz="1407" spc="-94" dirty="0">
                <a:latin typeface="Tahoma"/>
                <a:cs typeface="Tahoma"/>
              </a:rPr>
              <a:t> </a:t>
            </a:r>
            <a:r>
              <a:rPr sz="1407" spc="-23" dirty="0">
                <a:latin typeface="Tahoma"/>
                <a:cs typeface="Tahoma"/>
              </a:rPr>
              <a:t>via </a:t>
            </a:r>
            <a:r>
              <a:rPr sz="1407" spc="-28" dirty="0">
                <a:latin typeface="Tahoma"/>
                <a:cs typeface="Tahoma"/>
              </a:rPr>
              <a:t>dashboards</a:t>
            </a:r>
            <a:r>
              <a:rPr sz="1407" spc="-127" dirty="0">
                <a:latin typeface="Tahoma"/>
                <a:cs typeface="Tahoma"/>
              </a:rPr>
              <a:t> </a:t>
            </a:r>
            <a:r>
              <a:rPr sz="1407" spc="-23" dirty="0">
                <a:latin typeface="Tahoma"/>
                <a:cs typeface="Tahoma"/>
              </a:rPr>
              <a:t>and</a:t>
            </a:r>
            <a:r>
              <a:rPr sz="1407" spc="-127" dirty="0">
                <a:latin typeface="Tahoma"/>
                <a:cs typeface="Tahoma"/>
              </a:rPr>
              <a:t> </a:t>
            </a:r>
            <a:r>
              <a:rPr sz="1407" spc="-23" dirty="0">
                <a:latin typeface="Tahoma"/>
                <a:cs typeface="Tahoma"/>
              </a:rPr>
              <a:t>reports</a:t>
            </a:r>
            <a:endParaRPr sz="1407">
              <a:latin typeface="Tahoma"/>
              <a:cs typeface="Tahoma"/>
            </a:endParaRPr>
          </a:p>
        </p:txBody>
      </p:sp>
    </p:spTree>
    <p:extLst>
      <p:ext uri="{BB962C8B-B14F-4D97-AF65-F5344CB8AC3E}">
        <p14:creationId xmlns:p14="http://schemas.microsoft.com/office/powerpoint/2010/main" val="3055198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2322" y="759976"/>
            <a:ext cx="7557492" cy="630436"/>
          </a:xfrm>
          <a:prstGeom prst="rect">
            <a:avLst/>
          </a:prstGeom>
          <a:noFill/>
          <a:ln/>
        </p:spPr>
        <p:txBody>
          <a:bodyPr wrap="none" lIns="0" tIns="0" rIns="0" bIns="0" rtlCol="0" anchor="t"/>
          <a:lstStyle/>
          <a:p>
            <a:pPr marL="0" indent="0" algn="l">
              <a:lnSpc>
                <a:spcPts val="4950"/>
              </a:lnSpc>
              <a:buNone/>
            </a:pPr>
            <a:r>
              <a:rPr lang="en-US" sz="3950" b="1" dirty="0">
                <a:solidFill>
                  <a:srgbClr val="124E73"/>
                </a:solidFill>
                <a:latin typeface="MuseoModerno Medium" pitchFamily="34" charset="0"/>
                <a:ea typeface="MuseoModerno Medium" pitchFamily="34" charset="-122"/>
                <a:cs typeface="MuseoModerno Medium" pitchFamily="34" charset="-120"/>
              </a:rPr>
              <a:t>Version Control &amp; Collaboration</a:t>
            </a:r>
            <a:endParaRPr lang="en-US" sz="3950" b="1" dirty="0"/>
          </a:p>
        </p:txBody>
      </p:sp>
      <p:sp>
        <p:nvSpPr>
          <p:cNvPr id="4" name="Text 1"/>
          <p:cNvSpPr/>
          <p:nvPr/>
        </p:nvSpPr>
        <p:spPr>
          <a:xfrm>
            <a:off x="6192322" y="1692950"/>
            <a:ext cx="7732157" cy="967978"/>
          </a:xfrm>
          <a:prstGeom prst="rect">
            <a:avLst/>
          </a:prstGeom>
          <a:noFill/>
          <a:ln/>
        </p:spPr>
        <p:txBody>
          <a:bodyPr wrap="square" lIns="0" tIns="0" rIns="0" bIns="0" rtlCol="0" anchor="t"/>
          <a:lstStyle/>
          <a:p>
            <a:pPr marL="0" indent="0" algn="l">
              <a:lnSpc>
                <a:spcPts val="2500"/>
              </a:lnSpc>
              <a:buNone/>
            </a:pPr>
            <a:r>
              <a:rPr lang="en-US" sz="1550" dirty="0">
                <a:solidFill>
                  <a:srgbClr val="2B4150"/>
                </a:solidFill>
                <a:latin typeface="Source Sans 3" pitchFamily="34" charset="0"/>
                <a:ea typeface="Source Sans 3" pitchFamily="34" charset="-122"/>
                <a:cs typeface="Source Sans 3" pitchFamily="34" charset="-120"/>
              </a:rPr>
              <a:t>Our team implemented a structured Git workflow using GitHub for version control, enabling parallel feature development and seamless integration. This approach minimized conflicts and maintained code quality throughout the project lifecycle.</a:t>
            </a:r>
            <a:endParaRPr lang="en-US" sz="1550" dirty="0"/>
          </a:p>
        </p:txBody>
      </p:sp>
      <p:sp>
        <p:nvSpPr>
          <p:cNvPr id="5" name="Shape 2"/>
          <p:cNvSpPr/>
          <p:nvPr/>
        </p:nvSpPr>
        <p:spPr>
          <a:xfrm>
            <a:off x="6419255" y="2887861"/>
            <a:ext cx="22860" cy="4581644"/>
          </a:xfrm>
          <a:prstGeom prst="roundRect">
            <a:avLst>
              <a:gd name="adj" fmla="val 132364"/>
            </a:avLst>
          </a:prstGeom>
          <a:solidFill>
            <a:srgbClr val="D9D4C9"/>
          </a:solidFill>
          <a:ln/>
        </p:spPr>
      </p:sp>
      <p:sp>
        <p:nvSpPr>
          <p:cNvPr id="6" name="Shape 3"/>
          <p:cNvSpPr/>
          <p:nvPr/>
        </p:nvSpPr>
        <p:spPr>
          <a:xfrm>
            <a:off x="6623328" y="3103364"/>
            <a:ext cx="605076" cy="22860"/>
          </a:xfrm>
          <a:prstGeom prst="roundRect">
            <a:avLst>
              <a:gd name="adj" fmla="val 132364"/>
            </a:avLst>
          </a:prstGeom>
          <a:solidFill>
            <a:srgbClr val="D9D4C9"/>
          </a:solidFill>
          <a:ln/>
        </p:spPr>
      </p:sp>
      <p:sp>
        <p:nvSpPr>
          <p:cNvPr id="7" name="Shape 4"/>
          <p:cNvSpPr/>
          <p:nvPr/>
        </p:nvSpPr>
        <p:spPr>
          <a:xfrm>
            <a:off x="6192322" y="2887861"/>
            <a:ext cx="453866" cy="453866"/>
          </a:xfrm>
          <a:prstGeom prst="roundRect">
            <a:avLst>
              <a:gd name="adj" fmla="val 6667"/>
            </a:avLst>
          </a:prstGeom>
          <a:solidFill>
            <a:srgbClr val="F3EEE3"/>
          </a:solidFill>
          <a:ln/>
        </p:spPr>
      </p:sp>
      <p:sp>
        <p:nvSpPr>
          <p:cNvPr id="8" name="Text 5"/>
          <p:cNvSpPr/>
          <p:nvPr/>
        </p:nvSpPr>
        <p:spPr>
          <a:xfrm>
            <a:off x="6267986" y="2925723"/>
            <a:ext cx="302538" cy="378143"/>
          </a:xfrm>
          <a:prstGeom prst="rect">
            <a:avLst/>
          </a:prstGeom>
          <a:noFill/>
          <a:ln/>
        </p:spPr>
        <p:txBody>
          <a:bodyPr wrap="none" lIns="0" tIns="0" rIns="0" bIns="0" rtlCol="0" anchor="t"/>
          <a:lstStyle/>
          <a:p>
            <a:pPr marL="0" indent="0" algn="ctr">
              <a:lnSpc>
                <a:spcPts val="2350"/>
              </a:lnSpc>
              <a:buNone/>
            </a:pPr>
            <a:r>
              <a:rPr lang="en-US" sz="2350" dirty="0">
                <a:solidFill>
                  <a:srgbClr val="2B4150"/>
                </a:solidFill>
                <a:latin typeface="MuseoModerno Medium" pitchFamily="34" charset="0"/>
                <a:ea typeface="MuseoModerno Medium" pitchFamily="34" charset="-122"/>
                <a:cs typeface="MuseoModerno Medium" pitchFamily="34" charset="-120"/>
              </a:rPr>
              <a:t>1</a:t>
            </a:r>
            <a:endParaRPr lang="en-US" sz="2350" dirty="0"/>
          </a:p>
        </p:txBody>
      </p:sp>
      <p:sp>
        <p:nvSpPr>
          <p:cNvPr id="9" name="Text 6"/>
          <p:cNvSpPr/>
          <p:nvPr/>
        </p:nvSpPr>
        <p:spPr>
          <a:xfrm>
            <a:off x="7427833" y="2957155"/>
            <a:ext cx="2521506" cy="315158"/>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Medium" pitchFamily="34" charset="0"/>
                <a:ea typeface="MuseoModerno Medium" pitchFamily="34" charset="-122"/>
                <a:cs typeface="MuseoModerno Medium" pitchFamily="34" charset="-120"/>
              </a:rPr>
              <a:t>Main Branch</a:t>
            </a:r>
            <a:endParaRPr lang="en-US" sz="1950" dirty="0"/>
          </a:p>
        </p:txBody>
      </p:sp>
      <p:sp>
        <p:nvSpPr>
          <p:cNvPr id="10" name="Text 7"/>
          <p:cNvSpPr/>
          <p:nvPr/>
        </p:nvSpPr>
        <p:spPr>
          <a:xfrm>
            <a:off x="7427833" y="3393281"/>
            <a:ext cx="6496645" cy="322659"/>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Source Sans 3" pitchFamily="34" charset="0"/>
                <a:ea typeface="Source Sans 3" pitchFamily="34" charset="-122"/>
                <a:cs typeface="Source Sans 3" pitchFamily="34" charset="-120"/>
              </a:rPr>
              <a:t>Stable production-ready code for deployment and final testing</a:t>
            </a:r>
            <a:endParaRPr lang="en-US" sz="1550" dirty="0"/>
          </a:p>
        </p:txBody>
      </p:sp>
      <p:sp>
        <p:nvSpPr>
          <p:cNvPr id="11" name="Shape 8"/>
          <p:cNvSpPr/>
          <p:nvPr/>
        </p:nvSpPr>
        <p:spPr>
          <a:xfrm>
            <a:off x="6623328" y="4334828"/>
            <a:ext cx="605076" cy="22860"/>
          </a:xfrm>
          <a:prstGeom prst="roundRect">
            <a:avLst>
              <a:gd name="adj" fmla="val 132364"/>
            </a:avLst>
          </a:prstGeom>
          <a:solidFill>
            <a:srgbClr val="D9D4C9"/>
          </a:solidFill>
          <a:ln/>
        </p:spPr>
      </p:sp>
      <p:sp>
        <p:nvSpPr>
          <p:cNvPr id="12" name="Shape 9"/>
          <p:cNvSpPr/>
          <p:nvPr/>
        </p:nvSpPr>
        <p:spPr>
          <a:xfrm>
            <a:off x="6192322" y="4119324"/>
            <a:ext cx="453866" cy="453866"/>
          </a:xfrm>
          <a:prstGeom prst="roundRect">
            <a:avLst>
              <a:gd name="adj" fmla="val 6667"/>
            </a:avLst>
          </a:prstGeom>
          <a:solidFill>
            <a:srgbClr val="F3EEE3"/>
          </a:solidFill>
          <a:ln/>
        </p:spPr>
      </p:sp>
      <p:sp>
        <p:nvSpPr>
          <p:cNvPr id="13" name="Text 10"/>
          <p:cNvSpPr/>
          <p:nvPr/>
        </p:nvSpPr>
        <p:spPr>
          <a:xfrm>
            <a:off x="6267986" y="4157186"/>
            <a:ext cx="302538" cy="378143"/>
          </a:xfrm>
          <a:prstGeom prst="rect">
            <a:avLst/>
          </a:prstGeom>
          <a:noFill/>
          <a:ln/>
        </p:spPr>
        <p:txBody>
          <a:bodyPr wrap="none" lIns="0" tIns="0" rIns="0" bIns="0" rtlCol="0" anchor="t"/>
          <a:lstStyle/>
          <a:p>
            <a:pPr marL="0" indent="0" algn="ctr">
              <a:lnSpc>
                <a:spcPts val="2350"/>
              </a:lnSpc>
              <a:buNone/>
            </a:pPr>
            <a:r>
              <a:rPr lang="en-US" sz="2350" dirty="0">
                <a:solidFill>
                  <a:srgbClr val="2B4150"/>
                </a:solidFill>
                <a:latin typeface="MuseoModerno Medium" pitchFamily="34" charset="0"/>
                <a:ea typeface="MuseoModerno Medium" pitchFamily="34" charset="-122"/>
                <a:cs typeface="MuseoModerno Medium" pitchFamily="34" charset="-120"/>
              </a:rPr>
              <a:t>2</a:t>
            </a:r>
            <a:endParaRPr lang="en-US" sz="2350" dirty="0"/>
          </a:p>
        </p:txBody>
      </p:sp>
      <p:sp>
        <p:nvSpPr>
          <p:cNvPr id="14" name="Text 11"/>
          <p:cNvSpPr/>
          <p:nvPr/>
        </p:nvSpPr>
        <p:spPr>
          <a:xfrm>
            <a:off x="7427833" y="4188619"/>
            <a:ext cx="2521506" cy="315158"/>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Medium" pitchFamily="34" charset="0"/>
                <a:ea typeface="MuseoModerno Medium" pitchFamily="34" charset="-122"/>
                <a:cs typeface="MuseoModerno Medium" pitchFamily="34" charset="-120"/>
              </a:rPr>
              <a:t>Feature Branches</a:t>
            </a:r>
            <a:endParaRPr lang="en-US" sz="1950" dirty="0"/>
          </a:p>
        </p:txBody>
      </p:sp>
      <p:sp>
        <p:nvSpPr>
          <p:cNvPr id="15" name="Text 12"/>
          <p:cNvSpPr/>
          <p:nvPr/>
        </p:nvSpPr>
        <p:spPr>
          <a:xfrm>
            <a:off x="7427833" y="4624745"/>
            <a:ext cx="6496645" cy="967978"/>
          </a:xfrm>
          <a:prstGeom prst="rect">
            <a:avLst/>
          </a:prstGeom>
          <a:noFill/>
          <a:ln/>
        </p:spPr>
        <p:txBody>
          <a:bodyPr wrap="square" lIns="0" tIns="0" rIns="0" bIns="0" rtlCol="0" anchor="t"/>
          <a:lstStyle/>
          <a:p>
            <a:pPr marL="0" indent="0" algn="l">
              <a:lnSpc>
                <a:spcPts val="2500"/>
              </a:lnSpc>
              <a:buNone/>
            </a:pPr>
            <a:r>
              <a:rPr lang="en-US" sz="1550" b="1" dirty="0">
                <a:solidFill>
                  <a:srgbClr val="2B4150"/>
                </a:solidFill>
                <a:latin typeface="Source Sans 3" pitchFamily="34" charset="0"/>
                <a:ea typeface="Source Sans 3" pitchFamily="34" charset="-122"/>
                <a:cs typeface="Source Sans 3" pitchFamily="34" charset="-120"/>
              </a:rPr>
              <a:t>feature/frontend</a:t>
            </a:r>
            <a:r>
              <a:rPr lang="en-US" sz="1550" dirty="0">
                <a:solidFill>
                  <a:srgbClr val="2B4150"/>
                </a:solidFill>
                <a:latin typeface="Source Sans 3" pitchFamily="34" charset="0"/>
                <a:ea typeface="Source Sans 3" pitchFamily="34" charset="-122"/>
                <a:cs typeface="Source Sans 3" pitchFamily="34" charset="-120"/>
              </a:rPr>
              <a:t> — UI components and styling. </a:t>
            </a:r>
            <a:r>
              <a:rPr lang="en-US" sz="1550" b="1" dirty="0">
                <a:solidFill>
                  <a:srgbClr val="2B4150"/>
                </a:solidFill>
                <a:latin typeface="Source Sans 3" pitchFamily="34" charset="0"/>
                <a:ea typeface="Source Sans 3" pitchFamily="34" charset="-122"/>
                <a:cs typeface="Source Sans 3" pitchFamily="34" charset="-120"/>
              </a:rPr>
              <a:t>feature/ngo-module</a:t>
            </a:r>
            <a:r>
              <a:rPr lang="en-US" sz="1550" dirty="0">
                <a:solidFill>
                  <a:srgbClr val="2B4150"/>
                </a:solidFill>
                <a:latin typeface="Source Sans 3" pitchFamily="34" charset="0"/>
                <a:ea typeface="Source Sans 3" pitchFamily="34" charset="-122"/>
                <a:cs typeface="Source Sans 3" pitchFamily="34" charset="-120"/>
              </a:rPr>
              <a:t> — NGO dashboard functionality. </a:t>
            </a:r>
            <a:r>
              <a:rPr lang="en-US" sz="1550" b="1" dirty="0">
                <a:solidFill>
                  <a:srgbClr val="2B4150"/>
                </a:solidFill>
                <a:latin typeface="Source Sans 3" pitchFamily="34" charset="0"/>
                <a:ea typeface="Source Sans 3" pitchFamily="34" charset="-122"/>
                <a:cs typeface="Source Sans 3" pitchFamily="34" charset="-120"/>
              </a:rPr>
              <a:t>feature/donor-volunteer</a:t>
            </a:r>
            <a:r>
              <a:rPr lang="en-US" sz="1550" dirty="0">
                <a:solidFill>
                  <a:srgbClr val="2B4150"/>
                </a:solidFill>
                <a:latin typeface="Source Sans 3" pitchFamily="34" charset="0"/>
                <a:ea typeface="Source Sans 3" pitchFamily="34" charset="-122"/>
                <a:cs typeface="Source Sans 3" pitchFamily="34" charset="-120"/>
              </a:rPr>
              <a:t> — Donor and volunteer workflows</a:t>
            </a:r>
            <a:endParaRPr lang="en-US" sz="1550" dirty="0"/>
          </a:p>
        </p:txBody>
      </p:sp>
      <p:sp>
        <p:nvSpPr>
          <p:cNvPr id="16" name="Shape 13"/>
          <p:cNvSpPr/>
          <p:nvPr/>
        </p:nvSpPr>
        <p:spPr>
          <a:xfrm>
            <a:off x="6623328" y="6211610"/>
            <a:ext cx="605076" cy="22860"/>
          </a:xfrm>
          <a:prstGeom prst="roundRect">
            <a:avLst>
              <a:gd name="adj" fmla="val 132364"/>
            </a:avLst>
          </a:prstGeom>
          <a:solidFill>
            <a:srgbClr val="D9D4C9"/>
          </a:solidFill>
          <a:ln/>
        </p:spPr>
      </p:sp>
      <p:sp>
        <p:nvSpPr>
          <p:cNvPr id="17" name="Shape 14"/>
          <p:cNvSpPr/>
          <p:nvPr/>
        </p:nvSpPr>
        <p:spPr>
          <a:xfrm>
            <a:off x="6192322" y="5996107"/>
            <a:ext cx="453866" cy="453866"/>
          </a:xfrm>
          <a:prstGeom prst="roundRect">
            <a:avLst>
              <a:gd name="adj" fmla="val 6667"/>
            </a:avLst>
          </a:prstGeom>
          <a:solidFill>
            <a:srgbClr val="F3EEE3"/>
          </a:solidFill>
          <a:ln/>
        </p:spPr>
      </p:sp>
      <p:sp>
        <p:nvSpPr>
          <p:cNvPr id="18" name="Text 15"/>
          <p:cNvSpPr/>
          <p:nvPr/>
        </p:nvSpPr>
        <p:spPr>
          <a:xfrm>
            <a:off x="6267986" y="6033968"/>
            <a:ext cx="302538" cy="378143"/>
          </a:xfrm>
          <a:prstGeom prst="rect">
            <a:avLst/>
          </a:prstGeom>
          <a:noFill/>
          <a:ln/>
        </p:spPr>
        <p:txBody>
          <a:bodyPr wrap="none" lIns="0" tIns="0" rIns="0" bIns="0" rtlCol="0" anchor="t"/>
          <a:lstStyle/>
          <a:p>
            <a:pPr marL="0" indent="0" algn="ctr">
              <a:lnSpc>
                <a:spcPts val="2350"/>
              </a:lnSpc>
              <a:buNone/>
            </a:pPr>
            <a:r>
              <a:rPr lang="en-US" sz="2350" dirty="0">
                <a:solidFill>
                  <a:srgbClr val="2B4150"/>
                </a:solidFill>
                <a:latin typeface="MuseoModerno Medium" pitchFamily="34" charset="0"/>
                <a:ea typeface="MuseoModerno Medium" pitchFamily="34" charset="-122"/>
                <a:cs typeface="MuseoModerno Medium" pitchFamily="34" charset="-120"/>
              </a:rPr>
              <a:t>3</a:t>
            </a:r>
            <a:endParaRPr lang="en-US" sz="2350" dirty="0"/>
          </a:p>
        </p:txBody>
      </p:sp>
      <p:sp>
        <p:nvSpPr>
          <p:cNvPr id="19" name="Text 16"/>
          <p:cNvSpPr/>
          <p:nvPr/>
        </p:nvSpPr>
        <p:spPr>
          <a:xfrm>
            <a:off x="7427833" y="6065401"/>
            <a:ext cx="2521506" cy="315158"/>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Medium" pitchFamily="34" charset="0"/>
                <a:ea typeface="MuseoModerno Medium" pitchFamily="34" charset="-122"/>
                <a:cs typeface="MuseoModerno Medium" pitchFamily="34" charset="-120"/>
              </a:rPr>
              <a:t>Core Modules</a:t>
            </a:r>
            <a:endParaRPr lang="en-US" sz="1950" dirty="0"/>
          </a:p>
        </p:txBody>
      </p:sp>
      <p:sp>
        <p:nvSpPr>
          <p:cNvPr id="20" name="Text 17"/>
          <p:cNvSpPr/>
          <p:nvPr/>
        </p:nvSpPr>
        <p:spPr>
          <a:xfrm>
            <a:off x="7427833" y="6501527"/>
            <a:ext cx="6496645" cy="967978"/>
          </a:xfrm>
          <a:prstGeom prst="rect">
            <a:avLst/>
          </a:prstGeom>
          <a:noFill/>
          <a:ln/>
        </p:spPr>
        <p:txBody>
          <a:bodyPr wrap="square" lIns="0" tIns="0" rIns="0" bIns="0" rtlCol="0" anchor="t"/>
          <a:lstStyle/>
          <a:p>
            <a:pPr marL="0" indent="0" algn="l">
              <a:lnSpc>
                <a:spcPts val="2500"/>
              </a:lnSpc>
              <a:buNone/>
            </a:pPr>
            <a:r>
              <a:rPr lang="en-US" sz="1550" b="1" dirty="0">
                <a:solidFill>
                  <a:srgbClr val="2B4150"/>
                </a:solidFill>
                <a:latin typeface="Source Sans 3" pitchFamily="34" charset="0"/>
                <a:ea typeface="Source Sans 3" pitchFamily="34" charset="-122"/>
                <a:cs typeface="Source Sans 3" pitchFamily="34" charset="-120"/>
              </a:rPr>
              <a:t>feature/admin-module</a:t>
            </a:r>
            <a:r>
              <a:rPr lang="en-US" sz="1550" dirty="0">
                <a:solidFill>
                  <a:srgbClr val="2B4150"/>
                </a:solidFill>
                <a:latin typeface="Source Sans 3" pitchFamily="34" charset="0"/>
                <a:ea typeface="Source Sans 3" pitchFamily="34" charset="-122"/>
                <a:cs typeface="Source Sans 3" pitchFamily="34" charset="-120"/>
              </a:rPr>
              <a:t> — Admin controls and verification. </a:t>
            </a:r>
            <a:r>
              <a:rPr lang="en-US" sz="1550" b="1" dirty="0">
                <a:solidFill>
                  <a:srgbClr val="2B4150"/>
                </a:solidFill>
                <a:latin typeface="Source Sans 3" pitchFamily="34" charset="0"/>
                <a:ea typeface="Source Sans 3" pitchFamily="34" charset="-122"/>
                <a:cs typeface="Source Sans 3" pitchFamily="34" charset="-120"/>
              </a:rPr>
              <a:t>feature/authentication</a:t>
            </a:r>
            <a:r>
              <a:rPr lang="en-US" sz="1550" dirty="0">
                <a:solidFill>
                  <a:srgbClr val="2B4150"/>
                </a:solidFill>
                <a:latin typeface="Source Sans 3" pitchFamily="34" charset="0"/>
                <a:ea typeface="Source Sans 3" pitchFamily="34" charset="-122"/>
                <a:cs typeface="Source Sans 3" pitchFamily="34" charset="-120"/>
              </a:rPr>
              <a:t> — Login and security. </a:t>
            </a:r>
            <a:r>
              <a:rPr lang="en-US" sz="1550" b="1" dirty="0">
                <a:solidFill>
                  <a:srgbClr val="2B4150"/>
                </a:solidFill>
                <a:latin typeface="Source Sans 3" pitchFamily="34" charset="0"/>
                <a:ea typeface="Source Sans 3" pitchFamily="34" charset="-122"/>
                <a:cs typeface="Source Sans 3" pitchFamily="34" charset="-120"/>
              </a:rPr>
              <a:t>donor-module</a:t>
            </a:r>
            <a:r>
              <a:rPr lang="en-US" sz="1550" dirty="0">
                <a:solidFill>
                  <a:srgbClr val="2B4150"/>
                </a:solidFill>
                <a:latin typeface="Source Sans 3" pitchFamily="34" charset="0"/>
                <a:ea typeface="Source Sans 3" pitchFamily="34" charset="-122"/>
                <a:cs typeface="Source Sans 3" pitchFamily="34" charset="-120"/>
              </a:rPr>
              <a:t> — Donor-specific operations</a:t>
            </a:r>
            <a:endParaRPr lang="en-US" sz="1550" dirty="0"/>
          </a:p>
        </p:txBody>
      </p:sp>
      <p:pic>
        <p:nvPicPr>
          <p:cNvPr id="22" name="Picture 21">
            <a:extLst>
              <a:ext uri="{FF2B5EF4-FFF2-40B4-BE49-F238E27FC236}">
                <a16:creationId xmlns:a16="http://schemas.microsoft.com/office/drawing/2014/main" xmlns="" id="{E31A1DAE-8E4E-9574-A97B-DC690350E058}"/>
              </a:ext>
            </a:extLst>
          </p:cNvPr>
          <p:cNvPicPr>
            <a:picLocks noChangeAspect="1"/>
          </p:cNvPicPr>
          <p:nvPr/>
        </p:nvPicPr>
        <p:blipFill>
          <a:blip r:embed="rId4"/>
          <a:stretch>
            <a:fillRect/>
          </a:stretch>
        </p:blipFill>
        <p:spPr>
          <a:xfrm>
            <a:off x="705921" y="1618662"/>
            <a:ext cx="3820058" cy="5001323"/>
          </a:xfrm>
          <a:prstGeom prst="rect">
            <a:avLst/>
          </a:prstGeom>
        </p:spPr>
      </p:pic>
      <p:sp>
        <p:nvSpPr>
          <p:cNvPr id="23" name="Rectangle 22">
            <a:extLst>
              <a:ext uri="{FF2B5EF4-FFF2-40B4-BE49-F238E27FC236}">
                <a16:creationId xmlns:a16="http://schemas.microsoft.com/office/drawing/2014/main" xmlns="" id="{530FE774-3286-839B-EDEB-8568BDB3DC18}"/>
              </a:ext>
            </a:extLst>
          </p:cNvPr>
          <p:cNvSpPr/>
          <p:nvPr/>
        </p:nvSpPr>
        <p:spPr>
          <a:xfrm>
            <a:off x="12801600" y="7738260"/>
            <a:ext cx="1752600" cy="405615"/>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8086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Thank You</a:t>
            </a:r>
            <a:endParaRPr lang="en-US" sz="4450" dirty="0"/>
          </a:p>
        </p:txBody>
      </p:sp>
      <p:sp>
        <p:nvSpPr>
          <p:cNvPr id="4" name="Text 1"/>
          <p:cNvSpPr/>
          <p:nvPr/>
        </p:nvSpPr>
        <p:spPr>
          <a:xfrm>
            <a:off x="1133951" y="5384959"/>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We appreciate your time and attention in reviewing the AnnaMitra platform. This project demonstrates our commitment to leveraging design patterns and modern development practices to create meaningful solutions that connect food donors with those in need.</a:t>
            </a:r>
            <a:endParaRPr lang="en-US" sz="1750" dirty="0"/>
          </a:p>
        </p:txBody>
      </p:sp>
      <p:sp>
        <p:nvSpPr>
          <p:cNvPr id="5" name="Shape 2"/>
          <p:cNvSpPr/>
          <p:nvPr/>
        </p:nvSpPr>
        <p:spPr>
          <a:xfrm>
            <a:off x="793790" y="5129808"/>
            <a:ext cx="30480" cy="1236107"/>
          </a:xfrm>
          <a:prstGeom prst="rect">
            <a:avLst/>
          </a:prstGeom>
          <a:solidFill>
            <a:srgbClr val="325F7B"/>
          </a:solidFill>
          <a:ln/>
        </p:spPr>
      </p:sp>
      <p:sp>
        <p:nvSpPr>
          <p:cNvPr id="6" name="Text 3"/>
          <p:cNvSpPr/>
          <p:nvPr/>
        </p:nvSpPr>
        <p:spPr>
          <a:xfrm>
            <a:off x="793790" y="6621066"/>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2B4150"/>
                </a:solidFill>
                <a:latin typeface="Source Sans 3" pitchFamily="34" charset="0"/>
                <a:ea typeface="Source Sans 3" pitchFamily="34" charset="-122"/>
                <a:cs typeface="Source Sans 3" pitchFamily="34" charset="-120"/>
              </a:rPr>
              <a:t>Team Ecovision</a:t>
            </a:r>
            <a:r>
              <a:rPr lang="en-US" sz="1750" dirty="0">
                <a:solidFill>
                  <a:srgbClr val="2B4150"/>
                </a:solidFill>
                <a:latin typeface="Source Sans 3" pitchFamily="34" charset="0"/>
                <a:ea typeface="Source Sans 3" pitchFamily="34" charset="-122"/>
                <a:cs typeface="Source Sans 3" pitchFamily="34" charset="-120"/>
              </a:rPr>
              <a:t> looks forward to your feedback and questions.</a:t>
            </a:r>
            <a:endParaRPr lang="en-US" sz="1750" dirty="0"/>
          </a:p>
        </p:txBody>
      </p:sp>
      <p:sp>
        <p:nvSpPr>
          <p:cNvPr id="7" name="Rectangle 6">
            <a:extLst>
              <a:ext uri="{FF2B5EF4-FFF2-40B4-BE49-F238E27FC236}">
                <a16:creationId xmlns:a16="http://schemas.microsoft.com/office/drawing/2014/main" xmlns="" id="{F00DCA32-18D8-3C9A-14D7-78FCBFF53447}"/>
              </a:ext>
            </a:extLst>
          </p:cNvPr>
          <p:cNvSpPr/>
          <p:nvPr/>
        </p:nvSpPr>
        <p:spPr>
          <a:xfrm>
            <a:off x="12801600" y="7738260"/>
            <a:ext cx="1752600" cy="405615"/>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910" rIns="0" bIns="0" rtlCol="0">
            <a:spAutoFit/>
          </a:bodyPr>
          <a:lstStyle/>
          <a:p>
            <a:pPr marL="11910">
              <a:spcBef>
                <a:spcPts val="94"/>
              </a:spcBef>
            </a:pPr>
            <a:r>
              <a:rPr spc="-238" dirty="0"/>
              <a:t>Target</a:t>
            </a:r>
            <a:r>
              <a:rPr spc="-230" dirty="0"/>
              <a:t> </a:t>
            </a:r>
            <a:r>
              <a:rPr spc="-215" dirty="0"/>
              <a:t>Users</a:t>
            </a:r>
            <a:r>
              <a:rPr spc="-225" dirty="0"/>
              <a:t> </a:t>
            </a:r>
            <a:r>
              <a:rPr spc="-202" dirty="0"/>
              <a:t>and</a:t>
            </a:r>
            <a:r>
              <a:rPr spc="-230" dirty="0"/>
              <a:t> </a:t>
            </a:r>
            <a:r>
              <a:rPr spc="-234" dirty="0"/>
              <a:t>System</a:t>
            </a:r>
            <a:r>
              <a:rPr spc="-225" dirty="0"/>
              <a:t> </a:t>
            </a:r>
            <a:r>
              <a:rPr spc="-150" dirty="0"/>
              <a:t>Environment</a:t>
            </a:r>
          </a:p>
        </p:txBody>
      </p:sp>
      <p:sp>
        <p:nvSpPr>
          <p:cNvPr id="3" name="object 3"/>
          <p:cNvSpPr/>
          <p:nvPr/>
        </p:nvSpPr>
        <p:spPr>
          <a:xfrm>
            <a:off x="2637666" y="1750725"/>
            <a:ext cx="535936" cy="26797"/>
          </a:xfrm>
          <a:custGeom>
            <a:avLst/>
            <a:gdLst/>
            <a:ahLst/>
            <a:cxnLst/>
            <a:rect l="l" t="t" r="r" b="b"/>
            <a:pathLst>
              <a:path w="571500" h="28575">
                <a:moveTo>
                  <a:pt x="571499" y="28574"/>
                </a:moveTo>
                <a:lnTo>
                  <a:pt x="0" y="28574"/>
                </a:lnTo>
                <a:lnTo>
                  <a:pt x="0" y="0"/>
                </a:lnTo>
                <a:lnTo>
                  <a:pt x="571499" y="0"/>
                </a:lnTo>
                <a:lnTo>
                  <a:pt x="571499" y="28574"/>
                </a:lnTo>
                <a:close/>
              </a:path>
            </a:pathLst>
          </a:custGeom>
          <a:solidFill>
            <a:srgbClr val="4BAF4F"/>
          </a:solidFill>
        </p:spPr>
        <p:txBody>
          <a:bodyPr wrap="square" lIns="0" tIns="0" rIns="0" bIns="0" rtlCol="0"/>
          <a:lstStyle/>
          <a:p>
            <a:endParaRPr sz="1688"/>
          </a:p>
        </p:txBody>
      </p:sp>
      <p:pic>
        <p:nvPicPr>
          <p:cNvPr id="4" name="object 4"/>
          <p:cNvPicPr/>
          <p:nvPr/>
        </p:nvPicPr>
        <p:blipFill>
          <a:blip r:embed="rId2" cstate="print"/>
          <a:stretch>
            <a:fillRect/>
          </a:stretch>
        </p:blipFill>
        <p:spPr>
          <a:xfrm>
            <a:off x="2226781" y="1327930"/>
            <a:ext cx="267968" cy="166736"/>
          </a:xfrm>
          <a:prstGeom prst="rect">
            <a:avLst/>
          </a:prstGeom>
        </p:spPr>
      </p:pic>
      <p:sp>
        <p:nvSpPr>
          <p:cNvPr id="5" name="object 5"/>
          <p:cNvSpPr txBox="1"/>
          <p:nvPr/>
        </p:nvSpPr>
        <p:spPr>
          <a:xfrm>
            <a:off x="2625757" y="1238608"/>
            <a:ext cx="1350560" cy="315058"/>
          </a:xfrm>
          <a:prstGeom prst="rect">
            <a:avLst/>
          </a:prstGeom>
        </p:spPr>
        <p:txBody>
          <a:bodyPr vert="horz" wrap="square" lIns="0" tIns="11910" rIns="0" bIns="0" rtlCol="0">
            <a:spAutoFit/>
          </a:bodyPr>
          <a:lstStyle/>
          <a:p>
            <a:pPr marL="11910">
              <a:spcBef>
                <a:spcPts val="94"/>
              </a:spcBef>
            </a:pPr>
            <a:r>
              <a:rPr sz="1969" b="1" spc="-202" dirty="0">
                <a:solidFill>
                  <a:srgbClr val="2E7D32"/>
                </a:solidFill>
                <a:latin typeface="Tahoma"/>
                <a:cs typeface="Tahoma"/>
              </a:rPr>
              <a:t>Target</a:t>
            </a:r>
            <a:r>
              <a:rPr sz="1969" b="1" spc="-150" dirty="0">
                <a:solidFill>
                  <a:srgbClr val="2E7D32"/>
                </a:solidFill>
                <a:latin typeface="Tahoma"/>
                <a:cs typeface="Tahoma"/>
              </a:rPr>
              <a:t> Users</a:t>
            </a:r>
            <a:endParaRPr sz="1969">
              <a:latin typeface="Tahoma"/>
              <a:cs typeface="Tahoma"/>
            </a:endParaRPr>
          </a:p>
        </p:txBody>
      </p:sp>
      <p:grpSp>
        <p:nvGrpSpPr>
          <p:cNvPr id="6" name="object 6"/>
          <p:cNvGrpSpPr/>
          <p:nvPr/>
        </p:nvGrpSpPr>
        <p:grpSpPr>
          <a:xfrm>
            <a:off x="2121381" y="1849337"/>
            <a:ext cx="5176549" cy="1581012"/>
            <a:chOff x="563879" y="1972055"/>
            <a:chExt cx="5520055" cy="1685925"/>
          </a:xfrm>
        </p:grpSpPr>
        <p:sp>
          <p:nvSpPr>
            <p:cNvPr id="7" name="object 7"/>
            <p:cNvSpPr/>
            <p:nvPr/>
          </p:nvSpPr>
          <p:spPr>
            <a:xfrm>
              <a:off x="563879" y="1972055"/>
              <a:ext cx="5520055" cy="1685925"/>
            </a:xfrm>
            <a:custGeom>
              <a:avLst/>
              <a:gdLst/>
              <a:ahLst/>
              <a:cxnLst/>
              <a:rect l="l" t="t" r="r" b="b"/>
              <a:pathLst>
                <a:path w="5520055" h="1685925">
                  <a:moveTo>
                    <a:pt x="5519927" y="1685543"/>
                  </a:moveTo>
                  <a:lnTo>
                    <a:pt x="0" y="1685543"/>
                  </a:lnTo>
                  <a:lnTo>
                    <a:pt x="0" y="0"/>
                  </a:lnTo>
                  <a:lnTo>
                    <a:pt x="5519927" y="0"/>
                  </a:lnTo>
                  <a:lnTo>
                    <a:pt x="5519927" y="75818"/>
                  </a:lnTo>
                  <a:lnTo>
                    <a:pt x="217169" y="75818"/>
                  </a:lnTo>
                  <a:lnTo>
                    <a:pt x="206848" y="76317"/>
                  </a:lnTo>
                  <a:lnTo>
                    <a:pt x="167729" y="88204"/>
                  </a:lnTo>
                  <a:lnTo>
                    <a:pt x="136136" y="114157"/>
                  </a:lnTo>
                  <a:lnTo>
                    <a:pt x="116881" y="150224"/>
                  </a:lnTo>
                  <a:lnTo>
                    <a:pt x="112394" y="180593"/>
                  </a:lnTo>
                  <a:lnTo>
                    <a:pt x="112394" y="1428368"/>
                  </a:lnTo>
                  <a:lnTo>
                    <a:pt x="120370" y="1468464"/>
                  </a:lnTo>
                  <a:lnTo>
                    <a:pt x="143082" y="1502455"/>
                  </a:lnTo>
                  <a:lnTo>
                    <a:pt x="177074" y="1525168"/>
                  </a:lnTo>
                  <a:lnTo>
                    <a:pt x="217169" y="1533143"/>
                  </a:lnTo>
                  <a:lnTo>
                    <a:pt x="5519927" y="1533143"/>
                  </a:lnTo>
                  <a:lnTo>
                    <a:pt x="5519927" y="1685543"/>
                  </a:lnTo>
                  <a:close/>
                </a:path>
                <a:path w="5520055" h="1685925">
                  <a:moveTo>
                    <a:pt x="5519927" y="1533143"/>
                  </a:moveTo>
                  <a:lnTo>
                    <a:pt x="5303519" y="1533143"/>
                  </a:lnTo>
                  <a:lnTo>
                    <a:pt x="5313840" y="1532645"/>
                  </a:lnTo>
                  <a:lnTo>
                    <a:pt x="5323963" y="1531149"/>
                  </a:lnTo>
                  <a:lnTo>
                    <a:pt x="5361739" y="1515502"/>
                  </a:lnTo>
                  <a:lnTo>
                    <a:pt x="5390652" y="1486589"/>
                  </a:lnTo>
                  <a:lnTo>
                    <a:pt x="5406300" y="1448813"/>
                  </a:lnTo>
                  <a:lnTo>
                    <a:pt x="5408294" y="1428368"/>
                  </a:lnTo>
                  <a:lnTo>
                    <a:pt x="5408294" y="180593"/>
                  </a:lnTo>
                  <a:lnTo>
                    <a:pt x="5400318" y="140498"/>
                  </a:lnTo>
                  <a:lnTo>
                    <a:pt x="5377606" y="106506"/>
                  </a:lnTo>
                  <a:lnTo>
                    <a:pt x="5343614" y="83794"/>
                  </a:lnTo>
                  <a:lnTo>
                    <a:pt x="5303519" y="75818"/>
                  </a:lnTo>
                  <a:lnTo>
                    <a:pt x="5519927" y="75818"/>
                  </a:lnTo>
                  <a:lnTo>
                    <a:pt x="5519927" y="1533143"/>
                  </a:lnTo>
                  <a:close/>
                </a:path>
              </a:pathLst>
            </a:custGeom>
            <a:solidFill>
              <a:srgbClr val="000000">
                <a:alpha val="5099"/>
              </a:srgbClr>
            </a:solidFill>
          </p:spPr>
          <p:txBody>
            <a:bodyPr wrap="square" lIns="0" tIns="0" rIns="0" bIns="0" rtlCol="0"/>
            <a:lstStyle/>
            <a:p>
              <a:endParaRPr sz="1688"/>
            </a:p>
          </p:txBody>
        </p:sp>
        <p:sp>
          <p:nvSpPr>
            <p:cNvPr id="8" name="object 8"/>
            <p:cNvSpPr/>
            <p:nvPr/>
          </p:nvSpPr>
          <p:spPr>
            <a:xfrm>
              <a:off x="666749" y="2038349"/>
              <a:ext cx="5314950" cy="1476375"/>
            </a:xfrm>
            <a:custGeom>
              <a:avLst/>
              <a:gdLst/>
              <a:ahLst/>
              <a:cxnLst/>
              <a:rect l="l" t="t" r="r" b="b"/>
              <a:pathLst>
                <a:path w="5314950" h="1476375">
                  <a:moveTo>
                    <a:pt x="5208154" y="1476374"/>
                  </a:moveTo>
                  <a:lnTo>
                    <a:pt x="106794" y="1476374"/>
                  </a:lnTo>
                  <a:lnTo>
                    <a:pt x="99361" y="1475642"/>
                  </a:lnTo>
                  <a:lnTo>
                    <a:pt x="57038" y="1461280"/>
                  </a:lnTo>
                  <a:lnTo>
                    <a:pt x="23432" y="1431816"/>
                  </a:lnTo>
                  <a:lnTo>
                    <a:pt x="3660" y="1391733"/>
                  </a:lnTo>
                  <a:lnTo>
                    <a:pt x="0" y="1369579"/>
                  </a:lnTo>
                  <a:lnTo>
                    <a:pt x="0" y="1362074"/>
                  </a:lnTo>
                  <a:lnTo>
                    <a:pt x="0" y="106794"/>
                  </a:lnTo>
                  <a:lnTo>
                    <a:pt x="11572" y="63625"/>
                  </a:lnTo>
                  <a:lnTo>
                    <a:pt x="38784" y="28170"/>
                  </a:lnTo>
                  <a:lnTo>
                    <a:pt x="77492" y="5828"/>
                  </a:lnTo>
                  <a:lnTo>
                    <a:pt x="106794" y="0"/>
                  </a:lnTo>
                  <a:lnTo>
                    <a:pt x="5208154" y="0"/>
                  </a:lnTo>
                  <a:lnTo>
                    <a:pt x="5251323" y="11572"/>
                  </a:lnTo>
                  <a:lnTo>
                    <a:pt x="5286778" y="38784"/>
                  </a:lnTo>
                  <a:lnTo>
                    <a:pt x="5309120" y="77492"/>
                  </a:lnTo>
                  <a:lnTo>
                    <a:pt x="5314949" y="106794"/>
                  </a:lnTo>
                  <a:lnTo>
                    <a:pt x="5314949" y="1369579"/>
                  </a:lnTo>
                  <a:lnTo>
                    <a:pt x="5303375" y="1412748"/>
                  </a:lnTo>
                  <a:lnTo>
                    <a:pt x="5276164" y="1448203"/>
                  </a:lnTo>
                  <a:lnTo>
                    <a:pt x="5237455" y="1470545"/>
                  </a:lnTo>
                  <a:lnTo>
                    <a:pt x="5215587" y="1475642"/>
                  </a:lnTo>
                  <a:lnTo>
                    <a:pt x="5208154" y="1476374"/>
                  </a:lnTo>
                  <a:close/>
                </a:path>
              </a:pathLst>
            </a:custGeom>
            <a:solidFill>
              <a:srgbClr val="F1F7E8"/>
            </a:solidFill>
          </p:spPr>
          <p:txBody>
            <a:bodyPr wrap="square" lIns="0" tIns="0" rIns="0" bIns="0" rtlCol="0"/>
            <a:lstStyle/>
            <a:p>
              <a:endParaRPr sz="1688"/>
            </a:p>
          </p:txBody>
        </p:sp>
        <p:sp>
          <p:nvSpPr>
            <p:cNvPr id="9" name="object 9"/>
            <p:cNvSpPr/>
            <p:nvPr/>
          </p:nvSpPr>
          <p:spPr>
            <a:xfrm>
              <a:off x="857249" y="2228849"/>
              <a:ext cx="571500" cy="571500"/>
            </a:xfrm>
            <a:custGeom>
              <a:avLst/>
              <a:gdLst/>
              <a:ahLst/>
              <a:cxnLst/>
              <a:rect l="l" t="t" r="r" b="b"/>
              <a:pathLst>
                <a:path w="571500" h="571500">
                  <a:moveTo>
                    <a:pt x="285749" y="571499"/>
                  </a:moveTo>
                  <a:lnTo>
                    <a:pt x="243821" y="568407"/>
                  </a:lnTo>
                  <a:lnTo>
                    <a:pt x="202801" y="559195"/>
                  </a:lnTo>
                  <a:lnTo>
                    <a:pt x="163576" y="544065"/>
                  </a:lnTo>
                  <a:lnTo>
                    <a:pt x="126995" y="523342"/>
                  </a:lnTo>
                  <a:lnTo>
                    <a:pt x="93851" y="497476"/>
                  </a:lnTo>
                  <a:lnTo>
                    <a:pt x="64862" y="467027"/>
                  </a:lnTo>
                  <a:lnTo>
                    <a:pt x="40653" y="432654"/>
                  </a:lnTo>
                  <a:lnTo>
                    <a:pt x="21751" y="395101"/>
                  </a:lnTo>
                  <a:lnTo>
                    <a:pt x="8563" y="355181"/>
                  </a:lnTo>
                  <a:lnTo>
                    <a:pt x="1376" y="313758"/>
                  </a:lnTo>
                  <a:lnTo>
                    <a:pt x="0" y="285749"/>
                  </a:lnTo>
                  <a:lnTo>
                    <a:pt x="344" y="271728"/>
                  </a:lnTo>
                  <a:lnTo>
                    <a:pt x="5490" y="230002"/>
                  </a:lnTo>
                  <a:lnTo>
                    <a:pt x="16703" y="189483"/>
                  </a:lnTo>
                  <a:lnTo>
                    <a:pt x="33740" y="151048"/>
                  </a:lnTo>
                  <a:lnTo>
                    <a:pt x="56233" y="115528"/>
                  </a:lnTo>
                  <a:lnTo>
                    <a:pt x="83694" y="83693"/>
                  </a:lnTo>
                  <a:lnTo>
                    <a:pt x="115528" y="56233"/>
                  </a:lnTo>
                  <a:lnTo>
                    <a:pt x="151048" y="33740"/>
                  </a:lnTo>
                  <a:lnTo>
                    <a:pt x="189483" y="16703"/>
                  </a:lnTo>
                  <a:lnTo>
                    <a:pt x="230002" y="5490"/>
                  </a:lnTo>
                  <a:lnTo>
                    <a:pt x="271728" y="344"/>
                  </a:lnTo>
                  <a:lnTo>
                    <a:pt x="285749" y="0"/>
                  </a:lnTo>
                  <a:lnTo>
                    <a:pt x="299771" y="344"/>
                  </a:lnTo>
                  <a:lnTo>
                    <a:pt x="341496" y="5490"/>
                  </a:lnTo>
                  <a:lnTo>
                    <a:pt x="382016" y="16703"/>
                  </a:lnTo>
                  <a:lnTo>
                    <a:pt x="420451" y="33740"/>
                  </a:lnTo>
                  <a:lnTo>
                    <a:pt x="455971" y="56233"/>
                  </a:lnTo>
                  <a:lnTo>
                    <a:pt x="487805" y="83693"/>
                  </a:lnTo>
                  <a:lnTo>
                    <a:pt x="515266" y="115528"/>
                  </a:lnTo>
                  <a:lnTo>
                    <a:pt x="537758" y="151048"/>
                  </a:lnTo>
                  <a:lnTo>
                    <a:pt x="554796" y="189483"/>
                  </a:lnTo>
                  <a:lnTo>
                    <a:pt x="566009" y="230002"/>
                  </a:lnTo>
                  <a:lnTo>
                    <a:pt x="571156" y="271728"/>
                  </a:lnTo>
                  <a:lnTo>
                    <a:pt x="571499" y="285749"/>
                  </a:lnTo>
                  <a:lnTo>
                    <a:pt x="571156" y="299771"/>
                  </a:lnTo>
                  <a:lnTo>
                    <a:pt x="566009" y="341496"/>
                  </a:lnTo>
                  <a:lnTo>
                    <a:pt x="554796" y="382016"/>
                  </a:lnTo>
                  <a:lnTo>
                    <a:pt x="537758" y="420451"/>
                  </a:lnTo>
                  <a:lnTo>
                    <a:pt x="515266" y="455971"/>
                  </a:lnTo>
                  <a:lnTo>
                    <a:pt x="487805" y="487805"/>
                  </a:lnTo>
                  <a:lnTo>
                    <a:pt x="455971" y="515266"/>
                  </a:lnTo>
                  <a:lnTo>
                    <a:pt x="420451" y="537758"/>
                  </a:lnTo>
                  <a:lnTo>
                    <a:pt x="382016" y="554796"/>
                  </a:lnTo>
                  <a:lnTo>
                    <a:pt x="341496" y="566009"/>
                  </a:lnTo>
                  <a:lnTo>
                    <a:pt x="299771" y="571156"/>
                  </a:lnTo>
                  <a:lnTo>
                    <a:pt x="285749" y="571499"/>
                  </a:lnTo>
                  <a:close/>
                </a:path>
              </a:pathLst>
            </a:custGeom>
            <a:solidFill>
              <a:srgbClr val="2E7D32"/>
            </a:solidFill>
          </p:spPr>
          <p:txBody>
            <a:bodyPr wrap="square" lIns="0" tIns="0" rIns="0" bIns="0" rtlCol="0"/>
            <a:lstStyle/>
            <a:p>
              <a:endParaRPr sz="1688"/>
            </a:p>
          </p:txBody>
        </p:sp>
        <p:pic>
          <p:nvPicPr>
            <p:cNvPr id="10" name="object 10"/>
            <p:cNvPicPr/>
            <p:nvPr/>
          </p:nvPicPr>
          <p:blipFill>
            <a:blip r:embed="rId3" cstate="print"/>
            <a:stretch>
              <a:fillRect/>
            </a:stretch>
          </p:blipFill>
          <p:spPr>
            <a:xfrm>
              <a:off x="1028699" y="2387599"/>
              <a:ext cx="228600" cy="254000"/>
            </a:xfrm>
            <a:prstGeom prst="rect">
              <a:avLst/>
            </a:prstGeom>
          </p:spPr>
        </p:pic>
      </p:grpSp>
      <p:sp>
        <p:nvSpPr>
          <p:cNvPr id="11" name="object 11"/>
          <p:cNvSpPr txBox="1"/>
          <p:nvPr/>
        </p:nvSpPr>
        <p:spPr>
          <a:xfrm>
            <a:off x="3099167" y="1944854"/>
            <a:ext cx="3167384" cy="703857"/>
          </a:xfrm>
          <a:prstGeom prst="rect">
            <a:avLst/>
          </a:prstGeom>
        </p:spPr>
        <p:txBody>
          <a:bodyPr vert="horz" wrap="square" lIns="0" tIns="145298" rIns="0" bIns="0" rtlCol="0">
            <a:spAutoFit/>
          </a:bodyPr>
          <a:lstStyle/>
          <a:p>
            <a:pPr marL="11910">
              <a:spcBef>
                <a:spcPts val="1144"/>
              </a:spcBef>
            </a:pPr>
            <a:r>
              <a:rPr sz="1688" b="1" spc="-9" dirty="0">
                <a:solidFill>
                  <a:srgbClr val="2E7D32"/>
                </a:solidFill>
                <a:latin typeface="Tahoma"/>
                <a:cs typeface="Tahoma"/>
              </a:rPr>
              <a:t>Donor</a:t>
            </a:r>
            <a:endParaRPr sz="1688">
              <a:latin typeface="Tahoma"/>
              <a:cs typeface="Tahoma"/>
            </a:endParaRPr>
          </a:p>
          <a:p>
            <a:pPr marL="11910">
              <a:spcBef>
                <a:spcPts val="788"/>
              </a:spcBef>
            </a:pPr>
            <a:r>
              <a:rPr sz="1266" spc="-28" dirty="0">
                <a:latin typeface="Tahoma"/>
                <a:cs typeface="Tahoma"/>
              </a:rPr>
              <a:t>Individuals</a:t>
            </a:r>
            <a:r>
              <a:rPr sz="1266" spc="-94" dirty="0">
                <a:latin typeface="Tahoma"/>
                <a:cs typeface="Tahoma"/>
              </a:rPr>
              <a:t> </a:t>
            </a:r>
            <a:r>
              <a:rPr sz="1266" spc="-19" dirty="0">
                <a:latin typeface="Tahoma"/>
                <a:cs typeface="Tahoma"/>
              </a:rPr>
              <a:t>or</a:t>
            </a:r>
            <a:r>
              <a:rPr sz="1266" spc="-94" dirty="0">
                <a:latin typeface="Tahoma"/>
                <a:cs typeface="Tahoma"/>
              </a:rPr>
              <a:t> </a:t>
            </a:r>
            <a:r>
              <a:rPr sz="1266" spc="-33" dirty="0">
                <a:latin typeface="Tahoma"/>
                <a:cs typeface="Tahoma"/>
              </a:rPr>
              <a:t>businesses</a:t>
            </a:r>
            <a:r>
              <a:rPr sz="1266" spc="-94" dirty="0">
                <a:latin typeface="Tahoma"/>
                <a:cs typeface="Tahoma"/>
              </a:rPr>
              <a:t> </a:t>
            </a:r>
            <a:r>
              <a:rPr sz="1266" spc="-33" dirty="0">
                <a:latin typeface="Tahoma"/>
                <a:cs typeface="Tahoma"/>
              </a:rPr>
              <a:t>offering</a:t>
            </a:r>
            <a:r>
              <a:rPr sz="1266" spc="-94" dirty="0">
                <a:latin typeface="Tahoma"/>
                <a:cs typeface="Tahoma"/>
              </a:rPr>
              <a:t> </a:t>
            </a:r>
            <a:r>
              <a:rPr sz="1266" spc="-23" dirty="0">
                <a:latin typeface="Tahoma"/>
                <a:cs typeface="Tahoma"/>
              </a:rPr>
              <a:t>surplus</a:t>
            </a:r>
            <a:r>
              <a:rPr sz="1266" spc="-94" dirty="0">
                <a:latin typeface="Tahoma"/>
                <a:cs typeface="Tahoma"/>
              </a:rPr>
              <a:t> </a:t>
            </a:r>
            <a:r>
              <a:rPr sz="1266" spc="-9" dirty="0">
                <a:latin typeface="Tahoma"/>
                <a:cs typeface="Tahoma"/>
              </a:rPr>
              <a:t>food.</a:t>
            </a:r>
            <a:endParaRPr sz="1266">
              <a:latin typeface="Tahoma"/>
              <a:cs typeface="Tahoma"/>
            </a:endParaRPr>
          </a:p>
        </p:txBody>
      </p:sp>
      <p:grpSp>
        <p:nvGrpSpPr>
          <p:cNvPr id="12" name="object 12"/>
          <p:cNvGrpSpPr/>
          <p:nvPr/>
        </p:nvGrpSpPr>
        <p:grpSpPr>
          <a:xfrm>
            <a:off x="7329253" y="1849337"/>
            <a:ext cx="5168213" cy="1581012"/>
            <a:chOff x="6117335" y="1972055"/>
            <a:chExt cx="5511165" cy="1685925"/>
          </a:xfrm>
        </p:grpSpPr>
        <p:sp>
          <p:nvSpPr>
            <p:cNvPr id="13" name="object 13"/>
            <p:cNvSpPr/>
            <p:nvPr/>
          </p:nvSpPr>
          <p:spPr>
            <a:xfrm>
              <a:off x="6117335" y="1972055"/>
              <a:ext cx="5511165" cy="1685925"/>
            </a:xfrm>
            <a:custGeom>
              <a:avLst/>
              <a:gdLst/>
              <a:ahLst/>
              <a:cxnLst/>
              <a:rect l="l" t="t" r="r" b="b"/>
              <a:pathLst>
                <a:path w="5511165" h="1685925">
                  <a:moveTo>
                    <a:pt x="5510783" y="1685543"/>
                  </a:moveTo>
                  <a:lnTo>
                    <a:pt x="0" y="1685543"/>
                  </a:lnTo>
                  <a:lnTo>
                    <a:pt x="0" y="0"/>
                  </a:lnTo>
                  <a:lnTo>
                    <a:pt x="5510783" y="0"/>
                  </a:lnTo>
                  <a:lnTo>
                    <a:pt x="5510783" y="75818"/>
                  </a:lnTo>
                  <a:lnTo>
                    <a:pt x="216788" y="75818"/>
                  </a:lnTo>
                  <a:lnTo>
                    <a:pt x="206467" y="76317"/>
                  </a:lnTo>
                  <a:lnTo>
                    <a:pt x="167347" y="88204"/>
                  </a:lnTo>
                  <a:lnTo>
                    <a:pt x="135755" y="114157"/>
                  </a:lnTo>
                  <a:lnTo>
                    <a:pt x="116499" y="150224"/>
                  </a:lnTo>
                  <a:lnTo>
                    <a:pt x="112013" y="180593"/>
                  </a:lnTo>
                  <a:lnTo>
                    <a:pt x="112013" y="1428368"/>
                  </a:lnTo>
                  <a:lnTo>
                    <a:pt x="119989" y="1468464"/>
                  </a:lnTo>
                  <a:lnTo>
                    <a:pt x="142701" y="1502455"/>
                  </a:lnTo>
                  <a:lnTo>
                    <a:pt x="176692" y="1525168"/>
                  </a:lnTo>
                  <a:lnTo>
                    <a:pt x="216788" y="1533143"/>
                  </a:lnTo>
                  <a:lnTo>
                    <a:pt x="5510783" y="1533143"/>
                  </a:lnTo>
                  <a:lnTo>
                    <a:pt x="5510783" y="1685543"/>
                  </a:lnTo>
                  <a:close/>
                </a:path>
                <a:path w="5511165" h="1685925">
                  <a:moveTo>
                    <a:pt x="5510783" y="1533143"/>
                  </a:moveTo>
                  <a:lnTo>
                    <a:pt x="5293613" y="1533143"/>
                  </a:lnTo>
                  <a:lnTo>
                    <a:pt x="5303934" y="1532645"/>
                  </a:lnTo>
                  <a:lnTo>
                    <a:pt x="5314057" y="1531149"/>
                  </a:lnTo>
                  <a:lnTo>
                    <a:pt x="5351833" y="1515502"/>
                  </a:lnTo>
                  <a:lnTo>
                    <a:pt x="5380746" y="1486589"/>
                  </a:lnTo>
                  <a:lnTo>
                    <a:pt x="5396393" y="1448813"/>
                  </a:lnTo>
                  <a:lnTo>
                    <a:pt x="5398388" y="1428368"/>
                  </a:lnTo>
                  <a:lnTo>
                    <a:pt x="5398388" y="180593"/>
                  </a:lnTo>
                  <a:lnTo>
                    <a:pt x="5390411" y="140498"/>
                  </a:lnTo>
                  <a:lnTo>
                    <a:pt x="5367700" y="106506"/>
                  </a:lnTo>
                  <a:lnTo>
                    <a:pt x="5333708" y="83794"/>
                  </a:lnTo>
                  <a:lnTo>
                    <a:pt x="5293613" y="75818"/>
                  </a:lnTo>
                  <a:lnTo>
                    <a:pt x="5510783" y="75818"/>
                  </a:lnTo>
                  <a:lnTo>
                    <a:pt x="5510783" y="1533143"/>
                  </a:lnTo>
                  <a:close/>
                </a:path>
              </a:pathLst>
            </a:custGeom>
            <a:solidFill>
              <a:srgbClr val="000000">
                <a:alpha val="5099"/>
              </a:srgbClr>
            </a:solidFill>
          </p:spPr>
          <p:txBody>
            <a:bodyPr wrap="square" lIns="0" tIns="0" rIns="0" bIns="0" rtlCol="0"/>
            <a:lstStyle/>
            <a:p>
              <a:endParaRPr sz="1688"/>
            </a:p>
          </p:txBody>
        </p:sp>
        <p:sp>
          <p:nvSpPr>
            <p:cNvPr id="14" name="object 14"/>
            <p:cNvSpPr/>
            <p:nvPr/>
          </p:nvSpPr>
          <p:spPr>
            <a:xfrm>
              <a:off x="6219824" y="2038349"/>
              <a:ext cx="5305425" cy="1476375"/>
            </a:xfrm>
            <a:custGeom>
              <a:avLst/>
              <a:gdLst/>
              <a:ahLst/>
              <a:cxnLst/>
              <a:rect l="l" t="t" r="r" b="b"/>
              <a:pathLst>
                <a:path w="5305425" h="1476375">
                  <a:moveTo>
                    <a:pt x="5198630" y="1476374"/>
                  </a:moveTo>
                  <a:lnTo>
                    <a:pt x="106795" y="1476374"/>
                  </a:lnTo>
                  <a:lnTo>
                    <a:pt x="99361" y="1475642"/>
                  </a:lnTo>
                  <a:lnTo>
                    <a:pt x="57038" y="1461280"/>
                  </a:lnTo>
                  <a:lnTo>
                    <a:pt x="23431" y="1431816"/>
                  </a:lnTo>
                  <a:lnTo>
                    <a:pt x="3659" y="1391733"/>
                  </a:lnTo>
                  <a:lnTo>
                    <a:pt x="0" y="1369579"/>
                  </a:lnTo>
                  <a:lnTo>
                    <a:pt x="0" y="1362074"/>
                  </a:lnTo>
                  <a:lnTo>
                    <a:pt x="0" y="106794"/>
                  </a:lnTo>
                  <a:lnTo>
                    <a:pt x="11571" y="63625"/>
                  </a:lnTo>
                  <a:lnTo>
                    <a:pt x="38784" y="28170"/>
                  </a:lnTo>
                  <a:lnTo>
                    <a:pt x="77492" y="5828"/>
                  </a:lnTo>
                  <a:lnTo>
                    <a:pt x="106795" y="0"/>
                  </a:lnTo>
                  <a:lnTo>
                    <a:pt x="5198630" y="0"/>
                  </a:lnTo>
                  <a:lnTo>
                    <a:pt x="5241797" y="11572"/>
                  </a:lnTo>
                  <a:lnTo>
                    <a:pt x="5277252" y="38784"/>
                  </a:lnTo>
                  <a:lnTo>
                    <a:pt x="5299595" y="77492"/>
                  </a:lnTo>
                  <a:lnTo>
                    <a:pt x="5305424" y="106794"/>
                  </a:lnTo>
                  <a:lnTo>
                    <a:pt x="5305424" y="1369579"/>
                  </a:lnTo>
                  <a:lnTo>
                    <a:pt x="5293851" y="1412748"/>
                  </a:lnTo>
                  <a:lnTo>
                    <a:pt x="5266638" y="1448203"/>
                  </a:lnTo>
                  <a:lnTo>
                    <a:pt x="5227931" y="1470545"/>
                  </a:lnTo>
                  <a:lnTo>
                    <a:pt x="5206062" y="1475642"/>
                  </a:lnTo>
                  <a:lnTo>
                    <a:pt x="5198630" y="1476374"/>
                  </a:lnTo>
                  <a:close/>
                </a:path>
              </a:pathLst>
            </a:custGeom>
            <a:solidFill>
              <a:srgbClr val="F1F7E8"/>
            </a:solidFill>
          </p:spPr>
          <p:txBody>
            <a:bodyPr wrap="square" lIns="0" tIns="0" rIns="0" bIns="0" rtlCol="0"/>
            <a:lstStyle/>
            <a:p>
              <a:endParaRPr sz="1688"/>
            </a:p>
          </p:txBody>
        </p:sp>
        <p:sp>
          <p:nvSpPr>
            <p:cNvPr id="15" name="object 15"/>
            <p:cNvSpPr/>
            <p:nvPr/>
          </p:nvSpPr>
          <p:spPr>
            <a:xfrm>
              <a:off x="6410324" y="2228849"/>
              <a:ext cx="571500" cy="571500"/>
            </a:xfrm>
            <a:custGeom>
              <a:avLst/>
              <a:gdLst/>
              <a:ahLst/>
              <a:cxnLst/>
              <a:rect l="l" t="t" r="r" b="b"/>
              <a:pathLst>
                <a:path w="571500" h="571500">
                  <a:moveTo>
                    <a:pt x="285749" y="571499"/>
                  </a:moveTo>
                  <a:lnTo>
                    <a:pt x="243822" y="568407"/>
                  </a:lnTo>
                  <a:lnTo>
                    <a:pt x="202800" y="559195"/>
                  </a:lnTo>
                  <a:lnTo>
                    <a:pt x="163575" y="544065"/>
                  </a:lnTo>
                  <a:lnTo>
                    <a:pt x="126994" y="523342"/>
                  </a:lnTo>
                  <a:lnTo>
                    <a:pt x="93851" y="497476"/>
                  </a:lnTo>
                  <a:lnTo>
                    <a:pt x="64862" y="467027"/>
                  </a:lnTo>
                  <a:lnTo>
                    <a:pt x="40653" y="432654"/>
                  </a:lnTo>
                  <a:lnTo>
                    <a:pt x="21751" y="395101"/>
                  </a:lnTo>
                  <a:lnTo>
                    <a:pt x="8562" y="355181"/>
                  </a:lnTo>
                  <a:lnTo>
                    <a:pt x="1376" y="313758"/>
                  </a:lnTo>
                  <a:lnTo>
                    <a:pt x="0" y="285749"/>
                  </a:lnTo>
                  <a:lnTo>
                    <a:pt x="344" y="271728"/>
                  </a:lnTo>
                  <a:lnTo>
                    <a:pt x="5489" y="230002"/>
                  </a:lnTo>
                  <a:lnTo>
                    <a:pt x="16703" y="189483"/>
                  </a:lnTo>
                  <a:lnTo>
                    <a:pt x="33740" y="151048"/>
                  </a:lnTo>
                  <a:lnTo>
                    <a:pt x="56232" y="115528"/>
                  </a:lnTo>
                  <a:lnTo>
                    <a:pt x="83693" y="83693"/>
                  </a:lnTo>
                  <a:lnTo>
                    <a:pt x="115528" y="56233"/>
                  </a:lnTo>
                  <a:lnTo>
                    <a:pt x="151047" y="33740"/>
                  </a:lnTo>
                  <a:lnTo>
                    <a:pt x="189482" y="16703"/>
                  </a:lnTo>
                  <a:lnTo>
                    <a:pt x="230002" y="5490"/>
                  </a:lnTo>
                  <a:lnTo>
                    <a:pt x="271729" y="344"/>
                  </a:lnTo>
                  <a:lnTo>
                    <a:pt x="285749" y="0"/>
                  </a:lnTo>
                  <a:lnTo>
                    <a:pt x="299771" y="344"/>
                  </a:lnTo>
                  <a:lnTo>
                    <a:pt x="341496" y="5490"/>
                  </a:lnTo>
                  <a:lnTo>
                    <a:pt x="382015" y="16703"/>
                  </a:lnTo>
                  <a:lnTo>
                    <a:pt x="420452" y="33740"/>
                  </a:lnTo>
                  <a:lnTo>
                    <a:pt x="455971" y="56233"/>
                  </a:lnTo>
                  <a:lnTo>
                    <a:pt x="487805" y="83693"/>
                  </a:lnTo>
                  <a:lnTo>
                    <a:pt x="515266" y="115528"/>
                  </a:lnTo>
                  <a:lnTo>
                    <a:pt x="537758" y="151048"/>
                  </a:lnTo>
                  <a:lnTo>
                    <a:pt x="554795" y="189483"/>
                  </a:lnTo>
                  <a:lnTo>
                    <a:pt x="566008" y="230002"/>
                  </a:lnTo>
                  <a:lnTo>
                    <a:pt x="571155" y="271728"/>
                  </a:lnTo>
                  <a:lnTo>
                    <a:pt x="571499" y="285749"/>
                  </a:lnTo>
                  <a:lnTo>
                    <a:pt x="571155" y="299771"/>
                  </a:lnTo>
                  <a:lnTo>
                    <a:pt x="566008" y="341496"/>
                  </a:lnTo>
                  <a:lnTo>
                    <a:pt x="554795" y="382016"/>
                  </a:lnTo>
                  <a:lnTo>
                    <a:pt x="537758" y="420451"/>
                  </a:lnTo>
                  <a:lnTo>
                    <a:pt x="515266" y="455971"/>
                  </a:lnTo>
                  <a:lnTo>
                    <a:pt x="487805" y="487805"/>
                  </a:lnTo>
                  <a:lnTo>
                    <a:pt x="455971" y="515266"/>
                  </a:lnTo>
                  <a:lnTo>
                    <a:pt x="420452" y="537758"/>
                  </a:lnTo>
                  <a:lnTo>
                    <a:pt x="382015" y="554796"/>
                  </a:lnTo>
                  <a:lnTo>
                    <a:pt x="341496" y="566009"/>
                  </a:lnTo>
                  <a:lnTo>
                    <a:pt x="299771" y="571156"/>
                  </a:lnTo>
                  <a:lnTo>
                    <a:pt x="285749" y="571499"/>
                  </a:lnTo>
                  <a:close/>
                </a:path>
              </a:pathLst>
            </a:custGeom>
            <a:solidFill>
              <a:srgbClr val="2E7D32"/>
            </a:solidFill>
          </p:spPr>
          <p:txBody>
            <a:bodyPr wrap="square" lIns="0" tIns="0" rIns="0" bIns="0" rtlCol="0"/>
            <a:lstStyle/>
            <a:p>
              <a:endParaRPr sz="1688"/>
            </a:p>
          </p:txBody>
        </p:sp>
        <p:pic>
          <p:nvPicPr>
            <p:cNvPr id="16" name="object 16"/>
            <p:cNvPicPr/>
            <p:nvPr/>
          </p:nvPicPr>
          <p:blipFill>
            <a:blip r:embed="rId4" cstate="print"/>
            <a:stretch>
              <a:fillRect/>
            </a:stretch>
          </p:blipFill>
          <p:spPr>
            <a:xfrm>
              <a:off x="6548437" y="2387599"/>
              <a:ext cx="273050" cy="254000"/>
            </a:xfrm>
            <a:prstGeom prst="rect">
              <a:avLst/>
            </a:prstGeom>
          </p:spPr>
        </p:pic>
      </p:grpSp>
      <p:sp>
        <p:nvSpPr>
          <p:cNvPr id="17" name="object 17"/>
          <p:cNvSpPr txBox="1"/>
          <p:nvPr/>
        </p:nvSpPr>
        <p:spPr>
          <a:xfrm>
            <a:off x="8302216" y="1944854"/>
            <a:ext cx="3354961" cy="922507"/>
          </a:xfrm>
          <a:prstGeom prst="rect">
            <a:avLst/>
          </a:prstGeom>
        </p:spPr>
        <p:txBody>
          <a:bodyPr vert="horz" wrap="square" lIns="0" tIns="145298" rIns="0" bIns="0" rtlCol="0">
            <a:spAutoFit/>
          </a:bodyPr>
          <a:lstStyle/>
          <a:p>
            <a:pPr marL="11910">
              <a:spcBef>
                <a:spcPts val="1144"/>
              </a:spcBef>
            </a:pPr>
            <a:r>
              <a:rPr sz="1688" b="1" spc="-23" dirty="0">
                <a:solidFill>
                  <a:srgbClr val="2E7D32"/>
                </a:solidFill>
                <a:latin typeface="Tahoma"/>
                <a:cs typeface="Tahoma"/>
              </a:rPr>
              <a:t>NGO</a:t>
            </a:r>
            <a:endParaRPr sz="1688">
              <a:latin typeface="Tahoma"/>
              <a:cs typeface="Tahoma"/>
            </a:endParaRPr>
          </a:p>
          <a:p>
            <a:pPr marL="11910" marR="4764">
              <a:lnSpc>
                <a:spcPct val="115700"/>
              </a:lnSpc>
              <a:spcBef>
                <a:spcPts val="549"/>
              </a:spcBef>
            </a:pPr>
            <a:r>
              <a:rPr sz="1266" spc="-33" dirty="0">
                <a:latin typeface="Tahoma"/>
                <a:cs typeface="Tahoma"/>
              </a:rPr>
              <a:t>Non-Governmental</a:t>
            </a:r>
            <a:r>
              <a:rPr sz="1266" spc="-61" dirty="0">
                <a:latin typeface="Tahoma"/>
                <a:cs typeface="Tahoma"/>
              </a:rPr>
              <a:t> </a:t>
            </a:r>
            <a:r>
              <a:rPr sz="1266" spc="-33" dirty="0">
                <a:latin typeface="Tahoma"/>
                <a:cs typeface="Tahoma"/>
              </a:rPr>
              <a:t>Organizations</a:t>
            </a:r>
            <a:r>
              <a:rPr sz="1266" spc="-56" dirty="0">
                <a:latin typeface="Tahoma"/>
                <a:cs typeface="Tahoma"/>
              </a:rPr>
              <a:t> </a:t>
            </a:r>
            <a:r>
              <a:rPr sz="1266" spc="-23" dirty="0">
                <a:latin typeface="Tahoma"/>
                <a:cs typeface="Tahoma"/>
              </a:rPr>
              <a:t>facilitating</a:t>
            </a:r>
            <a:r>
              <a:rPr sz="1266" spc="-61" dirty="0">
                <a:latin typeface="Tahoma"/>
                <a:cs typeface="Tahoma"/>
              </a:rPr>
              <a:t> </a:t>
            </a:r>
            <a:r>
              <a:rPr sz="1266" spc="-19" dirty="0">
                <a:latin typeface="Tahoma"/>
                <a:cs typeface="Tahoma"/>
              </a:rPr>
              <a:t>food </a:t>
            </a:r>
            <a:r>
              <a:rPr sz="1266" spc="-9" dirty="0">
                <a:latin typeface="Tahoma"/>
                <a:cs typeface="Tahoma"/>
              </a:rPr>
              <a:t>distribution.</a:t>
            </a:r>
            <a:endParaRPr sz="1266">
              <a:latin typeface="Tahoma"/>
              <a:cs typeface="Tahoma"/>
            </a:endParaRPr>
          </a:p>
        </p:txBody>
      </p:sp>
      <p:grpSp>
        <p:nvGrpSpPr>
          <p:cNvPr id="18" name="object 18"/>
          <p:cNvGrpSpPr/>
          <p:nvPr/>
        </p:nvGrpSpPr>
        <p:grpSpPr>
          <a:xfrm>
            <a:off x="2121381" y="3458575"/>
            <a:ext cx="5176549" cy="1346391"/>
            <a:chOff x="563879" y="3688079"/>
            <a:chExt cx="5520055" cy="1435735"/>
          </a:xfrm>
        </p:grpSpPr>
        <p:sp>
          <p:nvSpPr>
            <p:cNvPr id="19" name="object 19"/>
            <p:cNvSpPr/>
            <p:nvPr/>
          </p:nvSpPr>
          <p:spPr>
            <a:xfrm>
              <a:off x="563879" y="3688079"/>
              <a:ext cx="5520055" cy="1435735"/>
            </a:xfrm>
            <a:custGeom>
              <a:avLst/>
              <a:gdLst/>
              <a:ahLst/>
              <a:cxnLst/>
              <a:rect l="l" t="t" r="r" b="b"/>
              <a:pathLst>
                <a:path w="5520055" h="1435735">
                  <a:moveTo>
                    <a:pt x="5519927" y="1435607"/>
                  </a:moveTo>
                  <a:lnTo>
                    <a:pt x="0" y="1435607"/>
                  </a:lnTo>
                  <a:lnTo>
                    <a:pt x="0" y="0"/>
                  </a:lnTo>
                  <a:lnTo>
                    <a:pt x="5519927" y="0"/>
                  </a:lnTo>
                  <a:lnTo>
                    <a:pt x="5519927" y="74294"/>
                  </a:lnTo>
                  <a:lnTo>
                    <a:pt x="217169" y="74294"/>
                  </a:lnTo>
                  <a:lnTo>
                    <a:pt x="206848" y="74793"/>
                  </a:lnTo>
                  <a:lnTo>
                    <a:pt x="167729" y="86680"/>
                  </a:lnTo>
                  <a:lnTo>
                    <a:pt x="136136" y="112633"/>
                  </a:lnTo>
                  <a:lnTo>
                    <a:pt x="116881" y="148700"/>
                  </a:lnTo>
                  <a:lnTo>
                    <a:pt x="112394" y="179069"/>
                  </a:lnTo>
                  <a:lnTo>
                    <a:pt x="112394" y="1179194"/>
                  </a:lnTo>
                  <a:lnTo>
                    <a:pt x="120370" y="1219289"/>
                  </a:lnTo>
                  <a:lnTo>
                    <a:pt x="143082" y="1253281"/>
                  </a:lnTo>
                  <a:lnTo>
                    <a:pt x="177074" y="1275993"/>
                  </a:lnTo>
                  <a:lnTo>
                    <a:pt x="217169" y="1283969"/>
                  </a:lnTo>
                  <a:lnTo>
                    <a:pt x="5519927" y="1283969"/>
                  </a:lnTo>
                  <a:lnTo>
                    <a:pt x="5519927" y="1435607"/>
                  </a:lnTo>
                  <a:close/>
                </a:path>
                <a:path w="5520055" h="1435735">
                  <a:moveTo>
                    <a:pt x="5519927" y="1283969"/>
                  </a:moveTo>
                  <a:lnTo>
                    <a:pt x="5303519" y="1283969"/>
                  </a:lnTo>
                  <a:lnTo>
                    <a:pt x="5313840" y="1283471"/>
                  </a:lnTo>
                  <a:lnTo>
                    <a:pt x="5323963" y="1281975"/>
                  </a:lnTo>
                  <a:lnTo>
                    <a:pt x="5361739" y="1266327"/>
                  </a:lnTo>
                  <a:lnTo>
                    <a:pt x="5390652" y="1237414"/>
                  </a:lnTo>
                  <a:lnTo>
                    <a:pt x="5406300" y="1199638"/>
                  </a:lnTo>
                  <a:lnTo>
                    <a:pt x="5408294" y="1179194"/>
                  </a:lnTo>
                  <a:lnTo>
                    <a:pt x="5408294" y="179069"/>
                  </a:lnTo>
                  <a:lnTo>
                    <a:pt x="5400318" y="138973"/>
                  </a:lnTo>
                  <a:lnTo>
                    <a:pt x="5377606" y="104982"/>
                  </a:lnTo>
                  <a:lnTo>
                    <a:pt x="5343614" y="82269"/>
                  </a:lnTo>
                  <a:lnTo>
                    <a:pt x="5303519" y="74294"/>
                  </a:lnTo>
                  <a:lnTo>
                    <a:pt x="5519927" y="74294"/>
                  </a:lnTo>
                  <a:lnTo>
                    <a:pt x="5519927" y="1283969"/>
                  </a:lnTo>
                  <a:close/>
                </a:path>
              </a:pathLst>
            </a:custGeom>
            <a:solidFill>
              <a:srgbClr val="000000">
                <a:alpha val="5099"/>
              </a:srgbClr>
            </a:solidFill>
          </p:spPr>
          <p:txBody>
            <a:bodyPr wrap="square" lIns="0" tIns="0" rIns="0" bIns="0" rtlCol="0"/>
            <a:lstStyle/>
            <a:p>
              <a:endParaRPr sz="1688"/>
            </a:p>
          </p:txBody>
        </p:sp>
        <p:sp>
          <p:nvSpPr>
            <p:cNvPr id="20" name="object 20"/>
            <p:cNvSpPr/>
            <p:nvPr/>
          </p:nvSpPr>
          <p:spPr>
            <a:xfrm>
              <a:off x="666749" y="3752849"/>
              <a:ext cx="5314950" cy="1228725"/>
            </a:xfrm>
            <a:custGeom>
              <a:avLst/>
              <a:gdLst/>
              <a:ahLst/>
              <a:cxnLst/>
              <a:rect l="l" t="t" r="r" b="b"/>
              <a:pathLst>
                <a:path w="5314950" h="1228725">
                  <a:moveTo>
                    <a:pt x="5208154" y="1228724"/>
                  </a:moveTo>
                  <a:lnTo>
                    <a:pt x="106794" y="1228724"/>
                  </a:lnTo>
                  <a:lnTo>
                    <a:pt x="99361" y="1227992"/>
                  </a:lnTo>
                  <a:lnTo>
                    <a:pt x="57038" y="1213631"/>
                  </a:lnTo>
                  <a:lnTo>
                    <a:pt x="23432" y="1184166"/>
                  </a:lnTo>
                  <a:lnTo>
                    <a:pt x="3660" y="1144084"/>
                  </a:lnTo>
                  <a:lnTo>
                    <a:pt x="0" y="1121929"/>
                  </a:lnTo>
                  <a:lnTo>
                    <a:pt x="0" y="1114424"/>
                  </a:lnTo>
                  <a:lnTo>
                    <a:pt x="0" y="106794"/>
                  </a:lnTo>
                  <a:lnTo>
                    <a:pt x="11572" y="63625"/>
                  </a:lnTo>
                  <a:lnTo>
                    <a:pt x="38784" y="28170"/>
                  </a:lnTo>
                  <a:lnTo>
                    <a:pt x="77492" y="5828"/>
                  </a:lnTo>
                  <a:lnTo>
                    <a:pt x="106794" y="0"/>
                  </a:lnTo>
                  <a:lnTo>
                    <a:pt x="5208154" y="0"/>
                  </a:lnTo>
                  <a:lnTo>
                    <a:pt x="5251323" y="11571"/>
                  </a:lnTo>
                  <a:lnTo>
                    <a:pt x="5286778" y="38784"/>
                  </a:lnTo>
                  <a:lnTo>
                    <a:pt x="5309120" y="77492"/>
                  </a:lnTo>
                  <a:lnTo>
                    <a:pt x="5314949" y="106794"/>
                  </a:lnTo>
                  <a:lnTo>
                    <a:pt x="5314949" y="1121929"/>
                  </a:lnTo>
                  <a:lnTo>
                    <a:pt x="5303375" y="1165098"/>
                  </a:lnTo>
                  <a:lnTo>
                    <a:pt x="5276164" y="1200553"/>
                  </a:lnTo>
                  <a:lnTo>
                    <a:pt x="5237455" y="1222895"/>
                  </a:lnTo>
                  <a:lnTo>
                    <a:pt x="5215587" y="1227992"/>
                  </a:lnTo>
                  <a:lnTo>
                    <a:pt x="5208154" y="1228724"/>
                  </a:lnTo>
                  <a:close/>
                </a:path>
              </a:pathLst>
            </a:custGeom>
            <a:solidFill>
              <a:srgbClr val="F1F7E8"/>
            </a:solidFill>
          </p:spPr>
          <p:txBody>
            <a:bodyPr wrap="square" lIns="0" tIns="0" rIns="0" bIns="0" rtlCol="0"/>
            <a:lstStyle/>
            <a:p>
              <a:endParaRPr sz="1688"/>
            </a:p>
          </p:txBody>
        </p:sp>
        <p:sp>
          <p:nvSpPr>
            <p:cNvPr id="21" name="object 21"/>
            <p:cNvSpPr/>
            <p:nvPr/>
          </p:nvSpPr>
          <p:spPr>
            <a:xfrm>
              <a:off x="857249" y="3943349"/>
              <a:ext cx="571500" cy="571500"/>
            </a:xfrm>
            <a:custGeom>
              <a:avLst/>
              <a:gdLst/>
              <a:ahLst/>
              <a:cxnLst/>
              <a:rect l="l" t="t" r="r" b="b"/>
              <a:pathLst>
                <a:path w="571500" h="571500">
                  <a:moveTo>
                    <a:pt x="285749" y="571499"/>
                  </a:moveTo>
                  <a:lnTo>
                    <a:pt x="243821" y="568407"/>
                  </a:lnTo>
                  <a:lnTo>
                    <a:pt x="202801" y="559195"/>
                  </a:lnTo>
                  <a:lnTo>
                    <a:pt x="163576" y="544064"/>
                  </a:lnTo>
                  <a:lnTo>
                    <a:pt x="126995" y="523341"/>
                  </a:lnTo>
                  <a:lnTo>
                    <a:pt x="93851" y="497476"/>
                  </a:lnTo>
                  <a:lnTo>
                    <a:pt x="64862" y="467027"/>
                  </a:lnTo>
                  <a:lnTo>
                    <a:pt x="40653" y="432654"/>
                  </a:lnTo>
                  <a:lnTo>
                    <a:pt x="21751" y="395101"/>
                  </a:lnTo>
                  <a:lnTo>
                    <a:pt x="8563" y="355181"/>
                  </a:lnTo>
                  <a:lnTo>
                    <a:pt x="1376" y="313758"/>
                  </a:lnTo>
                  <a:lnTo>
                    <a:pt x="0" y="285749"/>
                  </a:lnTo>
                  <a:lnTo>
                    <a:pt x="344" y="271729"/>
                  </a:lnTo>
                  <a:lnTo>
                    <a:pt x="5490" y="230002"/>
                  </a:lnTo>
                  <a:lnTo>
                    <a:pt x="16703" y="189483"/>
                  </a:lnTo>
                  <a:lnTo>
                    <a:pt x="33740" y="151047"/>
                  </a:lnTo>
                  <a:lnTo>
                    <a:pt x="56233" y="115528"/>
                  </a:lnTo>
                  <a:lnTo>
                    <a:pt x="83694" y="83693"/>
                  </a:lnTo>
                  <a:lnTo>
                    <a:pt x="115528" y="56233"/>
                  </a:lnTo>
                  <a:lnTo>
                    <a:pt x="151048" y="33740"/>
                  </a:lnTo>
                  <a:lnTo>
                    <a:pt x="189483" y="16703"/>
                  </a:lnTo>
                  <a:lnTo>
                    <a:pt x="230002" y="5490"/>
                  </a:lnTo>
                  <a:lnTo>
                    <a:pt x="271728" y="344"/>
                  </a:lnTo>
                  <a:lnTo>
                    <a:pt x="285749" y="0"/>
                  </a:lnTo>
                  <a:lnTo>
                    <a:pt x="299771" y="344"/>
                  </a:lnTo>
                  <a:lnTo>
                    <a:pt x="341496" y="5490"/>
                  </a:lnTo>
                  <a:lnTo>
                    <a:pt x="382016" y="16703"/>
                  </a:lnTo>
                  <a:lnTo>
                    <a:pt x="420451" y="33740"/>
                  </a:lnTo>
                  <a:lnTo>
                    <a:pt x="455971" y="56232"/>
                  </a:lnTo>
                  <a:lnTo>
                    <a:pt x="487805" y="83693"/>
                  </a:lnTo>
                  <a:lnTo>
                    <a:pt x="515266" y="115528"/>
                  </a:lnTo>
                  <a:lnTo>
                    <a:pt x="537758" y="151048"/>
                  </a:lnTo>
                  <a:lnTo>
                    <a:pt x="554796" y="189483"/>
                  </a:lnTo>
                  <a:lnTo>
                    <a:pt x="566009" y="230002"/>
                  </a:lnTo>
                  <a:lnTo>
                    <a:pt x="571156" y="271729"/>
                  </a:lnTo>
                  <a:lnTo>
                    <a:pt x="571499" y="285749"/>
                  </a:lnTo>
                  <a:lnTo>
                    <a:pt x="571156" y="299771"/>
                  </a:lnTo>
                  <a:lnTo>
                    <a:pt x="566009" y="341496"/>
                  </a:lnTo>
                  <a:lnTo>
                    <a:pt x="554796" y="382015"/>
                  </a:lnTo>
                  <a:lnTo>
                    <a:pt x="537758" y="420450"/>
                  </a:lnTo>
                  <a:lnTo>
                    <a:pt x="515266" y="455970"/>
                  </a:lnTo>
                  <a:lnTo>
                    <a:pt x="487805" y="487805"/>
                  </a:lnTo>
                  <a:lnTo>
                    <a:pt x="455971" y="515266"/>
                  </a:lnTo>
                  <a:lnTo>
                    <a:pt x="420451" y="537758"/>
                  </a:lnTo>
                  <a:lnTo>
                    <a:pt x="382016" y="554796"/>
                  </a:lnTo>
                  <a:lnTo>
                    <a:pt x="341496" y="566008"/>
                  </a:lnTo>
                  <a:lnTo>
                    <a:pt x="299771" y="571155"/>
                  </a:lnTo>
                  <a:lnTo>
                    <a:pt x="285749" y="571499"/>
                  </a:lnTo>
                  <a:close/>
                </a:path>
              </a:pathLst>
            </a:custGeom>
            <a:solidFill>
              <a:srgbClr val="2E7D32"/>
            </a:solidFill>
          </p:spPr>
          <p:txBody>
            <a:bodyPr wrap="square" lIns="0" tIns="0" rIns="0" bIns="0" rtlCol="0"/>
            <a:lstStyle/>
            <a:p>
              <a:endParaRPr sz="1688"/>
            </a:p>
          </p:txBody>
        </p:sp>
        <p:pic>
          <p:nvPicPr>
            <p:cNvPr id="22" name="object 22"/>
            <p:cNvPicPr/>
            <p:nvPr/>
          </p:nvPicPr>
          <p:blipFill>
            <a:blip r:embed="rId5" cstate="print"/>
            <a:stretch>
              <a:fillRect/>
            </a:stretch>
          </p:blipFill>
          <p:spPr>
            <a:xfrm>
              <a:off x="990599" y="4095749"/>
              <a:ext cx="304800" cy="260350"/>
            </a:xfrm>
            <a:prstGeom prst="rect">
              <a:avLst/>
            </a:prstGeom>
          </p:spPr>
        </p:pic>
      </p:grpSp>
      <p:sp>
        <p:nvSpPr>
          <p:cNvPr id="23" name="object 23"/>
          <p:cNvSpPr txBox="1"/>
          <p:nvPr/>
        </p:nvSpPr>
        <p:spPr>
          <a:xfrm>
            <a:off x="3099167" y="3552662"/>
            <a:ext cx="3413319" cy="703857"/>
          </a:xfrm>
          <a:prstGeom prst="rect">
            <a:avLst/>
          </a:prstGeom>
        </p:spPr>
        <p:txBody>
          <a:bodyPr vert="horz" wrap="square" lIns="0" tIns="145298" rIns="0" bIns="0" rtlCol="0">
            <a:spAutoFit/>
          </a:bodyPr>
          <a:lstStyle/>
          <a:p>
            <a:pPr marL="11910">
              <a:spcBef>
                <a:spcPts val="1144"/>
              </a:spcBef>
            </a:pPr>
            <a:r>
              <a:rPr sz="1688" b="1" spc="-42" dirty="0">
                <a:solidFill>
                  <a:srgbClr val="2E7D32"/>
                </a:solidFill>
                <a:latin typeface="Tahoma"/>
                <a:cs typeface="Tahoma"/>
              </a:rPr>
              <a:t>Volunteer</a:t>
            </a:r>
            <a:endParaRPr sz="1688">
              <a:latin typeface="Tahoma"/>
              <a:cs typeface="Tahoma"/>
            </a:endParaRPr>
          </a:p>
          <a:p>
            <a:pPr marL="11910">
              <a:spcBef>
                <a:spcPts val="788"/>
              </a:spcBef>
            </a:pPr>
            <a:r>
              <a:rPr sz="1266" spc="-28" dirty="0">
                <a:latin typeface="Tahoma"/>
                <a:cs typeface="Tahoma"/>
              </a:rPr>
              <a:t>Individuals</a:t>
            </a:r>
            <a:r>
              <a:rPr sz="1266" spc="-113" dirty="0">
                <a:latin typeface="Tahoma"/>
                <a:cs typeface="Tahoma"/>
              </a:rPr>
              <a:t> </a:t>
            </a:r>
            <a:r>
              <a:rPr sz="1266" spc="-28" dirty="0">
                <a:latin typeface="Tahoma"/>
                <a:cs typeface="Tahoma"/>
              </a:rPr>
              <a:t>assisting</a:t>
            </a:r>
            <a:r>
              <a:rPr sz="1266" spc="-107" dirty="0">
                <a:latin typeface="Tahoma"/>
                <a:cs typeface="Tahoma"/>
              </a:rPr>
              <a:t> </a:t>
            </a:r>
            <a:r>
              <a:rPr sz="1266" spc="-9" dirty="0">
                <a:latin typeface="Tahoma"/>
                <a:cs typeface="Tahoma"/>
              </a:rPr>
              <a:t>with</a:t>
            </a:r>
            <a:r>
              <a:rPr sz="1266" spc="-107" dirty="0">
                <a:latin typeface="Tahoma"/>
                <a:cs typeface="Tahoma"/>
              </a:rPr>
              <a:t> </a:t>
            </a:r>
            <a:r>
              <a:rPr sz="1266" spc="-19" dirty="0">
                <a:latin typeface="Tahoma"/>
                <a:cs typeface="Tahoma"/>
              </a:rPr>
              <a:t>pickups</a:t>
            </a:r>
            <a:r>
              <a:rPr sz="1266" spc="-107" dirty="0">
                <a:latin typeface="Tahoma"/>
                <a:cs typeface="Tahoma"/>
              </a:rPr>
              <a:t> </a:t>
            </a:r>
            <a:r>
              <a:rPr sz="1266" spc="-23" dirty="0">
                <a:latin typeface="Tahoma"/>
                <a:cs typeface="Tahoma"/>
              </a:rPr>
              <a:t>and</a:t>
            </a:r>
            <a:r>
              <a:rPr sz="1266" spc="-113" dirty="0">
                <a:latin typeface="Tahoma"/>
                <a:cs typeface="Tahoma"/>
              </a:rPr>
              <a:t> </a:t>
            </a:r>
            <a:r>
              <a:rPr sz="1266" spc="-9" dirty="0">
                <a:latin typeface="Tahoma"/>
                <a:cs typeface="Tahoma"/>
              </a:rPr>
              <a:t>distribution.</a:t>
            </a:r>
            <a:endParaRPr sz="1266">
              <a:latin typeface="Tahoma"/>
              <a:cs typeface="Tahoma"/>
            </a:endParaRPr>
          </a:p>
        </p:txBody>
      </p:sp>
      <p:grpSp>
        <p:nvGrpSpPr>
          <p:cNvPr id="24" name="object 24"/>
          <p:cNvGrpSpPr/>
          <p:nvPr/>
        </p:nvGrpSpPr>
        <p:grpSpPr>
          <a:xfrm>
            <a:off x="7329253" y="3458575"/>
            <a:ext cx="5168213" cy="1346391"/>
            <a:chOff x="6117335" y="3688079"/>
            <a:chExt cx="5511165" cy="1435735"/>
          </a:xfrm>
        </p:grpSpPr>
        <p:sp>
          <p:nvSpPr>
            <p:cNvPr id="25" name="object 25"/>
            <p:cNvSpPr/>
            <p:nvPr/>
          </p:nvSpPr>
          <p:spPr>
            <a:xfrm>
              <a:off x="6117335" y="3688079"/>
              <a:ext cx="5511165" cy="1435735"/>
            </a:xfrm>
            <a:custGeom>
              <a:avLst/>
              <a:gdLst/>
              <a:ahLst/>
              <a:cxnLst/>
              <a:rect l="l" t="t" r="r" b="b"/>
              <a:pathLst>
                <a:path w="5511165" h="1435735">
                  <a:moveTo>
                    <a:pt x="5510783" y="1435607"/>
                  </a:moveTo>
                  <a:lnTo>
                    <a:pt x="0" y="1435607"/>
                  </a:lnTo>
                  <a:lnTo>
                    <a:pt x="0" y="0"/>
                  </a:lnTo>
                  <a:lnTo>
                    <a:pt x="5510783" y="0"/>
                  </a:lnTo>
                  <a:lnTo>
                    <a:pt x="5510783" y="74294"/>
                  </a:lnTo>
                  <a:lnTo>
                    <a:pt x="216788" y="74294"/>
                  </a:lnTo>
                  <a:lnTo>
                    <a:pt x="206467" y="74793"/>
                  </a:lnTo>
                  <a:lnTo>
                    <a:pt x="167347" y="86680"/>
                  </a:lnTo>
                  <a:lnTo>
                    <a:pt x="135755" y="112633"/>
                  </a:lnTo>
                  <a:lnTo>
                    <a:pt x="116499" y="148700"/>
                  </a:lnTo>
                  <a:lnTo>
                    <a:pt x="112013" y="179069"/>
                  </a:lnTo>
                  <a:lnTo>
                    <a:pt x="112013" y="1179194"/>
                  </a:lnTo>
                  <a:lnTo>
                    <a:pt x="119989" y="1219289"/>
                  </a:lnTo>
                  <a:lnTo>
                    <a:pt x="142701" y="1253281"/>
                  </a:lnTo>
                  <a:lnTo>
                    <a:pt x="176692" y="1275993"/>
                  </a:lnTo>
                  <a:lnTo>
                    <a:pt x="216788" y="1283969"/>
                  </a:lnTo>
                  <a:lnTo>
                    <a:pt x="5510783" y="1283969"/>
                  </a:lnTo>
                  <a:lnTo>
                    <a:pt x="5510783" y="1435607"/>
                  </a:lnTo>
                  <a:close/>
                </a:path>
                <a:path w="5511165" h="1435735">
                  <a:moveTo>
                    <a:pt x="5510783" y="1283969"/>
                  </a:moveTo>
                  <a:lnTo>
                    <a:pt x="5293613" y="1283969"/>
                  </a:lnTo>
                  <a:lnTo>
                    <a:pt x="5303934" y="1283471"/>
                  </a:lnTo>
                  <a:lnTo>
                    <a:pt x="5314057" y="1281975"/>
                  </a:lnTo>
                  <a:lnTo>
                    <a:pt x="5351833" y="1266327"/>
                  </a:lnTo>
                  <a:lnTo>
                    <a:pt x="5380746" y="1237414"/>
                  </a:lnTo>
                  <a:lnTo>
                    <a:pt x="5396393" y="1199638"/>
                  </a:lnTo>
                  <a:lnTo>
                    <a:pt x="5398388" y="1179194"/>
                  </a:lnTo>
                  <a:lnTo>
                    <a:pt x="5398388" y="179069"/>
                  </a:lnTo>
                  <a:lnTo>
                    <a:pt x="5390411" y="138973"/>
                  </a:lnTo>
                  <a:lnTo>
                    <a:pt x="5367700" y="104982"/>
                  </a:lnTo>
                  <a:lnTo>
                    <a:pt x="5333708" y="82269"/>
                  </a:lnTo>
                  <a:lnTo>
                    <a:pt x="5293613" y="74294"/>
                  </a:lnTo>
                  <a:lnTo>
                    <a:pt x="5510783" y="74294"/>
                  </a:lnTo>
                  <a:lnTo>
                    <a:pt x="5510783" y="1283969"/>
                  </a:lnTo>
                  <a:close/>
                </a:path>
              </a:pathLst>
            </a:custGeom>
            <a:solidFill>
              <a:srgbClr val="000000">
                <a:alpha val="5099"/>
              </a:srgbClr>
            </a:solidFill>
          </p:spPr>
          <p:txBody>
            <a:bodyPr wrap="square" lIns="0" tIns="0" rIns="0" bIns="0" rtlCol="0"/>
            <a:lstStyle/>
            <a:p>
              <a:endParaRPr sz="1688"/>
            </a:p>
          </p:txBody>
        </p:sp>
        <p:sp>
          <p:nvSpPr>
            <p:cNvPr id="26" name="object 26"/>
            <p:cNvSpPr/>
            <p:nvPr/>
          </p:nvSpPr>
          <p:spPr>
            <a:xfrm>
              <a:off x="6219824" y="3752849"/>
              <a:ext cx="5305425" cy="1228725"/>
            </a:xfrm>
            <a:custGeom>
              <a:avLst/>
              <a:gdLst/>
              <a:ahLst/>
              <a:cxnLst/>
              <a:rect l="l" t="t" r="r" b="b"/>
              <a:pathLst>
                <a:path w="5305425" h="1228725">
                  <a:moveTo>
                    <a:pt x="5198630" y="1228724"/>
                  </a:moveTo>
                  <a:lnTo>
                    <a:pt x="106795" y="1228724"/>
                  </a:lnTo>
                  <a:lnTo>
                    <a:pt x="99361" y="1227992"/>
                  </a:lnTo>
                  <a:lnTo>
                    <a:pt x="57038" y="1213631"/>
                  </a:lnTo>
                  <a:lnTo>
                    <a:pt x="23431" y="1184166"/>
                  </a:lnTo>
                  <a:lnTo>
                    <a:pt x="3659" y="1144084"/>
                  </a:lnTo>
                  <a:lnTo>
                    <a:pt x="0" y="1121929"/>
                  </a:lnTo>
                  <a:lnTo>
                    <a:pt x="0" y="1114424"/>
                  </a:lnTo>
                  <a:lnTo>
                    <a:pt x="0" y="106794"/>
                  </a:lnTo>
                  <a:lnTo>
                    <a:pt x="11571" y="63625"/>
                  </a:lnTo>
                  <a:lnTo>
                    <a:pt x="38784" y="28170"/>
                  </a:lnTo>
                  <a:lnTo>
                    <a:pt x="77492" y="5828"/>
                  </a:lnTo>
                  <a:lnTo>
                    <a:pt x="106795" y="0"/>
                  </a:lnTo>
                  <a:lnTo>
                    <a:pt x="5198630" y="0"/>
                  </a:lnTo>
                  <a:lnTo>
                    <a:pt x="5241797" y="11571"/>
                  </a:lnTo>
                  <a:lnTo>
                    <a:pt x="5277252" y="38784"/>
                  </a:lnTo>
                  <a:lnTo>
                    <a:pt x="5299595" y="77492"/>
                  </a:lnTo>
                  <a:lnTo>
                    <a:pt x="5305424" y="106794"/>
                  </a:lnTo>
                  <a:lnTo>
                    <a:pt x="5305424" y="1121929"/>
                  </a:lnTo>
                  <a:lnTo>
                    <a:pt x="5293851" y="1165098"/>
                  </a:lnTo>
                  <a:lnTo>
                    <a:pt x="5266638" y="1200553"/>
                  </a:lnTo>
                  <a:lnTo>
                    <a:pt x="5227931" y="1222895"/>
                  </a:lnTo>
                  <a:lnTo>
                    <a:pt x="5206062" y="1227992"/>
                  </a:lnTo>
                  <a:lnTo>
                    <a:pt x="5198630" y="1228724"/>
                  </a:lnTo>
                  <a:close/>
                </a:path>
              </a:pathLst>
            </a:custGeom>
            <a:solidFill>
              <a:srgbClr val="F1F7E8"/>
            </a:solidFill>
          </p:spPr>
          <p:txBody>
            <a:bodyPr wrap="square" lIns="0" tIns="0" rIns="0" bIns="0" rtlCol="0"/>
            <a:lstStyle/>
            <a:p>
              <a:endParaRPr sz="1688"/>
            </a:p>
          </p:txBody>
        </p:sp>
        <p:sp>
          <p:nvSpPr>
            <p:cNvPr id="27" name="object 27"/>
            <p:cNvSpPr/>
            <p:nvPr/>
          </p:nvSpPr>
          <p:spPr>
            <a:xfrm>
              <a:off x="6410324" y="3943349"/>
              <a:ext cx="571500" cy="571500"/>
            </a:xfrm>
            <a:custGeom>
              <a:avLst/>
              <a:gdLst/>
              <a:ahLst/>
              <a:cxnLst/>
              <a:rect l="l" t="t" r="r" b="b"/>
              <a:pathLst>
                <a:path w="571500" h="571500">
                  <a:moveTo>
                    <a:pt x="285749" y="571499"/>
                  </a:moveTo>
                  <a:lnTo>
                    <a:pt x="243822" y="568407"/>
                  </a:lnTo>
                  <a:lnTo>
                    <a:pt x="202800" y="559195"/>
                  </a:lnTo>
                  <a:lnTo>
                    <a:pt x="163575" y="544064"/>
                  </a:lnTo>
                  <a:lnTo>
                    <a:pt x="126994" y="523341"/>
                  </a:lnTo>
                  <a:lnTo>
                    <a:pt x="93851" y="497476"/>
                  </a:lnTo>
                  <a:lnTo>
                    <a:pt x="64862" y="467027"/>
                  </a:lnTo>
                  <a:lnTo>
                    <a:pt x="40653" y="432654"/>
                  </a:lnTo>
                  <a:lnTo>
                    <a:pt x="21751" y="395101"/>
                  </a:lnTo>
                  <a:lnTo>
                    <a:pt x="8562" y="355181"/>
                  </a:lnTo>
                  <a:lnTo>
                    <a:pt x="1376" y="313758"/>
                  </a:lnTo>
                  <a:lnTo>
                    <a:pt x="0" y="285749"/>
                  </a:lnTo>
                  <a:lnTo>
                    <a:pt x="344" y="271729"/>
                  </a:lnTo>
                  <a:lnTo>
                    <a:pt x="5489" y="230002"/>
                  </a:lnTo>
                  <a:lnTo>
                    <a:pt x="16703" y="189483"/>
                  </a:lnTo>
                  <a:lnTo>
                    <a:pt x="33740" y="151047"/>
                  </a:lnTo>
                  <a:lnTo>
                    <a:pt x="56232" y="115528"/>
                  </a:lnTo>
                  <a:lnTo>
                    <a:pt x="83693" y="83693"/>
                  </a:lnTo>
                  <a:lnTo>
                    <a:pt x="115528" y="56233"/>
                  </a:lnTo>
                  <a:lnTo>
                    <a:pt x="151047" y="33740"/>
                  </a:lnTo>
                  <a:lnTo>
                    <a:pt x="189482" y="16703"/>
                  </a:lnTo>
                  <a:lnTo>
                    <a:pt x="230002" y="5490"/>
                  </a:lnTo>
                  <a:lnTo>
                    <a:pt x="271729" y="344"/>
                  </a:lnTo>
                  <a:lnTo>
                    <a:pt x="285749" y="0"/>
                  </a:lnTo>
                  <a:lnTo>
                    <a:pt x="299771" y="344"/>
                  </a:lnTo>
                  <a:lnTo>
                    <a:pt x="341496" y="5490"/>
                  </a:lnTo>
                  <a:lnTo>
                    <a:pt x="382015" y="16703"/>
                  </a:lnTo>
                  <a:lnTo>
                    <a:pt x="420452" y="33740"/>
                  </a:lnTo>
                  <a:lnTo>
                    <a:pt x="455971" y="56232"/>
                  </a:lnTo>
                  <a:lnTo>
                    <a:pt x="487805" y="83693"/>
                  </a:lnTo>
                  <a:lnTo>
                    <a:pt x="515266" y="115528"/>
                  </a:lnTo>
                  <a:lnTo>
                    <a:pt x="537758" y="151048"/>
                  </a:lnTo>
                  <a:lnTo>
                    <a:pt x="554795" y="189483"/>
                  </a:lnTo>
                  <a:lnTo>
                    <a:pt x="566008" y="230002"/>
                  </a:lnTo>
                  <a:lnTo>
                    <a:pt x="571155" y="271729"/>
                  </a:lnTo>
                  <a:lnTo>
                    <a:pt x="571499" y="285749"/>
                  </a:lnTo>
                  <a:lnTo>
                    <a:pt x="571155" y="299771"/>
                  </a:lnTo>
                  <a:lnTo>
                    <a:pt x="566008" y="341496"/>
                  </a:lnTo>
                  <a:lnTo>
                    <a:pt x="554795" y="382015"/>
                  </a:lnTo>
                  <a:lnTo>
                    <a:pt x="537758" y="420450"/>
                  </a:lnTo>
                  <a:lnTo>
                    <a:pt x="515266" y="455970"/>
                  </a:lnTo>
                  <a:lnTo>
                    <a:pt x="487805" y="487805"/>
                  </a:lnTo>
                  <a:lnTo>
                    <a:pt x="455971" y="515266"/>
                  </a:lnTo>
                  <a:lnTo>
                    <a:pt x="420452" y="537758"/>
                  </a:lnTo>
                  <a:lnTo>
                    <a:pt x="382015" y="554796"/>
                  </a:lnTo>
                  <a:lnTo>
                    <a:pt x="341496" y="566008"/>
                  </a:lnTo>
                  <a:lnTo>
                    <a:pt x="299771" y="571155"/>
                  </a:lnTo>
                  <a:lnTo>
                    <a:pt x="285749" y="571499"/>
                  </a:lnTo>
                  <a:close/>
                </a:path>
              </a:pathLst>
            </a:custGeom>
            <a:solidFill>
              <a:srgbClr val="2E7D32"/>
            </a:solidFill>
          </p:spPr>
          <p:txBody>
            <a:bodyPr wrap="square" lIns="0" tIns="0" rIns="0" bIns="0" rtlCol="0"/>
            <a:lstStyle/>
            <a:p>
              <a:endParaRPr sz="1688"/>
            </a:p>
          </p:txBody>
        </p:sp>
        <p:pic>
          <p:nvPicPr>
            <p:cNvPr id="28" name="object 28"/>
            <p:cNvPicPr/>
            <p:nvPr/>
          </p:nvPicPr>
          <p:blipFill>
            <a:blip r:embed="rId6" cstate="print"/>
            <a:stretch>
              <a:fillRect/>
            </a:stretch>
          </p:blipFill>
          <p:spPr>
            <a:xfrm>
              <a:off x="6577012" y="4114799"/>
              <a:ext cx="228600" cy="228600"/>
            </a:xfrm>
            <a:prstGeom prst="rect">
              <a:avLst/>
            </a:prstGeom>
          </p:spPr>
        </p:pic>
      </p:grpSp>
      <p:sp>
        <p:nvSpPr>
          <p:cNvPr id="29" name="object 29"/>
          <p:cNvSpPr txBox="1"/>
          <p:nvPr/>
        </p:nvSpPr>
        <p:spPr>
          <a:xfrm>
            <a:off x="8302215" y="3552662"/>
            <a:ext cx="3582437" cy="922507"/>
          </a:xfrm>
          <a:prstGeom prst="rect">
            <a:avLst/>
          </a:prstGeom>
        </p:spPr>
        <p:txBody>
          <a:bodyPr vert="horz" wrap="square" lIns="0" tIns="145298" rIns="0" bIns="0" rtlCol="0">
            <a:spAutoFit/>
          </a:bodyPr>
          <a:lstStyle/>
          <a:p>
            <a:pPr marL="11910">
              <a:spcBef>
                <a:spcPts val="1144"/>
              </a:spcBef>
            </a:pPr>
            <a:r>
              <a:rPr sz="1688" b="1" spc="-9" dirty="0">
                <a:solidFill>
                  <a:srgbClr val="2E7D32"/>
                </a:solidFill>
                <a:latin typeface="Tahoma"/>
                <a:cs typeface="Tahoma"/>
              </a:rPr>
              <a:t>Admin</a:t>
            </a:r>
            <a:endParaRPr sz="1688">
              <a:latin typeface="Tahoma"/>
              <a:cs typeface="Tahoma"/>
            </a:endParaRPr>
          </a:p>
          <a:p>
            <a:pPr marL="11910" marR="4764">
              <a:lnSpc>
                <a:spcPct val="115700"/>
              </a:lnSpc>
              <a:spcBef>
                <a:spcPts val="549"/>
              </a:spcBef>
            </a:pPr>
            <a:r>
              <a:rPr sz="1266" spc="-23" dirty="0">
                <a:latin typeface="Tahoma"/>
                <a:cs typeface="Tahoma"/>
              </a:rPr>
              <a:t>Monitor</a:t>
            </a:r>
            <a:r>
              <a:rPr sz="1266" spc="-98" dirty="0">
                <a:latin typeface="Tahoma"/>
                <a:cs typeface="Tahoma"/>
              </a:rPr>
              <a:t> </a:t>
            </a:r>
            <a:r>
              <a:rPr sz="1266" spc="-23" dirty="0">
                <a:latin typeface="Tahoma"/>
                <a:cs typeface="Tahoma"/>
              </a:rPr>
              <a:t>donations,</a:t>
            </a:r>
            <a:r>
              <a:rPr sz="1266" spc="-94" dirty="0">
                <a:latin typeface="Tahoma"/>
                <a:cs typeface="Tahoma"/>
              </a:rPr>
              <a:t> </a:t>
            </a:r>
            <a:r>
              <a:rPr sz="1266" spc="-47" dirty="0">
                <a:latin typeface="Tahoma"/>
                <a:cs typeface="Tahoma"/>
              </a:rPr>
              <a:t>manage</a:t>
            </a:r>
            <a:r>
              <a:rPr sz="1266" spc="-94" dirty="0">
                <a:latin typeface="Tahoma"/>
                <a:cs typeface="Tahoma"/>
              </a:rPr>
              <a:t> </a:t>
            </a:r>
            <a:r>
              <a:rPr sz="1266" spc="-47" dirty="0">
                <a:latin typeface="Tahoma"/>
                <a:cs typeface="Tahoma"/>
              </a:rPr>
              <a:t>users,</a:t>
            </a:r>
            <a:r>
              <a:rPr sz="1266" spc="-98" dirty="0">
                <a:latin typeface="Tahoma"/>
                <a:cs typeface="Tahoma"/>
              </a:rPr>
              <a:t> </a:t>
            </a:r>
            <a:r>
              <a:rPr sz="1266" spc="-38" dirty="0">
                <a:latin typeface="Tahoma"/>
                <a:cs typeface="Tahoma"/>
              </a:rPr>
              <a:t>moderate</a:t>
            </a:r>
            <a:r>
              <a:rPr sz="1266" spc="-94" dirty="0">
                <a:latin typeface="Tahoma"/>
                <a:cs typeface="Tahoma"/>
              </a:rPr>
              <a:t> </a:t>
            </a:r>
            <a:r>
              <a:rPr sz="1266" spc="-19" dirty="0">
                <a:latin typeface="Tahoma"/>
                <a:cs typeface="Tahoma"/>
              </a:rPr>
              <a:t>content, </a:t>
            </a:r>
            <a:r>
              <a:rPr sz="1266" spc="-28" dirty="0">
                <a:latin typeface="Tahoma"/>
                <a:cs typeface="Tahoma"/>
              </a:rPr>
              <a:t>track</a:t>
            </a:r>
            <a:r>
              <a:rPr sz="1266" spc="-103" dirty="0">
                <a:latin typeface="Tahoma"/>
                <a:cs typeface="Tahoma"/>
              </a:rPr>
              <a:t> </a:t>
            </a:r>
            <a:r>
              <a:rPr sz="1266" spc="-9" dirty="0">
                <a:latin typeface="Tahoma"/>
                <a:cs typeface="Tahoma"/>
              </a:rPr>
              <a:t>metrics</a:t>
            </a:r>
            <a:endParaRPr sz="1266">
              <a:latin typeface="Tahoma"/>
              <a:cs typeface="Tahoma"/>
            </a:endParaRPr>
          </a:p>
        </p:txBody>
      </p:sp>
      <p:sp>
        <p:nvSpPr>
          <p:cNvPr id="30" name="object 30"/>
          <p:cNvSpPr/>
          <p:nvPr/>
        </p:nvSpPr>
        <p:spPr>
          <a:xfrm>
            <a:off x="2637666" y="5663060"/>
            <a:ext cx="535936" cy="26797"/>
          </a:xfrm>
          <a:custGeom>
            <a:avLst/>
            <a:gdLst/>
            <a:ahLst/>
            <a:cxnLst/>
            <a:rect l="l" t="t" r="r" b="b"/>
            <a:pathLst>
              <a:path w="571500" h="28575">
                <a:moveTo>
                  <a:pt x="571499" y="28574"/>
                </a:moveTo>
                <a:lnTo>
                  <a:pt x="0" y="28574"/>
                </a:lnTo>
                <a:lnTo>
                  <a:pt x="0" y="0"/>
                </a:lnTo>
                <a:lnTo>
                  <a:pt x="571499" y="0"/>
                </a:lnTo>
                <a:lnTo>
                  <a:pt x="571499" y="28574"/>
                </a:lnTo>
                <a:close/>
              </a:path>
            </a:pathLst>
          </a:custGeom>
          <a:solidFill>
            <a:srgbClr val="4BAF4F"/>
          </a:solidFill>
        </p:spPr>
        <p:txBody>
          <a:bodyPr wrap="square" lIns="0" tIns="0" rIns="0" bIns="0" rtlCol="0"/>
          <a:lstStyle/>
          <a:p>
            <a:endParaRPr sz="1688"/>
          </a:p>
        </p:txBody>
      </p:sp>
      <p:pic>
        <p:nvPicPr>
          <p:cNvPr id="31" name="object 31"/>
          <p:cNvPicPr/>
          <p:nvPr/>
        </p:nvPicPr>
        <p:blipFill>
          <a:blip r:embed="rId7" cstate="print"/>
          <a:stretch>
            <a:fillRect/>
          </a:stretch>
        </p:blipFill>
        <p:spPr>
          <a:xfrm>
            <a:off x="2217849" y="5225378"/>
            <a:ext cx="285833" cy="196510"/>
          </a:xfrm>
          <a:prstGeom prst="rect">
            <a:avLst/>
          </a:prstGeom>
        </p:spPr>
      </p:pic>
      <p:sp>
        <p:nvSpPr>
          <p:cNvPr id="32" name="object 32"/>
          <p:cNvSpPr txBox="1"/>
          <p:nvPr/>
        </p:nvSpPr>
        <p:spPr>
          <a:xfrm>
            <a:off x="2625758" y="5150943"/>
            <a:ext cx="2261056" cy="315058"/>
          </a:xfrm>
          <a:prstGeom prst="rect">
            <a:avLst/>
          </a:prstGeom>
        </p:spPr>
        <p:txBody>
          <a:bodyPr vert="horz" wrap="square" lIns="0" tIns="11910" rIns="0" bIns="0" rtlCol="0">
            <a:spAutoFit/>
          </a:bodyPr>
          <a:lstStyle/>
          <a:p>
            <a:pPr marL="11910">
              <a:spcBef>
                <a:spcPts val="94"/>
              </a:spcBef>
            </a:pPr>
            <a:r>
              <a:rPr sz="1969" b="1" spc="-188" dirty="0">
                <a:solidFill>
                  <a:srgbClr val="2E7D32"/>
                </a:solidFill>
                <a:latin typeface="Tahoma"/>
                <a:cs typeface="Tahoma"/>
              </a:rPr>
              <a:t>System</a:t>
            </a:r>
            <a:r>
              <a:rPr sz="1969" b="1" spc="-159" dirty="0">
                <a:solidFill>
                  <a:srgbClr val="2E7D32"/>
                </a:solidFill>
                <a:latin typeface="Tahoma"/>
                <a:cs typeface="Tahoma"/>
              </a:rPr>
              <a:t> </a:t>
            </a:r>
            <a:r>
              <a:rPr sz="1969" b="1" spc="-150" dirty="0">
                <a:solidFill>
                  <a:srgbClr val="2E7D32"/>
                </a:solidFill>
                <a:latin typeface="Tahoma"/>
                <a:cs typeface="Tahoma"/>
              </a:rPr>
              <a:t>Environment</a:t>
            </a:r>
            <a:endParaRPr sz="1969">
              <a:latin typeface="Tahoma"/>
              <a:cs typeface="Tahoma"/>
            </a:endParaRPr>
          </a:p>
        </p:txBody>
      </p:sp>
      <p:grpSp>
        <p:nvGrpSpPr>
          <p:cNvPr id="33" name="object 33"/>
          <p:cNvGrpSpPr/>
          <p:nvPr/>
        </p:nvGrpSpPr>
        <p:grpSpPr>
          <a:xfrm>
            <a:off x="2121381" y="5762386"/>
            <a:ext cx="5196796" cy="800332"/>
            <a:chOff x="563879" y="6144767"/>
            <a:chExt cx="5541645" cy="853440"/>
          </a:xfrm>
        </p:grpSpPr>
        <p:sp>
          <p:nvSpPr>
            <p:cNvPr id="34" name="object 34"/>
            <p:cNvSpPr/>
            <p:nvPr/>
          </p:nvSpPr>
          <p:spPr>
            <a:xfrm>
              <a:off x="563879" y="6144767"/>
              <a:ext cx="5541645" cy="853440"/>
            </a:xfrm>
            <a:custGeom>
              <a:avLst/>
              <a:gdLst/>
              <a:ahLst/>
              <a:cxnLst/>
              <a:rect l="l" t="t" r="r" b="b"/>
              <a:pathLst>
                <a:path w="5541645" h="853440">
                  <a:moveTo>
                    <a:pt x="5541263" y="853439"/>
                  </a:moveTo>
                  <a:lnTo>
                    <a:pt x="0" y="853439"/>
                  </a:lnTo>
                  <a:lnTo>
                    <a:pt x="0" y="0"/>
                  </a:lnTo>
                  <a:lnTo>
                    <a:pt x="5541263" y="0"/>
                  </a:lnTo>
                  <a:lnTo>
                    <a:pt x="5541263" y="75056"/>
                  </a:lnTo>
                  <a:lnTo>
                    <a:pt x="217169" y="75056"/>
                  </a:lnTo>
                  <a:lnTo>
                    <a:pt x="206848" y="75555"/>
                  </a:lnTo>
                  <a:lnTo>
                    <a:pt x="167729" y="87442"/>
                  </a:lnTo>
                  <a:lnTo>
                    <a:pt x="136136" y="113395"/>
                  </a:lnTo>
                  <a:lnTo>
                    <a:pt x="116881" y="149462"/>
                  </a:lnTo>
                  <a:lnTo>
                    <a:pt x="112394" y="179831"/>
                  </a:lnTo>
                  <a:lnTo>
                    <a:pt x="112394" y="598931"/>
                  </a:lnTo>
                  <a:lnTo>
                    <a:pt x="120370" y="639026"/>
                  </a:lnTo>
                  <a:lnTo>
                    <a:pt x="143082" y="673018"/>
                  </a:lnTo>
                  <a:lnTo>
                    <a:pt x="177074" y="695730"/>
                  </a:lnTo>
                  <a:lnTo>
                    <a:pt x="217169" y="703706"/>
                  </a:lnTo>
                  <a:lnTo>
                    <a:pt x="5541263" y="703706"/>
                  </a:lnTo>
                  <a:lnTo>
                    <a:pt x="5541263" y="853439"/>
                  </a:lnTo>
                  <a:close/>
                </a:path>
                <a:path w="5541645" h="853440">
                  <a:moveTo>
                    <a:pt x="5541263" y="703706"/>
                  </a:moveTo>
                  <a:lnTo>
                    <a:pt x="5322569" y="703706"/>
                  </a:lnTo>
                  <a:lnTo>
                    <a:pt x="5332890" y="703208"/>
                  </a:lnTo>
                  <a:lnTo>
                    <a:pt x="5343013" y="701712"/>
                  </a:lnTo>
                  <a:lnTo>
                    <a:pt x="5380789" y="686064"/>
                  </a:lnTo>
                  <a:lnTo>
                    <a:pt x="5409702" y="657152"/>
                  </a:lnTo>
                  <a:lnTo>
                    <a:pt x="5425350" y="619375"/>
                  </a:lnTo>
                  <a:lnTo>
                    <a:pt x="5427344" y="598931"/>
                  </a:lnTo>
                  <a:lnTo>
                    <a:pt x="5427344" y="179831"/>
                  </a:lnTo>
                  <a:lnTo>
                    <a:pt x="5419368" y="139735"/>
                  </a:lnTo>
                  <a:lnTo>
                    <a:pt x="5396656" y="105744"/>
                  </a:lnTo>
                  <a:lnTo>
                    <a:pt x="5362664" y="83032"/>
                  </a:lnTo>
                  <a:lnTo>
                    <a:pt x="5322569" y="75056"/>
                  </a:lnTo>
                  <a:lnTo>
                    <a:pt x="5541263" y="75056"/>
                  </a:lnTo>
                  <a:lnTo>
                    <a:pt x="5541263" y="703706"/>
                  </a:lnTo>
                  <a:close/>
                </a:path>
              </a:pathLst>
            </a:custGeom>
            <a:solidFill>
              <a:srgbClr val="000000">
                <a:alpha val="5099"/>
              </a:srgbClr>
            </a:solidFill>
          </p:spPr>
          <p:txBody>
            <a:bodyPr wrap="square" lIns="0" tIns="0" rIns="0" bIns="0" rtlCol="0"/>
            <a:lstStyle/>
            <a:p>
              <a:endParaRPr sz="1688"/>
            </a:p>
          </p:txBody>
        </p:sp>
        <p:sp>
          <p:nvSpPr>
            <p:cNvPr id="35" name="object 35"/>
            <p:cNvSpPr/>
            <p:nvPr/>
          </p:nvSpPr>
          <p:spPr>
            <a:xfrm>
              <a:off x="666749" y="6210299"/>
              <a:ext cx="5334000" cy="647700"/>
            </a:xfrm>
            <a:custGeom>
              <a:avLst/>
              <a:gdLst/>
              <a:ahLst/>
              <a:cxnLst/>
              <a:rect l="l" t="t" r="r" b="b"/>
              <a:pathLst>
                <a:path w="5334000" h="647700">
                  <a:moveTo>
                    <a:pt x="5227204" y="647699"/>
                  </a:moveTo>
                  <a:lnTo>
                    <a:pt x="106794" y="647699"/>
                  </a:lnTo>
                  <a:lnTo>
                    <a:pt x="99361" y="646968"/>
                  </a:lnTo>
                  <a:lnTo>
                    <a:pt x="57038" y="632606"/>
                  </a:lnTo>
                  <a:lnTo>
                    <a:pt x="23432" y="603141"/>
                  </a:lnTo>
                  <a:lnTo>
                    <a:pt x="3660" y="563059"/>
                  </a:lnTo>
                  <a:lnTo>
                    <a:pt x="0" y="540904"/>
                  </a:lnTo>
                  <a:lnTo>
                    <a:pt x="0" y="533399"/>
                  </a:lnTo>
                  <a:lnTo>
                    <a:pt x="0" y="106794"/>
                  </a:lnTo>
                  <a:lnTo>
                    <a:pt x="11572" y="63624"/>
                  </a:lnTo>
                  <a:lnTo>
                    <a:pt x="38784" y="28169"/>
                  </a:lnTo>
                  <a:lnTo>
                    <a:pt x="77492" y="5828"/>
                  </a:lnTo>
                  <a:lnTo>
                    <a:pt x="106794" y="0"/>
                  </a:lnTo>
                  <a:lnTo>
                    <a:pt x="5227204" y="0"/>
                  </a:lnTo>
                  <a:lnTo>
                    <a:pt x="5270373" y="11571"/>
                  </a:lnTo>
                  <a:lnTo>
                    <a:pt x="5305828" y="38783"/>
                  </a:lnTo>
                  <a:lnTo>
                    <a:pt x="5328170" y="77492"/>
                  </a:lnTo>
                  <a:lnTo>
                    <a:pt x="5333999" y="106794"/>
                  </a:lnTo>
                  <a:lnTo>
                    <a:pt x="5333999" y="540904"/>
                  </a:lnTo>
                  <a:lnTo>
                    <a:pt x="5322426" y="584074"/>
                  </a:lnTo>
                  <a:lnTo>
                    <a:pt x="5295214" y="619529"/>
                  </a:lnTo>
                  <a:lnTo>
                    <a:pt x="5256505" y="641871"/>
                  </a:lnTo>
                  <a:lnTo>
                    <a:pt x="5234637" y="646967"/>
                  </a:lnTo>
                  <a:lnTo>
                    <a:pt x="5227204" y="647699"/>
                  </a:lnTo>
                  <a:close/>
                </a:path>
              </a:pathLst>
            </a:custGeom>
            <a:solidFill>
              <a:srgbClr val="F1F7E8"/>
            </a:solidFill>
          </p:spPr>
          <p:txBody>
            <a:bodyPr wrap="square" lIns="0" tIns="0" rIns="0" bIns="0" rtlCol="0"/>
            <a:lstStyle/>
            <a:p>
              <a:endParaRPr sz="1688"/>
            </a:p>
          </p:txBody>
        </p:sp>
        <p:pic>
          <p:nvPicPr>
            <p:cNvPr id="36" name="object 36"/>
            <p:cNvPicPr/>
            <p:nvPr/>
          </p:nvPicPr>
          <p:blipFill>
            <a:blip r:embed="rId8" cstate="print"/>
            <a:stretch>
              <a:fillRect/>
            </a:stretch>
          </p:blipFill>
          <p:spPr>
            <a:xfrm>
              <a:off x="879474" y="6423024"/>
              <a:ext cx="222250" cy="222250"/>
            </a:xfrm>
            <a:prstGeom prst="rect">
              <a:avLst/>
            </a:prstGeom>
          </p:spPr>
        </p:pic>
      </p:grpSp>
      <p:sp>
        <p:nvSpPr>
          <p:cNvPr id="37" name="object 37"/>
          <p:cNvSpPr txBox="1"/>
          <p:nvPr/>
        </p:nvSpPr>
        <p:spPr>
          <a:xfrm>
            <a:off x="2768673" y="6008442"/>
            <a:ext cx="3331142" cy="206823"/>
          </a:xfrm>
          <a:prstGeom prst="rect">
            <a:avLst/>
          </a:prstGeom>
        </p:spPr>
        <p:txBody>
          <a:bodyPr vert="horz" wrap="square" lIns="0" tIns="11910" rIns="0" bIns="0" rtlCol="0">
            <a:spAutoFit/>
          </a:bodyPr>
          <a:lstStyle/>
          <a:p>
            <a:pPr marL="11910">
              <a:spcBef>
                <a:spcPts val="94"/>
              </a:spcBef>
            </a:pPr>
            <a:r>
              <a:rPr sz="1266" b="1" spc="-169" dirty="0">
                <a:solidFill>
                  <a:srgbClr val="2E7D32"/>
                </a:solidFill>
                <a:latin typeface="Tahoma"/>
                <a:cs typeface="Tahoma"/>
              </a:rPr>
              <a:t>Web-</a:t>
            </a:r>
            <a:r>
              <a:rPr sz="1266" b="1" spc="-113" dirty="0">
                <a:solidFill>
                  <a:srgbClr val="2E7D32"/>
                </a:solidFill>
                <a:latin typeface="Tahoma"/>
                <a:cs typeface="Tahoma"/>
              </a:rPr>
              <a:t>based</a:t>
            </a:r>
            <a:r>
              <a:rPr sz="1266" b="1" spc="-61" dirty="0">
                <a:solidFill>
                  <a:srgbClr val="2E7D32"/>
                </a:solidFill>
                <a:latin typeface="Tahoma"/>
                <a:cs typeface="Tahoma"/>
              </a:rPr>
              <a:t> </a:t>
            </a:r>
            <a:r>
              <a:rPr sz="1266" b="1" spc="-103" dirty="0">
                <a:solidFill>
                  <a:srgbClr val="2E7D32"/>
                </a:solidFill>
                <a:latin typeface="Tahoma"/>
                <a:cs typeface="Tahoma"/>
              </a:rPr>
              <a:t>platform</a:t>
            </a:r>
            <a:r>
              <a:rPr sz="1266" b="1" spc="-52" dirty="0">
                <a:solidFill>
                  <a:srgbClr val="2E7D32"/>
                </a:solidFill>
                <a:latin typeface="Tahoma"/>
                <a:cs typeface="Tahoma"/>
              </a:rPr>
              <a:t> </a:t>
            </a:r>
            <a:r>
              <a:rPr sz="1266" spc="-23" dirty="0">
                <a:latin typeface="Tahoma"/>
                <a:cs typeface="Tahoma"/>
              </a:rPr>
              <a:t>supporting</a:t>
            </a:r>
            <a:r>
              <a:rPr sz="1266" spc="-80" dirty="0">
                <a:latin typeface="Tahoma"/>
                <a:cs typeface="Tahoma"/>
              </a:rPr>
              <a:t> </a:t>
            </a:r>
            <a:r>
              <a:rPr sz="1266" spc="-9" dirty="0">
                <a:latin typeface="Tahoma"/>
                <a:cs typeface="Tahoma"/>
              </a:rPr>
              <a:t>multiple</a:t>
            </a:r>
            <a:r>
              <a:rPr sz="1266" spc="-80" dirty="0">
                <a:latin typeface="Tahoma"/>
                <a:cs typeface="Tahoma"/>
              </a:rPr>
              <a:t> </a:t>
            </a:r>
            <a:r>
              <a:rPr sz="1266" spc="-9" dirty="0">
                <a:latin typeface="Tahoma"/>
                <a:cs typeface="Tahoma"/>
              </a:rPr>
              <a:t>devices</a:t>
            </a:r>
            <a:endParaRPr sz="1266">
              <a:latin typeface="Tahoma"/>
              <a:cs typeface="Tahoma"/>
            </a:endParaRPr>
          </a:p>
        </p:txBody>
      </p:sp>
      <p:grpSp>
        <p:nvGrpSpPr>
          <p:cNvPr id="38" name="object 38"/>
          <p:cNvGrpSpPr/>
          <p:nvPr/>
        </p:nvGrpSpPr>
        <p:grpSpPr>
          <a:xfrm>
            <a:off x="7300670" y="5762386"/>
            <a:ext cx="5196796" cy="800332"/>
            <a:chOff x="6086855" y="6144767"/>
            <a:chExt cx="5541645" cy="853440"/>
          </a:xfrm>
        </p:grpSpPr>
        <p:sp>
          <p:nvSpPr>
            <p:cNvPr id="39" name="object 39"/>
            <p:cNvSpPr/>
            <p:nvPr/>
          </p:nvSpPr>
          <p:spPr>
            <a:xfrm>
              <a:off x="6086855" y="6144767"/>
              <a:ext cx="5541645" cy="853440"/>
            </a:xfrm>
            <a:custGeom>
              <a:avLst/>
              <a:gdLst/>
              <a:ahLst/>
              <a:cxnLst/>
              <a:rect l="l" t="t" r="r" b="b"/>
              <a:pathLst>
                <a:path w="5541645" h="853440">
                  <a:moveTo>
                    <a:pt x="5541263" y="853439"/>
                  </a:moveTo>
                  <a:lnTo>
                    <a:pt x="0" y="853439"/>
                  </a:lnTo>
                  <a:lnTo>
                    <a:pt x="0" y="0"/>
                  </a:lnTo>
                  <a:lnTo>
                    <a:pt x="5541263" y="0"/>
                  </a:lnTo>
                  <a:lnTo>
                    <a:pt x="5541263" y="75056"/>
                  </a:lnTo>
                  <a:lnTo>
                    <a:pt x="218693" y="75056"/>
                  </a:lnTo>
                  <a:lnTo>
                    <a:pt x="208372" y="75555"/>
                  </a:lnTo>
                  <a:lnTo>
                    <a:pt x="169253" y="87442"/>
                  </a:lnTo>
                  <a:lnTo>
                    <a:pt x="137660" y="113395"/>
                  </a:lnTo>
                  <a:lnTo>
                    <a:pt x="118404" y="149462"/>
                  </a:lnTo>
                  <a:lnTo>
                    <a:pt x="113918" y="179831"/>
                  </a:lnTo>
                  <a:lnTo>
                    <a:pt x="113918" y="598931"/>
                  </a:lnTo>
                  <a:lnTo>
                    <a:pt x="121894" y="639026"/>
                  </a:lnTo>
                  <a:lnTo>
                    <a:pt x="144606" y="673018"/>
                  </a:lnTo>
                  <a:lnTo>
                    <a:pt x="178598" y="695730"/>
                  </a:lnTo>
                  <a:lnTo>
                    <a:pt x="218693" y="703706"/>
                  </a:lnTo>
                  <a:lnTo>
                    <a:pt x="5541263" y="703706"/>
                  </a:lnTo>
                  <a:lnTo>
                    <a:pt x="5541263" y="853439"/>
                  </a:lnTo>
                  <a:close/>
                </a:path>
                <a:path w="5541645" h="853440">
                  <a:moveTo>
                    <a:pt x="5541263" y="703706"/>
                  </a:moveTo>
                  <a:lnTo>
                    <a:pt x="5324093" y="703706"/>
                  </a:lnTo>
                  <a:lnTo>
                    <a:pt x="5334414" y="703208"/>
                  </a:lnTo>
                  <a:lnTo>
                    <a:pt x="5344537" y="701712"/>
                  </a:lnTo>
                  <a:lnTo>
                    <a:pt x="5382313" y="686064"/>
                  </a:lnTo>
                  <a:lnTo>
                    <a:pt x="5411226" y="657152"/>
                  </a:lnTo>
                  <a:lnTo>
                    <a:pt x="5426873" y="619375"/>
                  </a:lnTo>
                  <a:lnTo>
                    <a:pt x="5428868" y="598931"/>
                  </a:lnTo>
                  <a:lnTo>
                    <a:pt x="5428868" y="179831"/>
                  </a:lnTo>
                  <a:lnTo>
                    <a:pt x="5420891" y="139735"/>
                  </a:lnTo>
                  <a:lnTo>
                    <a:pt x="5398180" y="105744"/>
                  </a:lnTo>
                  <a:lnTo>
                    <a:pt x="5364188" y="83032"/>
                  </a:lnTo>
                  <a:lnTo>
                    <a:pt x="5324093" y="75056"/>
                  </a:lnTo>
                  <a:lnTo>
                    <a:pt x="5541263" y="75056"/>
                  </a:lnTo>
                  <a:lnTo>
                    <a:pt x="5541263" y="703706"/>
                  </a:lnTo>
                  <a:close/>
                </a:path>
              </a:pathLst>
            </a:custGeom>
            <a:solidFill>
              <a:srgbClr val="000000">
                <a:alpha val="5099"/>
              </a:srgbClr>
            </a:solidFill>
          </p:spPr>
          <p:txBody>
            <a:bodyPr wrap="square" lIns="0" tIns="0" rIns="0" bIns="0" rtlCol="0"/>
            <a:lstStyle/>
            <a:p>
              <a:endParaRPr sz="1688"/>
            </a:p>
          </p:txBody>
        </p:sp>
        <p:sp>
          <p:nvSpPr>
            <p:cNvPr id="40" name="object 40"/>
            <p:cNvSpPr/>
            <p:nvPr/>
          </p:nvSpPr>
          <p:spPr>
            <a:xfrm>
              <a:off x="6191249" y="6210299"/>
              <a:ext cx="5334000" cy="647700"/>
            </a:xfrm>
            <a:custGeom>
              <a:avLst/>
              <a:gdLst/>
              <a:ahLst/>
              <a:cxnLst/>
              <a:rect l="l" t="t" r="r" b="b"/>
              <a:pathLst>
                <a:path w="5334000" h="647700">
                  <a:moveTo>
                    <a:pt x="5227205" y="647699"/>
                  </a:moveTo>
                  <a:lnTo>
                    <a:pt x="106795" y="647699"/>
                  </a:lnTo>
                  <a:lnTo>
                    <a:pt x="99361" y="646968"/>
                  </a:lnTo>
                  <a:lnTo>
                    <a:pt x="57037" y="632606"/>
                  </a:lnTo>
                  <a:lnTo>
                    <a:pt x="23432" y="603141"/>
                  </a:lnTo>
                  <a:lnTo>
                    <a:pt x="3660" y="563059"/>
                  </a:lnTo>
                  <a:lnTo>
                    <a:pt x="0" y="540904"/>
                  </a:lnTo>
                  <a:lnTo>
                    <a:pt x="0" y="533399"/>
                  </a:lnTo>
                  <a:lnTo>
                    <a:pt x="0" y="106794"/>
                  </a:lnTo>
                  <a:lnTo>
                    <a:pt x="11572" y="63624"/>
                  </a:lnTo>
                  <a:lnTo>
                    <a:pt x="38783" y="28169"/>
                  </a:lnTo>
                  <a:lnTo>
                    <a:pt x="77492" y="5828"/>
                  </a:lnTo>
                  <a:lnTo>
                    <a:pt x="106795" y="0"/>
                  </a:lnTo>
                  <a:lnTo>
                    <a:pt x="5227205" y="0"/>
                  </a:lnTo>
                  <a:lnTo>
                    <a:pt x="5270372" y="11571"/>
                  </a:lnTo>
                  <a:lnTo>
                    <a:pt x="5305827" y="38783"/>
                  </a:lnTo>
                  <a:lnTo>
                    <a:pt x="5328170" y="77492"/>
                  </a:lnTo>
                  <a:lnTo>
                    <a:pt x="5333999" y="106794"/>
                  </a:lnTo>
                  <a:lnTo>
                    <a:pt x="5333999" y="540904"/>
                  </a:lnTo>
                  <a:lnTo>
                    <a:pt x="5322426" y="584074"/>
                  </a:lnTo>
                  <a:lnTo>
                    <a:pt x="5295213" y="619529"/>
                  </a:lnTo>
                  <a:lnTo>
                    <a:pt x="5256506" y="641871"/>
                  </a:lnTo>
                  <a:lnTo>
                    <a:pt x="5234637" y="646967"/>
                  </a:lnTo>
                  <a:lnTo>
                    <a:pt x="5227205" y="647699"/>
                  </a:lnTo>
                  <a:close/>
                </a:path>
              </a:pathLst>
            </a:custGeom>
            <a:solidFill>
              <a:srgbClr val="F1F7E8"/>
            </a:solidFill>
          </p:spPr>
          <p:txBody>
            <a:bodyPr wrap="square" lIns="0" tIns="0" rIns="0" bIns="0" rtlCol="0"/>
            <a:lstStyle/>
            <a:p>
              <a:endParaRPr sz="1688"/>
            </a:p>
          </p:txBody>
        </p:sp>
        <p:pic>
          <p:nvPicPr>
            <p:cNvPr id="41" name="object 41"/>
            <p:cNvPicPr/>
            <p:nvPr/>
          </p:nvPicPr>
          <p:blipFill>
            <a:blip r:embed="rId8" cstate="print"/>
            <a:stretch>
              <a:fillRect/>
            </a:stretch>
          </p:blipFill>
          <p:spPr>
            <a:xfrm>
              <a:off x="6403974" y="6423024"/>
              <a:ext cx="222250" cy="222250"/>
            </a:xfrm>
            <a:prstGeom prst="rect">
              <a:avLst/>
            </a:prstGeom>
          </p:spPr>
        </p:pic>
      </p:grpSp>
      <p:sp>
        <p:nvSpPr>
          <p:cNvPr id="42" name="object 42"/>
          <p:cNvSpPr txBox="1"/>
          <p:nvPr/>
        </p:nvSpPr>
        <p:spPr>
          <a:xfrm>
            <a:off x="7949392" y="6008442"/>
            <a:ext cx="3809911" cy="206823"/>
          </a:xfrm>
          <a:prstGeom prst="rect">
            <a:avLst/>
          </a:prstGeom>
        </p:spPr>
        <p:txBody>
          <a:bodyPr vert="horz" wrap="square" lIns="0" tIns="11910" rIns="0" bIns="0" rtlCol="0">
            <a:spAutoFit/>
          </a:bodyPr>
          <a:lstStyle/>
          <a:p>
            <a:pPr marL="11910">
              <a:spcBef>
                <a:spcPts val="94"/>
              </a:spcBef>
            </a:pPr>
            <a:r>
              <a:rPr sz="1266" b="1" spc="-122" dirty="0">
                <a:solidFill>
                  <a:srgbClr val="2E7D32"/>
                </a:solidFill>
                <a:latin typeface="Tahoma"/>
                <a:cs typeface="Tahoma"/>
              </a:rPr>
              <a:t>Role-</a:t>
            </a:r>
            <a:r>
              <a:rPr sz="1266" b="1" spc="-94" dirty="0">
                <a:solidFill>
                  <a:srgbClr val="2E7D32"/>
                </a:solidFill>
                <a:latin typeface="Tahoma"/>
                <a:cs typeface="Tahoma"/>
              </a:rPr>
              <a:t>specific</a:t>
            </a:r>
            <a:r>
              <a:rPr sz="1266" b="1" spc="-89" dirty="0">
                <a:solidFill>
                  <a:srgbClr val="2E7D32"/>
                </a:solidFill>
                <a:latin typeface="Tahoma"/>
                <a:cs typeface="Tahoma"/>
              </a:rPr>
              <a:t> </a:t>
            </a:r>
            <a:r>
              <a:rPr sz="1266" b="1" spc="-122" dirty="0">
                <a:solidFill>
                  <a:srgbClr val="2E7D32"/>
                </a:solidFill>
                <a:latin typeface="Tahoma"/>
                <a:cs typeface="Tahoma"/>
              </a:rPr>
              <a:t>access</a:t>
            </a:r>
            <a:r>
              <a:rPr sz="1266" b="1" spc="-84" dirty="0">
                <a:solidFill>
                  <a:srgbClr val="2E7D32"/>
                </a:solidFill>
                <a:latin typeface="Tahoma"/>
                <a:cs typeface="Tahoma"/>
              </a:rPr>
              <a:t> </a:t>
            </a:r>
            <a:r>
              <a:rPr sz="1266" spc="-9" dirty="0">
                <a:latin typeface="Tahoma"/>
                <a:cs typeface="Tahoma"/>
              </a:rPr>
              <a:t>with</a:t>
            </a:r>
            <a:r>
              <a:rPr sz="1266" spc="-113" dirty="0">
                <a:latin typeface="Tahoma"/>
                <a:cs typeface="Tahoma"/>
              </a:rPr>
              <a:t> </a:t>
            </a:r>
            <a:r>
              <a:rPr sz="1266" spc="-23" dirty="0">
                <a:latin typeface="Tahoma"/>
                <a:cs typeface="Tahoma"/>
              </a:rPr>
              <a:t>different</a:t>
            </a:r>
            <a:r>
              <a:rPr sz="1266" spc="-107" dirty="0">
                <a:latin typeface="Tahoma"/>
                <a:cs typeface="Tahoma"/>
              </a:rPr>
              <a:t> </a:t>
            </a:r>
            <a:r>
              <a:rPr sz="1266" spc="-42" dirty="0">
                <a:latin typeface="Tahoma"/>
                <a:cs typeface="Tahoma"/>
              </a:rPr>
              <a:t>features</a:t>
            </a:r>
            <a:r>
              <a:rPr sz="1266" spc="-113" dirty="0">
                <a:latin typeface="Tahoma"/>
                <a:cs typeface="Tahoma"/>
              </a:rPr>
              <a:t> </a:t>
            </a:r>
            <a:r>
              <a:rPr sz="1266" spc="-33" dirty="0">
                <a:latin typeface="Tahoma"/>
                <a:cs typeface="Tahoma"/>
              </a:rPr>
              <a:t>per</a:t>
            </a:r>
            <a:r>
              <a:rPr sz="1266" spc="-113" dirty="0">
                <a:latin typeface="Tahoma"/>
                <a:cs typeface="Tahoma"/>
              </a:rPr>
              <a:t> </a:t>
            </a:r>
            <a:r>
              <a:rPr sz="1266" spc="-38" dirty="0">
                <a:latin typeface="Tahoma"/>
                <a:cs typeface="Tahoma"/>
              </a:rPr>
              <a:t>user</a:t>
            </a:r>
            <a:r>
              <a:rPr sz="1266" spc="-107" dirty="0">
                <a:latin typeface="Tahoma"/>
                <a:cs typeface="Tahoma"/>
              </a:rPr>
              <a:t> </a:t>
            </a:r>
            <a:r>
              <a:rPr sz="1266" spc="-19" dirty="0">
                <a:latin typeface="Tahoma"/>
                <a:cs typeface="Tahoma"/>
              </a:rPr>
              <a:t>type</a:t>
            </a:r>
            <a:endParaRPr sz="1266">
              <a:latin typeface="Tahoma"/>
              <a:cs typeface="Tahoma"/>
            </a:endParaRPr>
          </a:p>
        </p:txBody>
      </p:sp>
      <p:grpSp>
        <p:nvGrpSpPr>
          <p:cNvPr id="43" name="object 43"/>
          <p:cNvGrpSpPr/>
          <p:nvPr/>
        </p:nvGrpSpPr>
        <p:grpSpPr>
          <a:xfrm>
            <a:off x="2121381" y="6548426"/>
            <a:ext cx="5196796" cy="800332"/>
            <a:chOff x="563879" y="6982967"/>
            <a:chExt cx="5541645" cy="853440"/>
          </a:xfrm>
        </p:grpSpPr>
        <p:sp>
          <p:nvSpPr>
            <p:cNvPr id="44" name="object 44"/>
            <p:cNvSpPr/>
            <p:nvPr/>
          </p:nvSpPr>
          <p:spPr>
            <a:xfrm>
              <a:off x="563879" y="6982967"/>
              <a:ext cx="5541645" cy="853440"/>
            </a:xfrm>
            <a:custGeom>
              <a:avLst/>
              <a:gdLst/>
              <a:ahLst/>
              <a:cxnLst/>
              <a:rect l="l" t="t" r="r" b="b"/>
              <a:pathLst>
                <a:path w="5541645" h="853440">
                  <a:moveTo>
                    <a:pt x="5541263" y="853439"/>
                  </a:moveTo>
                  <a:lnTo>
                    <a:pt x="0" y="853439"/>
                  </a:lnTo>
                  <a:lnTo>
                    <a:pt x="0" y="0"/>
                  </a:lnTo>
                  <a:lnTo>
                    <a:pt x="5541263" y="0"/>
                  </a:lnTo>
                  <a:lnTo>
                    <a:pt x="5541263" y="75056"/>
                  </a:lnTo>
                  <a:lnTo>
                    <a:pt x="217169" y="75056"/>
                  </a:lnTo>
                  <a:lnTo>
                    <a:pt x="206848" y="75555"/>
                  </a:lnTo>
                  <a:lnTo>
                    <a:pt x="167729" y="87442"/>
                  </a:lnTo>
                  <a:lnTo>
                    <a:pt x="136136" y="113395"/>
                  </a:lnTo>
                  <a:lnTo>
                    <a:pt x="116881" y="149462"/>
                  </a:lnTo>
                  <a:lnTo>
                    <a:pt x="112394" y="179831"/>
                  </a:lnTo>
                  <a:lnTo>
                    <a:pt x="112394" y="598931"/>
                  </a:lnTo>
                  <a:lnTo>
                    <a:pt x="120370" y="639026"/>
                  </a:lnTo>
                  <a:lnTo>
                    <a:pt x="143082" y="673018"/>
                  </a:lnTo>
                  <a:lnTo>
                    <a:pt x="177074" y="695729"/>
                  </a:lnTo>
                  <a:lnTo>
                    <a:pt x="217169" y="703706"/>
                  </a:lnTo>
                  <a:lnTo>
                    <a:pt x="5541263" y="703706"/>
                  </a:lnTo>
                  <a:lnTo>
                    <a:pt x="5541263" y="853439"/>
                  </a:lnTo>
                  <a:close/>
                </a:path>
                <a:path w="5541645" h="853440">
                  <a:moveTo>
                    <a:pt x="5541263" y="703706"/>
                  </a:moveTo>
                  <a:lnTo>
                    <a:pt x="5322569" y="703706"/>
                  </a:lnTo>
                  <a:lnTo>
                    <a:pt x="5332890" y="703207"/>
                  </a:lnTo>
                  <a:lnTo>
                    <a:pt x="5343013" y="701711"/>
                  </a:lnTo>
                  <a:lnTo>
                    <a:pt x="5380789" y="686064"/>
                  </a:lnTo>
                  <a:lnTo>
                    <a:pt x="5409702" y="657152"/>
                  </a:lnTo>
                  <a:lnTo>
                    <a:pt x="5425350" y="619375"/>
                  </a:lnTo>
                  <a:lnTo>
                    <a:pt x="5427344" y="598931"/>
                  </a:lnTo>
                  <a:lnTo>
                    <a:pt x="5427344" y="179831"/>
                  </a:lnTo>
                  <a:lnTo>
                    <a:pt x="5419368" y="139735"/>
                  </a:lnTo>
                  <a:lnTo>
                    <a:pt x="5396656" y="105744"/>
                  </a:lnTo>
                  <a:lnTo>
                    <a:pt x="5362664" y="83032"/>
                  </a:lnTo>
                  <a:lnTo>
                    <a:pt x="5322569" y="75056"/>
                  </a:lnTo>
                  <a:lnTo>
                    <a:pt x="5541263" y="75056"/>
                  </a:lnTo>
                  <a:lnTo>
                    <a:pt x="5541263" y="703706"/>
                  </a:lnTo>
                  <a:close/>
                </a:path>
              </a:pathLst>
            </a:custGeom>
            <a:solidFill>
              <a:srgbClr val="000000">
                <a:alpha val="5099"/>
              </a:srgbClr>
            </a:solidFill>
          </p:spPr>
          <p:txBody>
            <a:bodyPr wrap="square" lIns="0" tIns="0" rIns="0" bIns="0" rtlCol="0"/>
            <a:lstStyle/>
            <a:p>
              <a:endParaRPr sz="1688"/>
            </a:p>
          </p:txBody>
        </p:sp>
        <p:sp>
          <p:nvSpPr>
            <p:cNvPr id="45" name="object 45"/>
            <p:cNvSpPr/>
            <p:nvPr/>
          </p:nvSpPr>
          <p:spPr>
            <a:xfrm>
              <a:off x="666749" y="7048499"/>
              <a:ext cx="5334000" cy="647700"/>
            </a:xfrm>
            <a:custGeom>
              <a:avLst/>
              <a:gdLst/>
              <a:ahLst/>
              <a:cxnLst/>
              <a:rect l="l" t="t" r="r" b="b"/>
              <a:pathLst>
                <a:path w="5334000" h="647700">
                  <a:moveTo>
                    <a:pt x="5227204" y="647699"/>
                  </a:moveTo>
                  <a:lnTo>
                    <a:pt x="106794" y="647699"/>
                  </a:lnTo>
                  <a:lnTo>
                    <a:pt x="99361" y="646967"/>
                  </a:lnTo>
                  <a:lnTo>
                    <a:pt x="57038" y="632605"/>
                  </a:lnTo>
                  <a:lnTo>
                    <a:pt x="23432" y="603141"/>
                  </a:lnTo>
                  <a:lnTo>
                    <a:pt x="3660" y="563058"/>
                  </a:lnTo>
                  <a:lnTo>
                    <a:pt x="0" y="540904"/>
                  </a:lnTo>
                  <a:lnTo>
                    <a:pt x="0" y="533399"/>
                  </a:lnTo>
                  <a:lnTo>
                    <a:pt x="0" y="106795"/>
                  </a:lnTo>
                  <a:lnTo>
                    <a:pt x="11572" y="63625"/>
                  </a:lnTo>
                  <a:lnTo>
                    <a:pt x="38784" y="28170"/>
                  </a:lnTo>
                  <a:lnTo>
                    <a:pt x="77492" y="5828"/>
                  </a:lnTo>
                  <a:lnTo>
                    <a:pt x="106794" y="0"/>
                  </a:lnTo>
                  <a:lnTo>
                    <a:pt x="5227204" y="0"/>
                  </a:lnTo>
                  <a:lnTo>
                    <a:pt x="5270373" y="11572"/>
                  </a:lnTo>
                  <a:lnTo>
                    <a:pt x="5305828" y="38784"/>
                  </a:lnTo>
                  <a:lnTo>
                    <a:pt x="5328170" y="77492"/>
                  </a:lnTo>
                  <a:lnTo>
                    <a:pt x="5333999" y="106795"/>
                  </a:lnTo>
                  <a:lnTo>
                    <a:pt x="5333999" y="540904"/>
                  </a:lnTo>
                  <a:lnTo>
                    <a:pt x="5322426" y="584073"/>
                  </a:lnTo>
                  <a:lnTo>
                    <a:pt x="5295214" y="619528"/>
                  </a:lnTo>
                  <a:lnTo>
                    <a:pt x="5256505" y="641871"/>
                  </a:lnTo>
                  <a:lnTo>
                    <a:pt x="5234637" y="646967"/>
                  </a:lnTo>
                  <a:lnTo>
                    <a:pt x="5227204" y="647699"/>
                  </a:lnTo>
                  <a:close/>
                </a:path>
              </a:pathLst>
            </a:custGeom>
            <a:solidFill>
              <a:srgbClr val="F1F7E8"/>
            </a:solidFill>
          </p:spPr>
          <p:txBody>
            <a:bodyPr wrap="square" lIns="0" tIns="0" rIns="0" bIns="0" rtlCol="0"/>
            <a:lstStyle/>
            <a:p>
              <a:endParaRPr sz="1688"/>
            </a:p>
          </p:txBody>
        </p:sp>
        <p:pic>
          <p:nvPicPr>
            <p:cNvPr id="46" name="object 46"/>
            <p:cNvPicPr/>
            <p:nvPr/>
          </p:nvPicPr>
          <p:blipFill>
            <a:blip r:embed="rId8" cstate="print"/>
            <a:stretch>
              <a:fillRect/>
            </a:stretch>
          </p:blipFill>
          <p:spPr>
            <a:xfrm>
              <a:off x="879474" y="7261224"/>
              <a:ext cx="222250" cy="222250"/>
            </a:xfrm>
            <a:prstGeom prst="rect">
              <a:avLst/>
            </a:prstGeom>
          </p:spPr>
        </p:pic>
      </p:grpSp>
      <p:sp>
        <p:nvSpPr>
          <p:cNvPr id="47" name="object 47"/>
          <p:cNvSpPr txBox="1"/>
          <p:nvPr/>
        </p:nvSpPr>
        <p:spPr>
          <a:xfrm>
            <a:off x="2768673" y="6794482"/>
            <a:ext cx="2919662" cy="206823"/>
          </a:xfrm>
          <a:prstGeom prst="rect">
            <a:avLst/>
          </a:prstGeom>
        </p:spPr>
        <p:txBody>
          <a:bodyPr vert="horz" wrap="square" lIns="0" tIns="11910" rIns="0" bIns="0" rtlCol="0">
            <a:spAutoFit/>
          </a:bodyPr>
          <a:lstStyle/>
          <a:p>
            <a:pPr marL="11910">
              <a:spcBef>
                <a:spcPts val="94"/>
              </a:spcBef>
            </a:pPr>
            <a:r>
              <a:rPr sz="1266" spc="-38" dirty="0">
                <a:latin typeface="Tahoma"/>
                <a:cs typeface="Tahoma"/>
              </a:rPr>
              <a:t>Responsive</a:t>
            </a:r>
            <a:r>
              <a:rPr sz="1266" spc="-113" dirty="0">
                <a:latin typeface="Tahoma"/>
                <a:cs typeface="Tahoma"/>
              </a:rPr>
              <a:t> </a:t>
            </a:r>
            <a:r>
              <a:rPr sz="1266" spc="-33" dirty="0">
                <a:latin typeface="Tahoma"/>
                <a:cs typeface="Tahoma"/>
              </a:rPr>
              <a:t>design</a:t>
            </a:r>
            <a:r>
              <a:rPr sz="1266" spc="-113" dirty="0">
                <a:latin typeface="Tahoma"/>
                <a:cs typeface="Tahoma"/>
              </a:rPr>
              <a:t> </a:t>
            </a:r>
            <a:r>
              <a:rPr sz="1266" spc="-33" dirty="0">
                <a:latin typeface="Tahoma"/>
                <a:cs typeface="Tahoma"/>
              </a:rPr>
              <a:t>for</a:t>
            </a:r>
            <a:r>
              <a:rPr sz="1266" spc="-107" dirty="0">
                <a:latin typeface="Tahoma"/>
                <a:cs typeface="Tahoma"/>
              </a:rPr>
              <a:t> </a:t>
            </a:r>
            <a:r>
              <a:rPr sz="1266" spc="-23" dirty="0">
                <a:latin typeface="Tahoma"/>
                <a:cs typeface="Tahoma"/>
              </a:rPr>
              <a:t>different</a:t>
            </a:r>
            <a:r>
              <a:rPr sz="1266" spc="-113" dirty="0">
                <a:latin typeface="Tahoma"/>
                <a:cs typeface="Tahoma"/>
              </a:rPr>
              <a:t> </a:t>
            </a:r>
            <a:r>
              <a:rPr sz="1266" spc="-38" dirty="0">
                <a:latin typeface="Tahoma"/>
                <a:cs typeface="Tahoma"/>
              </a:rPr>
              <a:t>screen</a:t>
            </a:r>
            <a:r>
              <a:rPr sz="1266" spc="-107" dirty="0">
                <a:latin typeface="Tahoma"/>
                <a:cs typeface="Tahoma"/>
              </a:rPr>
              <a:t> </a:t>
            </a:r>
            <a:r>
              <a:rPr sz="1266" spc="-19" dirty="0">
                <a:latin typeface="Tahoma"/>
                <a:cs typeface="Tahoma"/>
              </a:rPr>
              <a:t>sizes</a:t>
            </a:r>
            <a:endParaRPr sz="1266">
              <a:latin typeface="Tahoma"/>
              <a:cs typeface="Tahoma"/>
            </a:endParaRPr>
          </a:p>
        </p:txBody>
      </p:sp>
      <p:grpSp>
        <p:nvGrpSpPr>
          <p:cNvPr id="48" name="object 48"/>
          <p:cNvGrpSpPr/>
          <p:nvPr/>
        </p:nvGrpSpPr>
        <p:grpSpPr>
          <a:xfrm>
            <a:off x="7300670" y="6548426"/>
            <a:ext cx="5196796" cy="800332"/>
            <a:chOff x="6086855" y="6982967"/>
            <a:chExt cx="5541645" cy="853440"/>
          </a:xfrm>
        </p:grpSpPr>
        <p:sp>
          <p:nvSpPr>
            <p:cNvPr id="49" name="object 49"/>
            <p:cNvSpPr/>
            <p:nvPr/>
          </p:nvSpPr>
          <p:spPr>
            <a:xfrm>
              <a:off x="6086855" y="6982967"/>
              <a:ext cx="5541645" cy="853440"/>
            </a:xfrm>
            <a:custGeom>
              <a:avLst/>
              <a:gdLst/>
              <a:ahLst/>
              <a:cxnLst/>
              <a:rect l="l" t="t" r="r" b="b"/>
              <a:pathLst>
                <a:path w="5541645" h="853440">
                  <a:moveTo>
                    <a:pt x="5541263" y="853439"/>
                  </a:moveTo>
                  <a:lnTo>
                    <a:pt x="0" y="853439"/>
                  </a:lnTo>
                  <a:lnTo>
                    <a:pt x="0" y="0"/>
                  </a:lnTo>
                  <a:lnTo>
                    <a:pt x="5541263" y="0"/>
                  </a:lnTo>
                  <a:lnTo>
                    <a:pt x="5541263" y="75056"/>
                  </a:lnTo>
                  <a:lnTo>
                    <a:pt x="218693" y="75056"/>
                  </a:lnTo>
                  <a:lnTo>
                    <a:pt x="208372" y="75555"/>
                  </a:lnTo>
                  <a:lnTo>
                    <a:pt x="169253" y="87442"/>
                  </a:lnTo>
                  <a:lnTo>
                    <a:pt x="137660" y="113395"/>
                  </a:lnTo>
                  <a:lnTo>
                    <a:pt x="118404" y="149462"/>
                  </a:lnTo>
                  <a:lnTo>
                    <a:pt x="113918" y="179831"/>
                  </a:lnTo>
                  <a:lnTo>
                    <a:pt x="113918" y="598931"/>
                  </a:lnTo>
                  <a:lnTo>
                    <a:pt x="121894" y="639026"/>
                  </a:lnTo>
                  <a:lnTo>
                    <a:pt x="144606" y="673018"/>
                  </a:lnTo>
                  <a:lnTo>
                    <a:pt x="178598" y="695729"/>
                  </a:lnTo>
                  <a:lnTo>
                    <a:pt x="218693" y="703706"/>
                  </a:lnTo>
                  <a:lnTo>
                    <a:pt x="5541263" y="703706"/>
                  </a:lnTo>
                  <a:lnTo>
                    <a:pt x="5541263" y="853439"/>
                  </a:lnTo>
                  <a:close/>
                </a:path>
                <a:path w="5541645" h="853440">
                  <a:moveTo>
                    <a:pt x="5541263" y="703706"/>
                  </a:moveTo>
                  <a:lnTo>
                    <a:pt x="5324093" y="703706"/>
                  </a:lnTo>
                  <a:lnTo>
                    <a:pt x="5334414" y="703207"/>
                  </a:lnTo>
                  <a:lnTo>
                    <a:pt x="5344537" y="701711"/>
                  </a:lnTo>
                  <a:lnTo>
                    <a:pt x="5382313" y="686064"/>
                  </a:lnTo>
                  <a:lnTo>
                    <a:pt x="5411226" y="657152"/>
                  </a:lnTo>
                  <a:lnTo>
                    <a:pt x="5426873" y="619375"/>
                  </a:lnTo>
                  <a:lnTo>
                    <a:pt x="5428868" y="598931"/>
                  </a:lnTo>
                  <a:lnTo>
                    <a:pt x="5428868" y="179831"/>
                  </a:lnTo>
                  <a:lnTo>
                    <a:pt x="5420891" y="139735"/>
                  </a:lnTo>
                  <a:lnTo>
                    <a:pt x="5398180" y="105744"/>
                  </a:lnTo>
                  <a:lnTo>
                    <a:pt x="5364188" y="83032"/>
                  </a:lnTo>
                  <a:lnTo>
                    <a:pt x="5324093" y="75056"/>
                  </a:lnTo>
                  <a:lnTo>
                    <a:pt x="5541263" y="75056"/>
                  </a:lnTo>
                  <a:lnTo>
                    <a:pt x="5541263" y="703706"/>
                  </a:lnTo>
                  <a:close/>
                </a:path>
              </a:pathLst>
            </a:custGeom>
            <a:solidFill>
              <a:srgbClr val="000000">
                <a:alpha val="5099"/>
              </a:srgbClr>
            </a:solidFill>
          </p:spPr>
          <p:txBody>
            <a:bodyPr wrap="square" lIns="0" tIns="0" rIns="0" bIns="0" rtlCol="0"/>
            <a:lstStyle/>
            <a:p>
              <a:endParaRPr sz="1688"/>
            </a:p>
          </p:txBody>
        </p:sp>
        <p:sp>
          <p:nvSpPr>
            <p:cNvPr id="50" name="object 50"/>
            <p:cNvSpPr/>
            <p:nvPr/>
          </p:nvSpPr>
          <p:spPr>
            <a:xfrm>
              <a:off x="6191249" y="7048499"/>
              <a:ext cx="5334000" cy="647700"/>
            </a:xfrm>
            <a:custGeom>
              <a:avLst/>
              <a:gdLst/>
              <a:ahLst/>
              <a:cxnLst/>
              <a:rect l="l" t="t" r="r" b="b"/>
              <a:pathLst>
                <a:path w="5334000" h="647700">
                  <a:moveTo>
                    <a:pt x="5227205" y="647699"/>
                  </a:moveTo>
                  <a:lnTo>
                    <a:pt x="106795" y="647699"/>
                  </a:lnTo>
                  <a:lnTo>
                    <a:pt x="99361" y="646967"/>
                  </a:lnTo>
                  <a:lnTo>
                    <a:pt x="57037" y="632605"/>
                  </a:lnTo>
                  <a:lnTo>
                    <a:pt x="23432" y="603141"/>
                  </a:lnTo>
                  <a:lnTo>
                    <a:pt x="3660" y="563058"/>
                  </a:lnTo>
                  <a:lnTo>
                    <a:pt x="0" y="540904"/>
                  </a:lnTo>
                  <a:lnTo>
                    <a:pt x="0" y="533399"/>
                  </a:lnTo>
                  <a:lnTo>
                    <a:pt x="0" y="106795"/>
                  </a:lnTo>
                  <a:lnTo>
                    <a:pt x="11572" y="63625"/>
                  </a:lnTo>
                  <a:lnTo>
                    <a:pt x="38783" y="28170"/>
                  </a:lnTo>
                  <a:lnTo>
                    <a:pt x="77492" y="5828"/>
                  </a:lnTo>
                  <a:lnTo>
                    <a:pt x="106795" y="0"/>
                  </a:lnTo>
                  <a:lnTo>
                    <a:pt x="5227205" y="0"/>
                  </a:lnTo>
                  <a:lnTo>
                    <a:pt x="5270372" y="11572"/>
                  </a:lnTo>
                  <a:lnTo>
                    <a:pt x="5305827" y="38784"/>
                  </a:lnTo>
                  <a:lnTo>
                    <a:pt x="5328170" y="77492"/>
                  </a:lnTo>
                  <a:lnTo>
                    <a:pt x="5333999" y="106795"/>
                  </a:lnTo>
                  <a:lnTo>
                    <a:pt x="5333999" y="540904"/>
                  </a:lnTo>
                  <a:lnTo>
                    <a:pt x="5322426" y="584073"/>
                  </a:lnTo>
                  <a:lnTo>
                    <a:pt x="5295213" y="619528"/>
                  </a:lnTo>
                  <a:lnTo>
                    <a:pt x="5256506" y="641871"/>
                  </a:lnTo>
                  <a:lnTo>
                    <a:pt x="5234637" y="646967"/>
                  </a:lnTo>
                  <a:lnTo>
                    <a:pt x="5227205" y="647699"/>
                  </a:lnTo>
                  <a:close/>
                </a:path>
              </a:pathLst>
            </a:custGeom>
            <a:solidFill>
              <a:srgbClr val="F1F7E8"/>
            </a:solidFill>
          </p:spPr>
          <p:txBody>
            <a:bodyPr wrap="square" lIns="0" tIns="0" rIns="0" bIns="0" rtlCol="0"/>
            <a:lstStyle/>
            <a:p>
              <a:endParaRPr sz="1688"/>
            </a:p>
          </p:txBody>
        </p:sp>
        <p:pic>
          <p:nvPicPr>
            <p:cNvPr id="51" name="object 51"/>
            <p:cNvPicPr/>
            <p:nvPr/>
          </p:nvPicPr>
          <p:blipFill>
            <a:blip r:embed="rId8" cstate="print"/>
            <a:stretch>
              <a:fillRect/>
            </a:stretch>
          </p:blipFill>
          <p:spPr>
            <a:xfrm>
              <a:off x="6403974" y="7261224"/>
              <a:ext cx="222250" cy="222250"/>
            </a:xfrm>
            <a:prstGeom prst="rect">
              <a:avLst/>
            </a:prstGeom>
          </p:spPr>
        </p:pic>
      </p:grpSp>
      <p:sp>
        <p:nvSpPr>
          <p:cNvPr id="52" name="object 52"/>
          <p:cNvSpPr txBox="1"/>
          <p:nvPr/>
        </p:nvSpPr>
        <p:spPr>
          <a:xfrm>
            <a:off x="7949391" y="6794482"/>
            <a:ext cx="1974628" cy="206823"/>
          </a:xfrm>
          <a:prstGeom prst="rect">
            <a:avLst/>
          </a:prstGeom>
        </p:spPr>
        <p:txBody>
          <a:bodyPr vert="horz" wrap="square" lIns="0" tIns="11910" rIns="0" bIns="0" rtlCol="0">
            <a:spAutoFit/>
          </a:bodyPr>
          <a:lstStyle/>
          <a:p>
            <a:pPr marL="11910">
              <a:spcBef>
                <a:spcPts val="94"/>
              </a:spcBef>
            </a:pPr>
            <a:r>
              <a:rPr sz="1266" spc="-56" dirty="0">
                <a:latin typeface="Tahoma"/>
                <a:cs typeface="Tahoma"/>
              </a:rPr>
              <a:t>Real-</a:t>
            </a:r>
            <a:r>
              <a:rPr sz="1266" spc="-19" dirty="0">
                <a:latin typeface="Tahoma"/>
                <a:cs typeface="Tahoma"/>
              </a:rPr>
              <a:t>time</a:t>
            </a:r>
            <a:r>
              <a:rPr sz="1266" spc="-66" dirty="0">
                <a:latin typeface="Tahoma"/>
                <a:cs typeface="Tahoma"/>
              </a:rPr>
              <a:t> </a:t>
            </a:r>
            <a:r>
              <a:rPr sz="1266" spc="-19" dirty="0">
                <a:latin typeface="Tahoma"/>
                <a:cs typeface="Tahoma"/>
              </a:rPr>
              <a:t>notification</a:t>
            </a:r>
            <a:r>
              <a:rPr sz="1266" spc="-61" dirty="0">
                <a:latin typeface="Tahoma"/>
                <a:cs typeface="Tahoma"/>
              </a:rPr>
              <a:t> </a:t>
            </a:r>
            <a:r>
              <a:rPr sz="1266" spc="-23" dirty="0">
                <a:latin typeface="Tahoma"/>
                <a:cs typeface="Tahoma"/>
              </a:rPr>
              <a:t>system</a:t>
            </a:r>
            <a:endParaRPr sz="1266">
              <a:latin typeface="Tahoma"/>
              <a:cs typeface="Tahoma"/>
            </a:endParaRPr>
          </a:p>
        </p:txBody>
      </p:sp>
    </p:spTree>
    <p:extLst>
      <p:ext uri="{BB962C8B-B14F-4D97-AF65-F5344CB8AC3E}">
        <p14:creationId xmlns:p14="http://schemas.microsoft.com/office/powerpoint/2010/main" val="4255997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910" rIns="0" bIns="0" rtlCol="0">
            <a:spAutoFit/>
          </a:bodyPr>
          <a:lstStyle/>
          <a:p>
            <a:pPr marL="11910">
              <a:spcBef>
                <a:spcPts val="94"/>
              </a:spcBef>
            </a:pPr>
            <a:r>
              <a:rPr spc="-211" dirty="0"/>
              <a:t>Requirement</a:t>
            </a:r>
            <a:r>
              <a:rPr spc="-183" dirty="0"/>
              <a:t> </a:t>
            </a:r>
            <a:r>
              <a:rPr spc="-150" dirty="0"/>
              <a:t>Specification</a:t>
            </a:r>
          </a:p>
        </p:txBody>
      </p:sp>
      <p:pic>
        <p:nvPicPr>
          <p:cNvPr id="3" name="object 3"/>
          <p:cNvPicPr/>
          <p:nvPr/>
        </p:nvPicPr>
        <p:blipFill>
          <a:blip r:embed="rId2" cstate="print"/>
          <a:stretch>
            <a:fillRect/>
          </a:stretch>
        </p:blipFill>
        <p:spPr>
          <a:xfrm>
            <a:off x="2241668" y="1292201"/>
            <a:ext cx="238194" cy="238194"/>
          </a:xfrm>
          <a:prstGeom prst="rect">
            <a:avLst/>
          </a:prstGeom>
        </p:spPr>
      </p:pic>
      <p:sp>
        <p:nvSpPr>
          <p:cNvPr id="4" name="object 4"/>
          <p:cNvSpPr txBox="1"/>
          <p:nvPr/>
        </p:nvSpPr>
        <p:spPr>
          <a:xfrm>
            <a:off x="2625757" y="1238608"/>
            <a:ext cx="2728511" cy="315058"/>
          </a:xfrm>
          <a:prstGeom prst="rect">
            <a:avLst/>
          </a:prstGeom>
        </p:spPr>
        <p:txBody>
          <a:bodyPr vert="horz" wrap="square" lIns="0" tIns="11910" rIns="0" bIns="0" rtlCol="0">
            <a:spAutoFit/>
          </a:bodyPr>
          <a:lstStyle/>
          <a:p>
            <a:pPr marL="11910">
              <a:spcBef>
                <a:spcPts val="94"/>
              </a:spcBef>
            </a:pPr>
            <a:r>
              <a:rPr sz="1969" b="1" spc="-150" dirty="0">
                <a:solidFill>
                  <a:srgbClr val="2E7D32"/>
                </a:solidFill>
                <a:latin typeface="Tahoma"/>
                <a:cs typeface="Tahoma"/>
              </a:rPr>
              <a:t>Functional</a:t>
            </a:r>
            <a:r>
              <a:rPr sz="1969" b="1" spc="-131" dirty="0">
                <a:solidFill>
                  <a:srgbClr val="2E7D32"/>
                </a:solidFill>
                <a:latin typeface="Tahoma"/>
                <a:cs typeface="Tahoma"/>
              </a:rPr>
              <a:t> </a:t>
            </a:r>
            <a:r>
              <a:rPr sz="1969" b="1" spc="-164" dirty="0">
                <a:solidFill>
                  <a:srgbClr val="2E7D32"/>
                </a:solidFill>
                <a:latin typeface="Tahoma"/>
                <a:cs typeface="Tahoma"/>
              </a:rPr>
              <a:t>Requirements</a:t>
            </a:r>
            <a:endParaRPr sz="1969">
              <a:latin typeface="Tahoma"/>
              <a:cs typeface="Tahoma"/>
            </a:endParaRPr>
          </a:p>
        </p:txBody>
      </p:sp>
      <p:sp>
        <p:nvSpPr>
          <p:cNvPr id="5" name="object 5"/>
          <p:cNvSpPr/>
          <p:nvPr/>
        </p:nvSpPr>
        <p:spPr>
          <a:xfrm>
            <a:off x="2637666" y="1795386"/>
            <a:ext cx="535936" cy="26797"/>
          </a:xfrm>
          <a:custGeom>
            <a:avLst/>
            <a:gdLst/>
            <a:ahLst/>
            <a:cxnLst/>
            <a:rect l="l" t="t" r="r" b="b"/>
            <a:pathLst>
              <a:path w="571500" h="28575">
                <a:moveTo>
                  <a:pt x="571499" y="28574"/>
                </a:moveTo>
                <a:lnTo>
                  <a:pt x="0" y="28574"/>
                </a:lnTo>
                <a:lnTo>
                  <a:pt x="0" y="0"/>
                </a:lnTo>
                <a:lnTo>
                  <a:pt x="571499" y="0"/>
                </a:lnTo>
                <a:lnTo>
                  <a:pt x="571499" y="28574"/>
                </a:lnTo>
                <a:close/>
              </a:path>
            </a:pathLst>
          </a:custGeom>
          <a:solidFill>
            <a:srgbClr val="4BAF4F"/>
          </a:solidFill>
        </p:spPr>
        <p:txBody>
          <a:bodyPr wrap="square" lIns="0" tIns="0" rIns="0" bIns="0" rtlCol="0"/>
          <a:lstStyle/>
          <a:p>
            <a:endParaRPr sz="1688"/>
          </a:p>
        </p:txBody>
      </p:sp>
      <p:grpSp>
        <p:nvGrpSpPr>
          <p:cNvPr id="6" name="object 6"/>
          <p:cNvGrpSpPr/>
          <p:nvPr/>
        </p:nvGrpSpPr>
        <p:grpSpPr>
          <a:xfrm>
            <a:off x="2121381" y="1940804"/>
            <a:ext cx="5062216" cy="6062631"/>
            <a:chOff x="563879" y="2069592"/>
            <a:chExt cx="5398135" cy="6464935"/>
          </a:xfrm>
        </p:grpSpPr>
        <p:pic>
          <p:nvPicPr>
            <p:cNvPr id="7" name="object 7"/>
            <p:cNvPicPr/>
            <p:nvPr/>
          </p:nvPicPr>
          <p:blipFill>
            <a:blip r:embed="rId3" cstate="print"/>
            <a:stretch>
              <a:fillRect/>
            </a:stretch>
          </p:blipFill>
          <p:spPr>
            <a:xfrm>
              <a:off x="563879" y="2069592"/>
              <a:ext cx="5398007" cy="6464807"/>
            </a:xfrm>
            <a:prstGeom prst="rect">
              <a:avLst/>
            </a:prstGeom>
          </p:spPr>
        </p:pic>
        <p:pic>
          <p:nvPicPr>
            <p:cNvPr id="8" name="object 8"/>
            <p:cNvPicPr/>
            <p:nvPr/>
          </p:nvPicPr>
          <p:blipFill>
            <a:blip r:embed="rId4" cstate="print"/>
            <a:stretch>
              <a:fillRect/>
            </a:stretch>
          </p:blipFill>
          <p:spPr>
            <a:xfrm>
              <a:off x="971549" y="2447924"/>
              <a:ext cx="190500" cy="171450"/>
            </a:xfrm>
            <a:prstGeom prst="rect">
              <a:avLst/>
            </a:prstGeom>
          </p:spPr>
        </p:pic>
        <p:pic>
          <p:nvPicPr>
            <p:cNvPr id="9" name="object 9"/>
            <p:cNvPicPr/>
            <p:nvPr/>
          </p:nvPicPr>
          <p:blipFill>
            <a:blip r:embed="rId5" cstate="print"/>
            <a:stretch>
              <a:fillRect/>
            </a:stretch>
          </p:blipFill>
          <p:spPr>
            <a:xfrm>
              <a:off x="981074" y="3714749"/>
              <a:ext cx="171450" cy="190500"/>
            </a:xfrm>
            <a:prstGeom prst="rect">
              <a:avLst/>
            </a:prstGeom>
          </p:spPr>
        </p:pic>
        <p:pic>
          <p:nvPicPr>
            <p:cNvPr id="10" name="object 10"/>
            <p:cNvPicPr/>
            <p:nvPr/>
          </p:nvPicPr>
          <p:blipFill>
            <a:blip r:embed="rId6" cstate="print"/>
            <a:stretch>
              <a:fillRect/>
            </a:stretch>
          </p:blipFill>
          <p:spPr>
            <a:xfrm>
              <a:off x="958849" y="5000624"/>
              <a:ext cx="206375" cy="190500"/>
            </a:xfrm>
            <a:prstGeom prst="rect">
              <a:avLst/>
            </a:prstGeom>
          </p:spPr>
        </p:pic>
        <p:pic>
          <p:nvPicPr>
            <p:cNvPr id="11" name="object 11"/>
            <p:cNvPicPr/>
            <p:nvPr/>
          </p:nvPicPr>
          <p:blipFill>
            <a:blip r:embed="rId7" cstate="print"/>
            <a:stretch>
              <a:fillRect/>
            </a:stretch>
          </p:blipFill>
          <p:spPr>
            <a:xfrm>
              <a:off x="952499" y="6270624"/>
              <a:ext cx="228600" cy="196850"/>
            </a:xfrm>
            <a:prstGeom prst="rect">
              <a:avLst/>
            </a:prstGeom>
          </p:spPr>
        </p:pic>
        <p:pic>
          <p:nvPicPr>
            <p:cNvPr id="12" name="object 12"/>
            <p:cNvPicPr/>
            <p:nvPr/>
          </p:nvPicPr>
          <p:blipFill>
            <a:blip r:embed="rId8" cstate="print"/>
            <a:stretch>
              <a:fillRect/>
            </a:stretch>
          </p:blipFill>
          <p:spPr>
            <a:xfrm>
              <a:off x="981074" y="7572374"/>
              <a:ext cx="171450" cy="171450"/>
            </a:xfrm>
            <a:prstGeom prst="rect">
              <a:avLst/>
            </a:prstGeom>
          </p:spPr>
        </p:pic>
      </p:grpSp>
      <p:sp>
        <p:nvSpPr>
          <p:cNvPr id="13" name="object 13"/>
          <p:cNvSpPr txBox="1"/>
          <p:nvPr/>
        </p:nvSpPr>
        <p:spPr>
          <a:xfrm>
            <a:off x="2938386" y="2050452"/>
            <a:ext cx="3922458" cy="5696768"/>
          </a:xfrm>
          <a:prstGeom prst="rect">
            <a:avLst/>
          </a:prstGeom>
        </p:spPr>
        <p:txBody>
          <a:bodyPr vert="horz" wrap="square" lIns="0" tIns="110760" rIns="0" bIns="0" rtlCol="0">
            <a:spAutoFit/>
          </a:bodyPr>
          <a:lstStyle/>
          <a:p>
            <a:pPr marL="11910">
              <a:spcBef>
                <a:spcPts val="872"/>
              </a:spcBef>
            </a:pPr>
            <a:r>
              <a:rPr sz="1407" b="1" spc="-122" dirty="0">
                <a:solidFill>
                  <a:srgbClr val="2E7D32"/>
                </a:solidFill>
                <a:latin typeface="Tahoma"/>
                <a:cs typeface="Tahoma"/>
              </a:rPr>
              <a:t>User</a:t>
            </a:r>
            <a:r>
              <a:rPr sz="1407" b="1" spc="-89" dirty="0">
                <a:solidFill>
                  <a:srgbClr val="2E7D32"/>
                </a:solidFill>
                <a:latin typeface="Tahoma"/>
                <a:cs typeface="Tahoma"/>
              </a:rPr>
              <a:t> </a:t>
            </a:r>
            <a:r>
              <a:rPr sz="1407" b="1" spc="-127" dirty="0">
                <a:solidFill>
                  <a:srgbClr val="2E7D32"/>
                </a:solidFill>
                <a:latin typeface="Tahoma"/>
                <a:cs typeface="Tahoma"/>
              </a:rPr>
              <a:t>Registration</a:t>
            </a:r>
            <a:r>
              <a:rPr sz="1407" b="1" spc="-84" dirty="0">
                <a:solidFill>
                  <a:srgbClr val="2E7D32"/>
                </a:solidFill>
                <a:latin typeface="Tahoma"/>
                <a:cs typeface="Tahoma"/>
              </a:rPr>
              <a:t> </a:t>
            </a:r>
            <a:r>
              <a:rPr sz="1407" b="1" spc="-215" dirty="0">
                <a:solidFill>
                  <a:srgbClr val="2E7D32"/>
                </a:solidFill>
                <a:latin typeface="Tahoma"/>
                <a:cs typeface="Tahoma"/>
              </a:rPr>
              <a:t>&amp;</a:t>
            </a:r>
            <a:r>
              <a:rPr sz="1407" b="1" spc="-89" dirty="0">
                <a:solidFill>
                  <a:srgbClr val="2E7D32"/>
                </a:solidFill>
                <a:latin typeface="Tahoma"/>
                <a:cs typeface="Tahoma"/>
              </a:rPr>
              <a:t> </a:t>
            </a:r>
            <a:r>
              <a:rPr sz="1407" b="1" spc="-42" dirty="0">
                <a:solidFill>
                  <a:srgbClr val="2E7D32"/>
                </a:solidFill>
                <a:latin typeface="Tahoma"/>
                <a:cs typeface="Tahoma"/>
              </a:rPr>
              <a:t>Authentication</a:t>
            </a:r>
            <a:endParaRPr sz="1407">
              <a:latin typeface="Tahoma"/>
              <a:cs typeface="Tahoma"/>
            </a:endParaRPr>
          </a:p>
          <a:p>
            <a:pPr marL="11910" marR="761053">
              <a:lnSpc>
                <a:spcPct val="115700"/>
              </a:lnSpc>
              <a:spcBef>
                <a:spcPts val="464"/>
              </a:spcBef>
            </a:pPr>
            <a:r>
              <a:rPr sz="1266" spc="-38" dirty="0">
                <a:latin typeface="Tahoma"/>
                <a:cs typeface="Tahoma"/>
              </a:rPr>
              <a:t>Email/OTP</a:t>
            </a:r>
            <a:r>
              <a:rPr sz="1266" spc="-107" dirty="0">
                <a:latin typeface="Tahoma"/>
                <a:cs typeface="Tahoma"/>
              </a:rPr>
              <a:t> </a:t>
            </a:r>
            <a:r>
              <a:rPr sz="1266" spc="-33" dirty="0">
                <a:latin typeface="Tahoma"/>
                <a:cs typeface="Tahoma"/>
              </a:rPr>
              <a:t>registration</a:t>
            </a:r>
            <a:r>
              <a:rPr sz="1266" spc="-103" dirty="0">
                <a:latin typeface="Tahoma"/>
                <a:cs typeface="Tahoma"/>
              </a:rPr>
              <a:t> </a:t>
            </a:r>
            <a:r>
              <a:rPr sz="1266" spc="-197" dirty="0">
                <a:latin typeface="Tahoma"/>
                <a:cs typeface="Tahoma"/>
              </a:rPr>
              <a:t>•</a:t>
            </a:r>
            <a:r>
              <a:rPr sz="1266" spc="-103" dirty="0">
                <a:latin typeface="Tahoma"/>
                <a:cs typeface="Tahoma"/>
              </a:rPr>
              <a:t> </a:t>
            </a:r>
            <a:r>
              <a:rPr sz="1266" spc="-33" dirty="0">
                <a:latin typeface="Tahoma"/>
                <a:cs typeface="Tahoma"/>
              </a:rPr>
              <a:t>Role</a:t>
            </a:r>
            <a:r>
              <a:rPr sz="1266" spc="-103" dirty="0">
                <a:latin typeface="Tahoma"/>
                <a:cs typeface="Tahoma"/>
              </a:rPr>
              <a:t> </a:t>
            </a:r>
            <a:r>
              <a:rPr sz="1266" spc="-19" dirty="0">
                <a:latin typeface="Tahoma"/>
                <a:cs typeface="Tahoma"/>
              </a:rPr>
              <a:t>selection</a:t>
            </a:r>
            <a:r>
              <a:rPr sz="1266" spc="-103" dirty="0">
                <a:latin typeface="Tahoma"/>
                <a:cs typeface="Tahoma"/>
              </a:rPr>
              <a:t> </a:t>
            </a:r>
            <a:r>
              <a:rPr sz="1266" spc="-197" dirty="0">
                <a:latin typeface="Tahoma"/>
                <a:cs typeface="Tahoma"/>
              </a:rPr>
              <a:t>•</a:t>
            </a:r>
            <a:r>
              <a:rPr sz="1266" spc="-103" dirty="0">
                <a:latin typeface="Tahoma"/>
                <a:cs typeface="Tahoma"/>
              </a:rPr>
              <a:t> </a:t>
            </a:r>
            <a:r>
              <a:rPr sz="1266" spc="-23" dirty="0">
                <a:latin typeface="Tahoma"/>
                <a:cs typeface="Tahoma"/>
              </a:rPr>
              <a:t>Secure </a:t>
            </a:r>
            <a:r>
              <a:rPr sz="1266" spc="-9" dirty="0">
                <a:latin typeface="Tahoma"/>
                <a:cs typeface="Tahoma"/>
              </a:rPr>
              <a:t>authentication</a:t>
            </a:r>
            <a:endParaRPr sz="1266">
              <a:latin typeface="Tahoma"/>
              <a:cs typeface="Tahoma"/>
            </a:endParaRPr>
          </a:p>
          <a:p>
            <a:pPr>
              <a:lnSpc>
                <a:spcPct val="100000"/>
              </a:lnSpc>
            </a:pPr>
            <a:endParaRPr sz="1266">
              <a:latin typeface="Tahoma"/>
              <a:cs typeface="Tahoma"/>
            </a:endParaRPr>
          </a:p>
          <a:p>
            <a:pPr>
              <a:spcBef>
                <a:spcPts val="703"/>
              </a:spcBef>
            </a:pPr>
            <a:endParaRPr sz="1266">
              <a:latin typeface="Tahoma"/>
              <a:cs typeface="Tahoma"/>
            </a:endParaRPr>
          </a:p>
          <a:p>
            <a:pPr marL="11910"/>
            <a:r>
              <a:rPr sz="1407" b="1" spc="-117" dirty="0">
                <a:solidFill>
                  <a:srgbClr val="2E7D32"/>
                </a:solidFill>
                <a:latin typeface="Tahoma"/>
                <a:cs typeface="Tahoma"/>
              </a:rPr>
              <a:t>Donation</a:t>
            </a:r>
            <a:r>
              <a:rPr sz="1407" b="1" spc="-94" dirty="0">
                <a:solidFill>
                  <a:srgbClr val="2E7D32"/>
                </a:solidFill>
                <a:latin typeface="Tahoma"/>
                <a:cs typeface="Tahoma"/>
              </a:rPr>
              <a:t> </a:t>
            </a:r>
            <a:r>
              <a:rPr sz="1407" b="1" spc="-47" dirty="0">
                <a:solidFill>
                  <a:srgbClr val="2E7D32"/>
                </a:solidFill>
                <a:latin typeface="Tahoma"/>
                <a:cs typeface="Tahoma"/>
              </a:rPr>
              <a:t>Management</a:t>
            </a:r>
            <a:endParaRPr sz="1407">
              <a:latin typeface="Tahoma"/>
              <a:cs typeface="Tahoma"/>
            </a:endParaRPr>
          </a:p>
          <a:p>
            <a:pPr marL="11910" marR="117910">
              <a:lnSpc>
                <a:spcPct val="120400"/>
              </a:lnSpc>
              <a:spcBef>
                <a:spcPts val="394"/>
              </a:spcBef>
            </a:pPr>
            <a:r>
              <a:rPr sz="1266" spc="-52" dirty="0">
                <a:latin typeface="Tahoma"/>
                <a:cs typeface="Tahoma"/>
              </a:rPr>
              <a:t>Create</a:t>
            </a:r>
            <a:r>
              <a:rPr sz="1266" spc="-107" dirty="0">
                <a:latin typeface="Tahoma"/>
                <a:cs typeface="Tahoma"/>
              </a:rPr>
              <a:t> </a:t>
            </a:r>
            <a:r>
              <a:rPr sz="1266" spc="-19" dirty="0">
                <a:latin typeface="Tahoma"/>
                <a:cs typeface="Tahoma"/>
              </a:rPr>
              <a:t>donations</a:t>
            </a:r>
            <a:r>
              <a:rPr sz="1266" spc="-103" dirty="0">
                <a:latin typeface="Tahoma"/>
                <a:cs typeface="Tahoma"/>
              </a:rPr>
              <a:t> </a:t>
            </a:r>
            <a:r>
              <a:rPr sz="1266" spc="-197" dirty="0">
                <a:latin typeface="Tahoma"/>
                <a:cs typeface="Tahoma"/>
              </a:rPr>
              <a:t>•</a:t>
            </a:r>
            <a:r>
              <a:rPr sz="1266" spc="-107" dirty="0">
                <a:latin typeface="Tahoma"/>
                <a:cs typeface="Tahoma"/>
              </a:rPr>
              <a:t> </a:t>
            </a:r>
            <a:r>
              <a:rPr sz="1266" spc="-38" dirty="0">
                <a:latin typeface="Tahoma"/>
                <a:cs typeface="Tahoma"/>
              </a:rPr>
              <a:t>Assign</a:t>
            </a:r>
            <a:r>
              <a:rPr sz="1266" spc="-103" dirty="0">
                <a:latin typeface="Tahoma"/>
                <a:cs typeface="Tahoma"/>
              </a:rPr>
              <a:t> </a:t>
            </a:r>
            <a:r>
              <a:rPr sz="1266" spc="-19" dirty="0">
                <a:latin typeface="Tahoma"/>
                <a:cs typeface="Tahoma"/>
              </a:rPr>
              <a:t>to</a:t>
            </a:r>
            <a:r>
              <a:rPr sz="1266" spc="-107" dirty="0">
                <a:latin typeface="Tahoma"/>
                <a:cs typeface="Tahoma"/>
              </a:rPr>
              <a:t> </a:t>
            </a:r>
            <a:r>
              <a:rPr sz="1266" spc="-56" dirty="0">
                <a:latin typeface="Tahoma"/>
                <a:cs typeface="Tahoma"/>
              </a:rPr>
              <a:t>NGO</a:t>
            </a:r>
            <a:r>
              <a:rPr sz="1266" spc="-103" dirty="0">
                <a:latin typeface="Tahoma"/>
                <a:cs typeface="Tahoma"/>
              </a:rPr>
              <a:t> </a:t>
            </a:r>
            <a:r>
              <a:rPr sz="1266" spc="-197" dirty="0">
                <a:latin typeface="Tahoma"/>
                <a:cs typeface="Tahoma"/>
              </a:rPr>
              <a:t>•</a:t>
            </a:r>
            <a:r>
              <a:rPr sz="1266" spc="-107" dirty="0">
                <a:latin typeface="Tahoma"/>
                <a:cs typeface="Tahoma"/>
              </a:rPr>
              <a:t> </a:t>
            </a:r>
            <a:r>
              <a:rPr sz="1266" spc="-52" dirty="0">
                <a:latin typeface="Tahoma"/>
                <a:cs typeface="Tahoma"/>
              </a:rPr>
              <a:t>Receive</a:t>
            </a:r>
            <a:r>
              <a:rPr sz="1266" spc="-103" dirty="0">
                <a:latin typeface="Tahoma"/>
                <a:cs typeface="Tahoma"/>
              </a:rPr>
              <a:t> </a:t>
            </a:r>
            <a:r>
              <a:rPr sz="1266" spc="-19" dirty="0">
                <a:latin typeface="Tahoma"/>
                <a:cs typeface="Tahoma"/>
              </a:rPr>
              <a:t>notifications</a:t>
            </a:r>
            <a:r>
              <a:rPr sz="1266" spc="-107" dirty="0">
                <a:latin typeface="Tahoma"/>
                <a:cs typeface="Tahoma"/>
              </a:rPr>
              <a:t> </a:t>
            </a:r>
            <a:r>
              <a:rPr sz="1266" spc="-84" dirty="0">
                <a:latin typeface="Tahoma"/>
                <a:cs typeface="Tahoma"/>
              </a:rPr>
              <a:t>• </a:t>
            </a:r>
            <a:r>
              <a:rPr sz="1266" spc="-56" dirty="0">
                <a:latin typeface="Tahoma"/>
                <a:cs typeface="Tahoma"/>
              </a:rPr>
              <a:t>Rate</a:t>
            </a:r>
            <a:r>
              <a:rPr sz="1266" spc="-117" dirty="0">
                <a:latin typeface="Tahoma"/>
                <a:cs typeface="Tahoma"/>
              </a:rPr>
              <a:t> </a:t>
            </a:r>
            <a:r>
              <a:rPr sz="1266" spc="-19" dirty="0">
                <a:latin typeface="Tahoma"/>
                <a:cs typeface="Tahoma"/>
              </a:rPr>
              <a:t>NGOs</a:t>
            </a:r>
            <a:endParaRPr sz="1266">
              <a:latin typeface="Tahoma"/>
              <a:cs typeface="Tahoma"/>
            </a:endParaRPr>
          </a:p>
          <a:p>
            <a:pPr>
              <a:lnSpc>
                <a:spcPct val="100000"/>
              </a:lnSpc>
            </a:pPr>
            <a:endParaRPr sz="1266">
              <a:latin typeface="Tahoma"/>
              <a:cs typeface="Tahoma"/>
            </a:endParaRPr>
          </a:p>
          <a:p>
            <a:pPr>
              <a:spcBef>
                <a:spcPts val="699"/>
              </a:spcBef>
            </a:pPr>
            <a:endParaRPr sz="1266">
              <a:latin typeface="Tahoma"/>
              <a:cs typeface="Tahoma"/>
            </a:endParaRPr>
          </a:p>
          <a:p>
            <a:pPr marL="11910"/>
            <a:r>
              <a:rPr sz="1407" b="1" spc="-164" dirty="0">
                <a:solidFill>
                  <a:srgbClr val="2E7D32"/>
                </a:solidFill>
                <a:latin typeface="Tahoma"/>
                <a:cs typeface="Tahoma"/>
              </a:rPr>
              <a:t>NGO</a:t>
            </a:r>
            <a:r>
              <a:rPr sz="1407" b="1" spc="-107" dirty="0">
                <a:solidFill>
                  <a:srgbClr val="2E7D32"/>
                </a:solidFill>
                <a:latin typeface="Tahoma"/>
                <a:cs typeface="Tahoma"/>
              </a:rPr>
              <a:t> </a:t>
            </a:r>
            <a:r>
              <a:rPr sz="1407" b="1" spc="-47" dirty="0">
                <a:solidFill>
                  <a:srgbClr val="2E7D32"/>
                </a:solidFill>
                <a:latin typeface="Tahoma"/>
                <a:cs typeface="Tahoma"/>
              </a:rPr>
              <a:t>Management</a:t>
            </a:r>
            <a:endParaRPr sz="1407">
              <a:latin typeface="Tahoma"/>
              <a:cs typeface="Tahoma"/>
            </a:endParaRPr>
          </a:p>
          <a:p>
            <a:pPr marL="11910">
              <a:spcBef>
                <a:spcPts val="703"/>
              </a:spcBef>
            </a:pPr>
            <a:r>
              <a:rPr sz="1266" spc="-47" dirty="0">
                <a:latin typeface="Tahoma"/>
                <a:cs typeface="Tahoma"/>
              </a:rPr>
              <a:t>View</a:t>
            </a:r>
            <a:r>
              <a:rPr sz="1266" spc="-113" dirty="0">
                <a:latin typeface="Tahoma"/>
                <a:cs typeface="Tahoma"/>
              </a:rPr>
              <a:t> </a:t>
            </a:r>
            <a:r>
              <a:rPr sz="1266" spc="-38" dirty="0">
                <a:latin typeface="Tahoma"/>
                <a:cs typeface="Tahoma"/>
              </a:rPr>
              <a:t>nearby</a:t>
            </a:r>
            <a:r>
              <a:rPr sz="1266" spc="-113" dirty="0">
                <a:latin typeface="Tahoma"/>
                <a:cs typeface="Tahoma"/>
              </a:rPr>
              <a:t> </a:t>
            </a:r>
            <a:r>
              <a:rPr sz="1266" spc="-19" dirty="0">
                <a:latin typeface="Tahoma"/>
                <a:cs typeface="Tahoma"/>
              </a:rPr>
              <a:t>donations</a:t>
            </a:r>
            <a:r>
              <a:rPr sz="1266" spc="-113" dirty="0">
                <a:latin typeface="Tahoma"/>
                <a:cs typeface="Tahoma"/>
              </a:rPr>
              <a:t> </a:t>
            </a:r>
            <a:r>
              <a:rPr sz="1266" spc="-197" dirty="0">
                <a:latin typeface="Tahoma"/>
                <a:cs typeface="Tahoma"/>
              </a:rPr>
              <a:t>•</a:t>
            </a:r>
            <a:r>
              <a:rPr sz="1266" spc="-107" dirty="0">
                <a:latin typeface="Tahoma"/>
                <a:cs typeface="Tahoma"/>
              </a:rPr>
              <a:t> </a:t>
            </a:r>
            <a:r>
              <a:rPr sz="1266" spc="-33" dirty="0">
                <a:latin typeface="Tahoma"/>
                <a:cs typeface="Tahoma"/>
              </a:rPr>
              <a:t>Request/claim</a:t>
            </a:r>
            <a:r>
              <a:rPr sz="1266" spc="-113" dirty="0">
                <a:latin typeface="Tahoma"/>
                <a:cs typeface="Tahoma"/>
              </a:rPr>
              <a:t> </a:t>
            </a:r>
            <a:r>
              <a:rPr sz="1266" spc="-197" dirty="0">
                <a:latin typeface="Tahoma"/>
                <a:cs typeface="Tahoma"/>
              </a:rPr>
              <a:t>•</a:t>
            </a:r>
            <a:r>
              <a:rPr sz="1266" spc="-113" dirty="0">
                <a:latin typeface="Tahoma"/>
                <a:cs typeface="Tahoma"/>
              </a:rPr>
              <a:t> </a:t>
            </a:r>
            <a:r>
              <a:rPr sz="1266" spc="-38" dirty="0">
                <a:latin typeface="Tahoma"/>
                <a:cs typeface="Tahoma"/>
              </a:rPr>
              <a:t>Assign</a:t>
            </a:r>
            <a:r>
              <a:rPr sz="1266" spc="-113" dirty="0">
                <a:latin typeface="Tahoma"/>
                <a:cs typeface="Tahoma"/>
              </a:rPr>
              <a:t> </a:t>
            </a:r>
            <a:r>
              <a:rPr sz="1266" spc="-9" dirty="0">
                <a:latin typeface="Tahoma"/>
                <a:cs typeface="Tahoma"/>
              </a:rPr>
              <a:t>volunteers</a:t>
            </a:r>
            <a:endParaRPr sz="1266">
              <a:latin typeface="Tahoma"/>
              <a:cs typeface="Tahoma"/>
            </a:endParaRPr>
          </a:p>
          <a:p>
            <a:pPr marL="92898" indent="-85157">
              <a:spcBef>
                <a:spcPts val="238"/>
              </a:spcBef>
              <a:buChar char="•"/>
              <a:tabLst>
                <a:tab pos="92898" algn="l"/>
              </a:tabLst>
            </a:pPr>
            <a:r>
              <a:rPr sz="1266" spc="-23" dirty="0">
                <a:latin typeface="Tahoma"/>
                <a:cs typeface="Tahoma"/>
              </a:rPr>
              <a:t>Confirm</a:t>
            </a:r>
            <a:r>
              <a:rPr sz="1266" spc="-103" dirty="0">
                <a:latin typeface="Tahoma"/>
                <a:cs typeface="Tahoma"/>
              </a:rPr>
              <a:t> </a:t>
            </a:r>
            <a:r>
              <a:rPr sz="1266" spc="-9" dirty="0">
                <a:latin typeface="Tahoma"/>
                <a:cs typeface="Tahoma"/>
              </a:rPr>
              <a:t>delivery</a:t>
            </a:r>
            <a:endParaRPr sz="1266">
              <a:latin typeface="Tahoma"/>
              <a:cs typeface="Tahoma"/>
            </a:endParaRPr>
          </a:p>
          <a:p>
            <a:pPr>
              <a:lnSpc>
                <a:spcPct val="100000"/>
              </a:lnSpc>
            </a:pPr>
            <a:endParaRPr sz="1266">
              <a:latin typeface="Tahoma"/>
              <a:cs typeface="Tahoma"/>
            </a:endParaRPr>
          </a:p>
          <a:p>
            <a:pPr>
              <a:spcBef>
                <a:spcPts val="699"/>
              </a:spcBef>
            </a:pPr>
            <a:endParaRPr sz="1266">
              <a:latin typeface="Tahoma"/>
              <a:cs typeface="Tahoma"/>
            </a:endParaRPr>
          </a:p>
          <a:p>
            <a:pPr marL="11910"/>
            <a:r>
              <a:rPr sz="1407" b="1" spc="-122" dirty="0">
                <a:solidFill>
                  <a:srgbClr val="2E7D32"/>
                </a:solidFill>
                <a:latin typeface="Tahoma"/>
                <a:cs typeface="Tahoma"/>
              </a:rPr>
              <a:t>Volunteer</a:t>
            </a:r>
            <a:r>
              <a:rPr sz="1407" b="1" spc="-84" dirty="0">
                <a:solidFill>
                  <a:srgbClr val="2E7D32"/>
                </a:solidFill>
                <a:latin typeface="Tahoma"/>
                <a:cs typeface="Tahoma"/>
              </a:rPr>
              <a:t> </a:t>
            </a:r>
            <a:r>
              <a:rPr sz="1407" b="1" spc="-47" dirty="0">
                <a:solidFill>
                  <a:srgbClr val="2E7D32"/>
                </a:solidFill>
                <a:latin typeface="Tahoma"/>
                <a:cs typeface="Tahoma"/>
              </a:rPr>
              <a:t>Management</a:t>
            </a:r>
            <a:endParaRPr sz="1407">
              <a:latin typeface="Tahoma"/>
              <a:cs typeface="Tahoma"/>
            </a:endParaRPr>
          </a:p>
          <a:p>
            <a:pPr marL="11910" marR="320381">
              <a:lnSpc>
                <a:spcPct val="115700"/>
              </a:lnSpc>
              <a:spcBef>
                <a:spcPts val="464"/>
              </a:spcBef>
            </a:pPr>
            <a:r>
              <a:rPr sz="1266" spc="-47" dirty="0">
                <a:latin typeface="Tahoma"/>
                <a:cs typeface="Tahoma"/>
              </a:rPr>
              <a:t>View</a:t>
            </a:r>
            <a:r>
              <a:rPr sz="1266" spc="-117" dirty="0">
                <a:latin typeface="Tahoma"/>
                <a:cs typeface="Tahoma"/>
              </a:rPr>
              <a:t> </a:t>
            </a:r>
            <a:r>
              <a:rPr sz="1266" spc="-33" dirty="0">
                <a:latin typeface="Tahoma"/>
                <a:cs typeface="Tahoma"/>
              </a:rPr>
              <a:t>assigned</a:t>
            </a:r>
            <a:r>
              <a:rPr sz="1266" spc="-113" dirty="0">
                <a:latin typeface="Tahoma"/>
                <a:cs typeface="Tahoma"/>
              </a:rPr>
              <a:t> </a:t>
            </a:r>
            <a:r>
              <a:rPr sz="1266" spc="-19" dirty="0">
                <a:latin typeface="Tahoma"/>
                <a:cs typeface="Tahoma"/>
              </a:rPr>
              <a:t>donations</a:t>
            </a:r>
            <a:r>
              <a:rPr sz="1266" spc="-113" dirty="0">
                <a:latin typeface="Tahoma"/>
                <a:cs typeface="Tahoma"/>
              </a:rPr>
              <a:t> </a:t>
            </a:r>
            <a:r>
              <a:rPr sz="1266" spc="-197" dirty="0">
                <a:latin typeface="Tahoma"/>
                <a:cs typeface="Tahoma"/>
              </a:rPr>
              <a:t>•</a:t>
            </a:r>
            <a:r>
              <a:rPr sz="1266" spc="-113" dirty="0">
                <a:latin typeface="Tahoma"/>
                <a:cs typeface="Tahoma"/>
              </a:rPr>
              <a:t> </a:t>
            </a:r>
            <a:r>
              <a:rPr sz="1266" spc="-28" dirty="0">
                <a:latin typeface="Tahoma"/>
                <a:cs typeface="Tahoma"/>
              </a:rPr>
              <a:t>Complete</a:t>
            </a:r>
            <a:r>
              <a:rPr sz="1266" spc="-113" dirty="0">
                <a:latin typeface="Tahoma"/>
                <a:cs typeface="Tahoma"/>
              </a:rPr>
              <a:t> </a:t>
            </a:r>
            <a:r>
              <a:rPr sz="1266" spc="-19" dirty="0">
                <a:latin typeface="Tahoma"/>
                <a:cs typeface="Tahoma"/>
              </a:rPr>
              <a:t>pickups</a:t>
            </a:r>
            <a:r>
              <a:rPr sz="1266" spc="-113" dirty="0">
                <a:latin typeface="Tahoma"/>
                <a:cs typeface="Tahoma"/>
              </a:rPr>
              <a:t> </a:t>
            </a:r>
            <a:r>
              <a:rPr sz="1266" spc="-197" dirty="0">
                <a:latin typeface="Tahoma"/>
                <a:cs typeface="Tahoma"/>
              </a:rPr>
              <a:t>•</a:t>
            </a:r>
            <a:r>
              <a:rPr sz="1266" spc="-113" dirty="0">
                <a:latin typeface="Tahoma"/>
                <a:cs typeface="Tahoma"/>
              </a:rPr>
              <a:t> </a:t>
            </a:r>
            <a:r>
              <a:rPr sz="1266" spc="-9" dirty="0">
                <a:latin typeface="Tahoma"/>
                <a:cs typeface="Tahoma"/>
              </a:rPr>
              <a:t>Update </a:t>
            </a:r>
            <a:r>
              <a:rPr sz="1266" spc="-38" dirty="0">
                <a:latin typeface="Tahoma"/>
                <a:cs typeface="Tahoma"/>
              </a:rPr>
              <a:t>status</a:t>
            </a:r>
            <a:r>
              <a:rPr sz="1266" spc="-117" dirty="0">
                <a:latin typeface="Tahoma"/>
                <a:cs typeface="Tahoma"/>
              </a:rPr>
              <a:t> </a:t>
            </a:r>
            <a:r>
              <a:rPr sz="1266" spc="-197" dirty="0">
                <a:latin typeface="Tahoma"/>
                <a:cs typeface="Tahoma"/>
              </a:rPr>
              <a:t>•</a:t>
            </a:r>
            <a:r>
              <a:rPr sz="1266" spc="-113" dirty="0">
                <a:latin typeface="Tahoma"/>
                <a:cs typeface="Tahoma"/>
              </a:rPr>
              <a:t> </a:t>
            </a:r>
            <a:r>
              <a:rPr sz="1266" spc="-19" dirty="0">
                <a:latin typeface="Tahoma"/>
                <a:cs typeface="Tahoma"/>
              </a:rPr>
              <a:t>Upload</a:t>
            </a:r>
            <a:r>
              <a:rPr sz="1266" spc="-113" dirty="0">
                <a:latin typeface="Tahoma"/>
                <a:cs typeface="Tahoma"/>
              </a:rPr>
              <a:t> </a:t>
            </a:r>
            <a:r>
              <a:rPr sz="1266" spc="-19" dirty="0">
                <a:latin typeface="Tahoma"/>
                <a:cs typeface="Tahoma"/>
              </a:rPr>
              <a:t>proof</a:t>
            </a:r>
            <a:endParaRPr sz="1266">
              <a:latin typeface="Tahoma"/>
              <a:cs typeface="Tahoma"/>
            </a:endParaRPr>
          </a:p>
          <a:p>
            <a:pPr>
              <a:lnSpc>
                <a:spcPct val="100000"/>
              </a:lnSpc>
            </a:pPr>
            <a:endParaRPr sz="1266">
              <a:latin typeface="Tahoma"/>
              <a:cs typeface="Tahoma"/>
            </a:endParaRPr>
          </a:p>
          <a:p>
            <a:pPr>
              <a:spcBef>
                <a:spcPts val="768"/>
              </a:spcBef>
            </a:pPr>
            <a:endParaRPr sz="1266">
              <a:latin typeface="Tahoma"/>
              <a:cs typeface="Tahoma"/>
            </a:endParaRPr>
          </a:p>
          <a:p>
            <a:pPr marL="11910"/>
            <a:r>
              <a:rPr sz="1407" b="1" spc="-131" dirty="0">
                <a:solidFill>
                  <a:srgbClr val="2E7D32"/>
                </a:solidFill>
                <a:latin typeface="Tahoma"/>
                <a:cs typeface="Tahoma"/>
              </a:rPr>
              <a:t>Admin</a:t>
            </a:r>
            <a:r>
              <a:rPr sz="1407" b="1" spc="-89" dirty="0">
                <a:solidFill>
                  <a:srgbClr val="2E7D32"/>
                </a:solidFill>
                <a:latin typeface="Tahoma"/>
                <a:cs typeface="Tahoma"/>
              </a:rPr>
              <a:t> </a:t>
            </a:r>
            <a:r>
              <a:rPr sz="1407" b="1" spc="-23" dirty="0">
                <a:solidFill>
                  <a:srgbClr val="2E7D32"/>
                </a:solidFill>
                <a:latin typeface="Tahoma"/>
                <a:cs typeface="Tahoma"/>
              </a:rPr>
              <a:t>Dashboard</a:t>
            </a:r>
            <a:endParaRPr sz="1407">
              <a:latin typeface="Tahoma"/>
              <a:cs typeface="Tahoma"/>
            </a:endParaRPr>
          </a:p>
          <a:p>
            <a:pPr marL="11910" marR="72056">
              <a:lnSpc>
                <a:spcPct val="115700"/>
              </a:lnSpc>
              <a:spcBef>
                <a:spcPts val="464"/>
              </a:spcBef>
            </a:pPr>
            <a:r>
              <a:rPr sz="1266" spc="-47" dirty="0">
                <a:latin typeface="Tahoma"/>
                <a:cs typeface="Tahoma"/>
              </a:rPr>
              <a:t>Verify</a:t>
            </a:r>
            <a:r>
              <a:rPr sz="1266" spc="-113" dirty="0">
                <a:latin typeface="Tahoma"/>
                <a:cs typeface="Tahoma"/>
              </a:rPr>
              <a:t> </a:t>
            </a:r>
            <a:r>
              <a:rPr sz="1266" spc="-47" dirty="0">
                <a:latin typeface="Tahoma"/>
                <a:cs typeface="Tahoma"/>
              </a:rPr>
              <a:t>NGOs/users</a:t>
            </a:r>
            <a:r>
              <a:rPr sz="1266" spc="-107" dirty="0">
                <a:latin typeface="Tahoma"/>
                <a:cs typeface="Tahoma"/>
              </a:rPr>
              <a:t> </a:t>
            </a:r>
            <a:r>
              <a:rPr sz="1266" spc="-197" dirty="0">
                <a:latin typeface="Tahoma"/>
                <a:cs typeface="Tahoma"/>
              </a:rPr>
              <a:t>•</a:t>
            </a:r>
            <a:r>
              <a:rPr sz="1266" spc="-107" dirty="0">
                <a:latin typeface="Tahoma"/>
                <a:cs typeface="Tahoma"/>
              </a:rPr>
              <a:t> </a:t>
            </a:r>
            <a:r>
              <a:rPr sz="1266" spc="-23" dirty="0">
                <a:latin typeface="Tahoma"/>
                <a:cs typeface="Tahoma"/>
              </a:rPr>
              <a:t>Monitor</a:t>
            </a:r>
            <a:r>
              <a:rPr sz="1266" spc="-107" dirty="0">
                <a:latin typeface="Tahoma"/>
                <a:cs typeface="Tahoma"/>
              </a:rPr>
              <a:t> </a:t>
            </a:r>
            <a:r>
              <a:rPr sz="1266" spc="-19" dirty="0">
                <a:latin typeface="Tahoma"/>
                <a:cs typeface="Tahoma"/>
              </a:rPr>
              <a:t>donations</a:t>
            </a:r>
            <a:r>
              <a:rPr sz="1266" spc="-107" dirty="0">
                <a:latin typeface="Tahoma"/>
                <a:cs typeface="Tahoma"/>
              </a:rPr>
              <a:t> </a:t>
            </a:r>
            <a:r>
              <a:rPr sz="1266" spc="-197" dirty="0">
                <a:latin typeface="Tahoma"/>
                <a:cs typeface="Tahoma"/>
              </a:rPr>
              <a:t>•</a:t>
            </a:r>
            <a:r>
              <a:rPr sz="1266" spc="-107" dirty="0">
                <a:latin typeface="Tahoma"/>
                <a:cs typeface="Tahoma"/>
              </a:rPr>
              <a:t> </a:t>
            </a:r>
            <a:r>
              <a:rPr sz="1266" spc="-23" dirty="0">
                <a:latin typeface="Tahoma"/>
                <a:cs typeface="Tahoma"/>
              </a:rPr>
              <a:t>Handle</a:t>
            </a:r>
            <a:r>
              <a:rPr sz="1266" spc="-107" dirty="0">
                <a:latin typeface="Tahoma"/>
                <a:cs typeface="Tahoma"/>
              </a:rPr>
              <a:t> </a:t>
            </a:r>
            <a:r>
              <a:rPr sz="1266" spc="-23" dirty="0">
                <a:latin typeface="Tahoma"/>
                <a:cs typeface="Tahoma"/>
              </a:rPr>
              <a:t>disputes</a:t>
            </a:r>
            <a:r>
              <a:rPr sz="1266" spc="-107" dirty="0">
                <a:latin typeface="Tahoma"/>
                <a:cs typeface="Tahoma"/>
              </a:rPr>
              <a:t> </a:t>
            </a:r>
            <a:r>
              <a:rPr sz="1266" spc="-75" dirty="0">
                <a:latin typeface="Tahoma"/>
                <a:cs typeface="Tahoma"/>
              </a:rPr>
              <a:t>• </a:t>
            </a:r>
            <a:r>
              <a:rPr sz="1266" spc="-47" dirty="0">
                <a:latin typeface="Tahoma"/>
                <a:cs typeface="Tahoma"/>
              </a:rPr>
              <a:t>View</a:t>
            </a:r>
            <a:r>
              <a:rPr sz="1266" spc="-127" dirty="0">
                <a:latin typeface="Tahoma"/>
                <a:cs typeface="Tahoma"/>
              </a:rPr>
              <a:t> </a:t>
            </a:r>
            <a:r>
              <a:rPr sz="1266" spc="-9" dirty="0">
                <a:latin typeface="Tahoma"/>
                <a:cs typeface="Tahoma"/>
              </a:rPr>
              <a:t>metrics</a:t>
            </a:r>
            <a:endParaRPr sz="1266">
              <a:latin typeface="Tahoma"/>
              <a:cs typeface="Tahoma"/>
            </a:endParaRPr>
          </a:p>
        </p:txBody>
      </p:sp>
      <p:pic>
        <p:nvPicPr>
          <p:cNvPr id="14" name="object 14"/>
          <p:cNvPicPr/>
          <p:nvPr/>
        </p:nvPicPr>
        <p:blipFill>
          <a:blip r:embed="rId9" cstate="print"/>
          <a:stretch>
            <a:fillRect/>
          </a:stretch>
        </p:blipFill>
        <p:spPr>
          <a:xfrm>
            <a:off x="7556370" y="1316021"/>
            <a:ext cx="238194" cy="193533"/>
          </a:xfrm>
          <a:prstGeom prst="rect">
            <a:avLst/>
          </a:prstGeom>
        </p:spPr>
      </p:pic>
      <p:sp>
        <p:nvSpPr>
          <p:cNvPr id="15" name="object 15"/>
          <p:cNvSpPr txBox="1"/>
          <p:nvPr/>
        </p:nvSpPr>
        <p:spPr>
          <a:xfrm>
            <a:off x="7940460" y="1238608"/>
            <a:ext cx="3250155" cy="315058"/>
          </a:xfrm>
          <a:prstGeom prst="rect">
            <a:avLst/>
          </a:prstGeom>
        </p:spPr>
        <p:txBody>
          <a:bodyPr vert="horz" wrap="square" lIns="0" tIns="11910" rIns="0" bIns="0" rtlCol="0">
            <a:spAutoFit/>
          </a:bodyPr>
          <a:lstStyle/>
          <a:p>
            <a:pPr marL="11910">
              <a:spcBef>
                <a:spcPts val="94"/>
              </a:spcBef>
            </a:pPr>
            <a:r>
              <a:rPr sz="1969" b="1" spc="-191" dirty="0">
                <a:solidFill>
                  <a:srgbClr val="2E7D32"/>
                </a:solidFill>
                <a:latin typeface="Tahoma"/>
                <a:cs typeface="Tahoma"/>
              </a:rPr>
              <a:t>Non-</a:t>
            </a:r>
            <a:r>
              <a:rPr sz="1969" b="1" spc="-150" dirty="0">
                <a:solidFill>
                  <a:srgbClr val="2E7D32"/>
                </a:solidFill>
                <a:latin typeface="Tahoma"/>
                <a:cs typeface="Tahoma"/>
              </a:rPr>
              <a:t>Functional</a:t>
            </a:r>
            <a:r>
              <a:rPr sz="1969" b="1" spc="-107" dirty="0">
                <a:solidFill>
                  <a:srgbClr val="2E7D32"/>
                </a:solidFill>
                <a:latin typeface="Tahoma"/>
                <a:cs typeface="Tahoma"/>
              </a:rPr>
              <a:t> </a:t>
            </a:r>
            <a:r>
              <a:rPr sz="1969" b="1" spc="-164" dirty="0">
                <a:solidFill>
                  <a:srgbClr val="2E7D32"/>
                </a:solidFill>
                <a:latin typeface="Tahoma"/>
                <a:cs typeface="Tahoma"/>
              </a:rPr>
              <a:t>Requirements</a:t>
            </a:r>
            <a:endParaRPr sz="1969">
              <a:latin typeface="Tahoma"/>
              <a:cs typeface="Tahoma"/>
            </a:endParaRPr>
          </a:p>
        </p:txBody>
      </p:sp>
      <p:sp>
        <p:nvSpPr>
          <p:cNvPr id="16" name="object 16"/>
          <p:cNvSpPr/>
          <p:nvPr/>
        </p:nvSpPr>
        <p:spPr>
          <a:xfrm>
            <a:off x="7952368" y="1795386"/>
            <a:ext cx="535936" cy="26797"/>
          </a:xfrm>
          <a:custGeom>
            <a:avLst/>
            <a:gdLst/>
            <a:ahLst/>
            <a:cxnLst/>
            <a:rect l="l" t="t" r="r" b="b"/>
            <a:pathLst>
              <a:path w="571500" h="28575">
                <a:moveTo>
                  <a:pt x="571499" y="28574"/>
                </a:moveTo>
                <a:lnTo>
                  <a:pt x="0" y="28574"/>
                </a:lnTo>
                <a:lnTo>
                  <a:pt x="0" y="0"/>
                </a:lnTo>
                <a:lnTo>
                  <a:pt x="571499" y="0"/>
                </a:lnTo>
                <a:lnTo>
                  <a:pt x="571499" y="28574"/>
                </a:lnTo>
                <a:close/>
              </a:path>
            </a:pathLst>
          </a:custGeom>
          <a:solidFill>
            <a:srgbClr val="4BAF4F"/>
          </a:solidFill>
        </p:spPr>
        <p:txBody>
          <a:bodyPr wrap="square" lIns="0" tIns="0" rIns="0" bIns="0" rtlCol="0"/>
          <a:lstStyle/>
          <a:p>
            <a:endParaRPr sz="1688"/>
          </a:p>
        </p:txBody>
      </p:sp>
      <p:grpSp>
        <p:nvGrpSpPr>
          <p:cNvPr id="17" name="object 17"/>
          <p:cNvGrpSpPr/>
          <p:nvPr/>
        </p:nvGrpSpPr>
        <p:grpSpPr>
          <a:xfrm>
            <a:off x="7435011" y="1940804"/>
            <a:ext cx="5062216" cy="6062631"/>
            <a:chOff x="6230111" y="2069592"/>
            <a:chExt cx="5398135" cy="6464935"/>
          </a:xfrm>
        </p:grpSpPr>
        <p:pic>
          <p:nvPicPr>
            <p:cNvPr id="18" name="object 18"/>
            <p:cNvPicPr/>
            <p:nvPr/>
          </p:nvPicPr>
          <p:blipFill>
            <a:blip r:embed="rId10" cstate="print"/>
            <a:stretch>
              <a:fillRect/>
            </a:stretch>
          </p:blipFill>
          <p:spPr>
            <a:xfrm>
              <a:off x="6230111" y="2069592"/>
              <a:ext cx="5398007" cy="6464807"/>
            </a:xfrm>
            <a:prstGeom prst="rect">
              <a:avLst/>
            </a:prstGeom>
          </p:spPr>
        </p:pic>
        <p:pic>
          <p:nvPicPr>
            <p:cNvPr id="19" name="object 19"/>
            <p:cNvPicPr/>
            <p:nvPr/>
          </p:nvPicPr>
          <p:blipFill>
            <a:blip r:embed="rId11" cstate="print"/>
            <a:stretch>
              <a:fillRect/>
            </a:stretch>
          </p:blipFill>
          <p:spPr>
            <a:xfrm>
              <a:off x="6683374" y="2447924"/>
              <a:ext cx="101600" cy="171450"/>
            </a:xfrm>
            <a:prstGeom prst="rect">
              <a:avLst/>
            </a:prstGeom>
          </p:spPr>
        </p:pic>
        <p:pic>
          <p:nvPicPr>
            <p:cNvPr id="20" name="object 20"/>
            <p:cNvPicPr/>
            <p:nvPr/>
          </p:nvPicPr>
          <p:blipFill>
            <a:blip r:embed="rId12" cstate="print"/>
            <a:stretch>
              <a:fillRect/>
            </a:stretch>
          </p:blipFill>
          <p:spPr>
            <a:xfrm>
              <a:off x="6648449" y="3749674"/>
              <a:ext cx="171450" cy="215900"/>
            </a:xfrm>
            <a:prstGeom prst="rect">
              <a:avLst/>
            </a:prstGeom>
          </p:spPr>
        </p:pic>
        <p:pic>
          <p:nvPicPr>
            <p:cNvPr id="21" name="object 21"/>
            <p:cNvPicPr/>
            <p:nvPr/>
          </p:nvPicPr>
          <p:blipFill>
            <a:blip r:embed="rId13" cstate="print"/>
            <a:stretch>
              <a:fillRect/>
            </a:stretch>
          </p:blipFill>
          <p:spPr>
            <a:xfrm>
              <a:off x="6648449" y="5095874"/>
              <a:ext cx="171450" cy="190500"/>
            </a:xfrm>
            <a:prstGeom prst="rect">
              <a:avLst/>
            </a:prstGeom>
          </p:spPr>
        </p:pic>
        <p:pic>
          <p:nvPicPr>
            <p:cNvPr id="22" name="object 22"/>
            <p:cNvPicPr/>
            <p:nvPr/>
          </p:nvPicPr>
          <p:blipFill>
            <a:blip r:embed="rId14" cstate="print"/>
            <a:stretch>
              <a:fillRect/>
            </a:stretch>
          </p:blipFill>
          <p:spPr>
            <a:xfrm>
              <a:off x="6638924" y="6419849"/>
              <a:ext cx="190500" cy="190500"/>
            </a:xfrm>
            <a:prstGeom prst="rect">
              <a:avLst/>
            </a:prstGeom>
          </p:spPr>
        </p:pic>
        <p:pic>
          <p:nvPicPr>
            <p:cNvPr id="23" name="object 23"/>
            <p:cNvPicPr/>
            <p:nvPr/>
          </p:nvPicPr>
          <p:blipFill>
            <a:blip r:embed="rId15" cstate="print"/>
            <a:stretch>
              <a:fillRect/>
            </a:stretch>
          </p:blipFill>
          <p:spPr>
            <a:xfrm>
              <a:off x="6638924" y="7543799"/>
              <a:ext cx="190500" cy="114300"/>
            </a:xfrm>
            <a:prstGeom prst="rect">
              <a:avLst/>
            </a:prstGeom>
          </p:spPr>
        </p:pic>
      </p:grpSp>
      <p:sp>
        <p:nvSpPr>
          <p:cNvPr id="24" name="object 24"/>
          <p:cNvSpPr txBox="1"/>
          <p:nvPr/>
        </p:nvSpPr>
        <p:spPr>
          <a:xfrm>
            <a:off x="8253089" y="2050453"/>
            <a:ext cx="3993917" cy="5671505"/>
          </a:xfrm>
          <a:prstGeom prst="rect">
            <a:avLst/>
          </a:prstGeom>
        </p:spPr>
        <p:txBody>
          <a:bodyPr vert="horz" wrap="square" lIns="0" tIns="110760" rIns="0" bIns="0" rtlCol="0">
            <a:spAutoFit/>
          </a:bodyPr>
          <a:lstStyle/>
          <a:p>
            <a:pPr marL="11910">
              <a:spcBef>
                <a:spcPts val="872"/>
              </a:spcBef>
            </a:pPr>
            <a:r>
              <a:rPr sz="1407" b="1" spc="-42" dirty="0">
                <a:solidFill>
                  <a:srgbClr val="2E7D32"/>
                </a:solidFill>
                <a:latin typeface="Tahoma"/>
                <a:cs typeface="Tahoma"/>
              </a:rPr>
              <a:t>Performance</a:t>
            </a:r>
            <a:endParaRPr sz="1407">
              <a:latin typeface="Tahoma"/>
              <a:cs typeface="Tahoma"/>
            </a:endParaRPr>
          </a:p>
          <a:p>
            <a:pPr marL="11910" marR="326931">
              <a:lnSpc>
                <a:spcPct val="115700"/>
              </a:lnSpc>
              <a:spcBef>
                <a:spcPts val="464"/>
              </a:spcBef>
            </a:pPr>
            <a:r>
              <a:rPr sz="1266" spc="-9" dirty="0">
                <a:latin typeface="Tahoma"/>
                <a:cs typeface="Tahoma"/>
              </a:rPr>
              <a:t>Publish</a:t>
            </a:r>
            <a:r>
              <a:rPr sz="1266" spc="-9" dirty="0">
                <a:latin typeface="Microsoft Sans Serif"/>
                <a:cs typeface="Microsoft Sans Serif"/>
              </a:rPr>
              <a:t>→</a:t>
            </a:r>
            <a:r>
              <a:rPr sz="1266" spc="-9" dirty="0">
                <a:latin typeface="Tahoma"/>
                <a:cs typeface="Tahoma"/>
              </a:rPr>
              <a:t>notify</a:t>
            </a:r>
            <a:r>
              <a:rPr sz="1266" spc="-127" dirty="0">
                <a:latin typeface="Tahoma"/>
                <a:cs typeface="Tahoma"/>
              </a:rPr>
              <a:t> </a:t>
            </a:r>
            <a:r>
              <a:rPr sz="1266" spc="-28" dirty="0">
                <a:latin typeface="Tahoma"/>
                <a:cs typeface="Tahoma"/>
              </a:rPr>
              <a:t>latency</a:t>
            </a:r>
            <a:r>
              <a:rPr sz="1266" spc="-122" dirty="0">
                <a:latin typeface="Tahoma"/>
                <a:cs typeface="Tahoma"/>
              </a:rPr>
              <a:t> </a:t>
            </a:r>
            <a:r>
              <a:rPr sz="1266" spc="-309" dirty="0">
                <a:latin typeface="Tahoma"/>
                <a:cs typeface="Tahoma"/>
              </a:rPr>
              <a:t>&lt;</a:t>
            </a:r>
            <a:r>
              <a:rPr sz="1266" spc="-127" dirty="0">
                <a:latin typeface="Tahoma"/>
                <a:cs typeface="Tahoma"/>
              </a:rPr>
              <a:t> </a:t>
            </a:r>
            <a:r>
              <a:rPr sz="1266" spc="-56" dirty="0">
                <a:latin typeface="Tahoma"/>
                <a:cs typeface="Tahoma"/>
              </a:rPr>
              <a:t>5s</a:t>
            </a:r>
            <a:r>
              <a:rPr sz="1266" spc="-122" dirty="0">
                <a:latin typeface="Tahoma"/>
                <a:cs typeface="Tahoma"/>
              </a:rPr>
              <a:t> </a:t>
            </a:r>
            <a:r>
              <a:rPr sz="1266" spc="-197" dirty="0">
                <a:latin typeface="Tahoma"/>
                <a:cs typeface="Tahoma"/>
              </a:rPr>
              <a:t>•</a:t>
            </a:r>
            <a:r>
              <a:rPr sz="1266" spc="-127" dirty="0">
                <a:latin typeface="Tahoma"/>
                <a:cs typeface="Tahoma"/>
              </a:rPr>
              <a:t> </a:t>
            </a:r>
            <a:r>
              <a:rPr sz="1266" spc="-19" dirty="0">
                <a:latin typeface="Tahoma"/>
                <a:cs typeface="Tahoma"/>
              </a:rPr>
              <a:t>Support</a:t>
            </a:r>
            <a:r>
              <a:rPr sz="1266" spc="-122" dirty="0">
                <a:latin typeface="Tahoma"/>
                <a:cs typeface="Tahoma"/>
              </a:rPr>
              <a:t> </a:t>
            </a:r>
            <a:r>
              <a:rPr sz="1266" spc="-136" dirty="0">
                <a:latin typeface="Tahoma"/>
                <a:cs typeface="Tahoma"/>
              </a:rPr>
              <a:t>100+</a:t>
            </a:r>
            <a:r>
              <a:rPr sz="1266" spc="-127" dirty="0">
                <a:latin typeface="Tahoma"/>
                <a:cs typeface="Tahoma"/>
              </a:rPr>
              <a:t> </a:t>
            </a:r>
            <a:r>
              <a:rPr sz="1266" spc="-9" dirty="0">
                <a:latin typeface="Tahoma"/>
                <a:cs typeface="Tahoma"/>
              </a:rPr>
              <a:t>concurrent users</a:t>
            </a:r>
            <a:endParaRPr sz="1266">
              <a:latin typeface="Tahoma"/>
              <a:cs typeface="Tahoma"/>
            </a:endParaRPr>
          </a:p>
          <a:p>
            <a:pPr>
              <a:lnSpc>
                <a:spcPct val="100000"/>
              </a:lnSpc>
            </a:pPr>
            <a:endParaRPr sz="1266">
              <a:latin typeface="Tahoma"/>
              <a:cs typeface="Tahoma"/>
            </a:endParaRPr>
          </a:p>
          <a:p>
            <a:pPr>
              <a:spcBef>
                <a:spcPts val="1055"/>
              </a:spcBef>
            </a:pPr>
            <a:endParaRPr sz="1266">
              <a:latin typeface="Tahoma"/>
              <a:cs typeface="Tahoma"/>
            </a:endParaRPr>
          </a:p>
          <a:p>
            <a:pPr marL="11910"/>
            <a:r>
              <a:rPr sz="1407" b="1" spc="-107" dirty="0">
                <a:solidFill>
                  <a:srgbClr val="2E7D32"/>
                </a:solidFill>
                <a:latin typeface="Tahoma"/>
                <a:cs typeface="Tahoma"/>
              </a:rPr>
              <a:t>Security</a:t>
            </a:r>
            <a:r>
              <a:rPr sz="1407" b="1" spc="-98" dirty="0">
                <a:solidFill>
                  <a:srgbClr val="2E7D32"/>
                </a:solidFill>
                <a:latin typeface="Tahoma"/>
                <a:cs typeface="Tahoma"/>
              </a:rPr>
              <a:t> </a:t>
            </a:r>
            <a:r>
              <a:rPr sz="1407" b="1" spc="-215" dirty="0">
                <a:solidFill>
                  <a:srgbClr val="2E7D32"/>
                </a:solidFill>
                <a:latin typeface="Tahoma"/>
                <a:cs typeface="Tahoma"/>
              </a:rPr>
              <a:t>&amp;</a:t>
            </a:r>
            <a:r>
              <a:rPr sz="1407" b="1" spc="-98" dirty="0">
                <a:solidFill>
                  <a:srgbClr val="2E7D32"/>
                </a:solidFill>
                <a:latin typeface="Tahoma"/>
                <a:cs typeface="Tahoma"/>
              </a:rPr>
              <a:t> </a:t>
            </a:r>
            <a:r>
              <a:rPr sz="1407" b="1" spc="-9" dirty="0">
                <a:solidFill>
                  <a:srgbClr val="2E7D32"/>
                </a:solidFill>
                <a:latin typeface="Tahoma"/>
                <a:cs typeface="Tahoma"/>
              </a:rPr>
              <a:t>Privacy</a:t>
            </a:r>
            <a:endParaRPr sz="1407">
              <a:latin typeface="Tahoma"/>
              <a:cs typeface="Tahoma"/>
            </a:endParaRPr>
          </a:p>
          <a:p>
            <a:pPr marL="11910" marR="240583">
              <a:lnSpc>
                <a:spcPct val="120400"/>
              </a:lnSpc>
              <a:spcBef>
                <a:spcPts val="394"/>
              </a:spcBef>
            </a:pPr>
            <a:r>
              <a:rPr sz="1266" spc="-28" dirty="0">
                <a:latin typeface="Tahoma"/>
                <a:cs typeface="Tahoma"/>
              </a:rPr>
              <a:t>Passport</a:t>
            </a:r>
            <a:r>
              <a:rPr sz="1266" spc="-107" dirty="0">
                <a:latin typeface="Tahoma"/>
                <a:cs typeface="Tahoma"/>
              </a:rPr>
              <a:t> </a:t>
            </a:r>
            <a:r>
              <a:rPr sz="1266" spc="-19" dirty="0">
                <a:latin typeface="Tahoma"/>
                <a:cs typeface="Tahoma"/>
              </a:rPr>
              <a:t>authentication</a:t>
            </a:r>
            <a:r>
              <a:rPr sz="1266" spc="-103" dirty="0">
                <a:latin typeface="Tahoma"/>
                <a:cs typeface="Tahoma"/>
              </a:rPr>
              <a:t> </a:t>
            </a:r>
            <a:r>
              <a:rPr sz="1266" spc="-197" dirty="0">
                <a:latin typeface="Tahoma"/>
                <a:cs typeface="Tahoma"/>
              </a:rPr>
              <a:t>•</a:t>
            </a:r>
            <a:r>
              <a:rPr sz="1266" spc="-103" dirty="0">
                <a:latin typeface="Tahoma"/>
                <a:cs typeface="Tahoma"/>
              </a:rPr>
              <a:t> </a:t>
            </a:r>
            <a:r>
              <a:rPr sz="1266" spc="-38" dirty="0">
                <a:latin typeface="Tahoma"/>
                <a:cs typeface="Tahoma"/>
              </a:rPr>
              <a:t>Password</a:t>
            </a:r>
            <a:r>
              <a:rPr sz="1266" spc="-103" dirty="0">
                <a:latin typeface="Tahoma"/>
                <a:cs typeface="Tahoma"/>
              </a:rPr>
              <a:t> </a:t>
            </a:r>
            <a:r>
              <a:rPr sz="1266" spc="-33" dirty="0">
                <a:latin typeface="Tahoma"/>
                <a:cs typeface="Tahoma"/>
              </a:rPr>
              <a:t>hashing</a:t>
            </a:r>
            <a:r>
              <a:rPr sz="1266" spc="-107" dirty="0">
                <a:latin typeface="Tahoma"/>
                <a:cs typeface="Tahoma"/>
              </a:rPr>
              <a:t> </a:t>
            </a:r>
            <a:r>
              <a:rPr sz="1266" spc="-197" dirty="0">
                <a:latin typeface="Tahoma"/>
                <a:cs typeface="Tahoma"/>
              </a:rPr>
              <a:t>•</a:t>
            </a:r>
            <a:r>
              <a:rPr sz="1266" spc="-103" dirty="0">
                <a:latin typeface="Tahoma"/>
                <a:cs typeface="Tahoma"/>
              </a:rPr>
              <a:t> </a:t>
            </a:r>
            <a:r>
              <a:rPr sz="1266" spc="-9" dirty="0">
                <a:latin typeface="Tahoma"/>
                <a:cs typeface="Tahoma"/>
              </a:rPr>
              <a:t>Encrypted </a:t>
            </a:r>
            <a:r>
              <a:rPr sz="1266" spc="-19" dirty="0">
                <a:latin typeface="Tahoma"/>
                <a:cs typeface="Tahoma"/>
              </a:rPr>
              <a:t>data</a:t>
            </a:r>
            <a:endParaRPr sz="1266">
              <a:latin typeface="Tahoma"/>
              <a:cs typeface="Tahoma"/>
            </a:endParaRPr>
          </a:p>
          <a:p>
            <a:pPr>
              <a:lnSpc>
                <a:spcPct val="100000"/>
              </a:lnSpc>
            </a:pPr>
            <a:endParaRPr sz="1266">
              <a:latin typeface="Tahoma"/>
              <a:cs typeface="Tahoma"/>
            </a:endParaRPr>
          </a:p>
          <a:p>
            <a:pPr>
              <a:spcBef>
                <a:spcPts val="1050"/>
              </a:spcBef>
            </a:pPr>
            <a:endParaRPr sz="1266">
              <a:latin typeface="Tahoma"/>
              <a:cs typeface="Tahoma"/>
            </a:endParaRPr>
          </a:p>
          <a:p>
            <a:pPr marL="11910"/>
            <a:r>
              <a:rPr sz="1407" b="1" spc="-98" dirty="0">
                <a:solidFill>
                  <a:srgbClr val="2E7D32"/>
                </a:solidFill>
                <a:latin typeface="Tahoma"/>
                <a:cs typeface="Tahoma"/>
              </a:rPr>
              <a:t>Usability</a:t>
            </a:r>
            <a:r>
              <a:rPr sz="1407" b="1" spc="-103" dirty="0">
                <a:solidFill>
                  <a:srgbClr val="2E7D32"/>
                </a:solidFill>
                <a:latin typeface="Tahoma"/>
                <a:cs typeface="Tahoma"/>
              </a:rPr>
              <a:t> </a:t>
            </a:r>
            <a:r>
              <a:rPr sz="1407" b="1" spc="-215" dirty="0">
                <a:solidFill>
                  <a:srgbClr val="2E7D32"/>
                </a:solidFill>
                <a:latin typeface="Tahoma"/>
                <a:cs typeface="Tahoma"/>
              </a:rPr>
              <a:t>&amp;</a:t>
            </a:r>
            <a:r>
              <a:rPr sz="1407" b="1" spc="-98" dirty="0">
                <a:solidFill>
                  <a:srgbClr val="2E7D32"/>
                </a:solidFill>
                <a:latin typeface="Tahoma"/>
                <a:cs typeface="Tahoma"/>
              </a:rPr>
              <a:t> </a:t>
            </a:r>
            <a:r>
              <a:rPr sz="1407" b="1" spc="-33" dirty="0">
                <a:solidFill>
                  <a:srgbClr val="2E7D32"/>
                </a:solidFill>
                <a:latin typeface="Tahoma"/>
                <a:cs typeface="Tahoma"/>
              </a:rPr>
              <a:t>Accessibility</a:t>
            </a:r>
            <a:endParaRPr sz="1407">
              <a:latin typeface="Tahoma"/>
              <a:cs typeface="Tahoma"/>
            </a:endParaRPr>
          </a:p>
          <a:p>
            <a:pPr marL="11910" marR="345987">
              <a:lnSpc>
                <a:spcPct val="115700"/>
              </a:lnSpc>
              <a:spcBef>
                <a:spcPts val="464"/>
              </a:spcBef>
            </a:pPr>
            <a:r>
              <a:rPr sz="1266" spc="-19" dirty="0">
                <a:latin typeface="Tahoma"/>
                <a:cs typeface="Tahoma"/>
              </a:rPr>
              <a:t>Simple</a:t>
            </a:r>
            <a:r>
              <a:rPr sz="1266" spc="-117" dirty="0">
                <a:latin typeface="Tahoma"/>
                <a:cs typeface="Tahoma"/>
              </a:rPr>
              <a:t> </a:t>
            </a:r>
            <a:r>
              <a:rPr sz="1266" spc="-84" dirty="0">
                <a:latin typeface="Tahoma"/>
                <a:cs typeface="Tahoma"/>
              </a:rPr>
              <a:t>UI</a:t>
            </a:r>
            <a:r>
              <a:rPr sz="1266" spc="-113" dirty="0">
                <a:latin typeface="Tahoma"/>
                <a:cs typeface="Tahoma"/>
              </a:rPr>
              <a:t> </a:t>
            </a:r>
            <a:r>
              <a:rPr sz="1266" spc="-197" dirty="0">
                <a:latin typeface="Tahoma"/>
                <a:cs typeface="Tahoma"/>
              </a:rPr>
              <a:t>•</a:t>
            </a:r>
            <a:r>
              <a:rPr sz="1266" spc="-113" dirty="0">
                <a:latin typeface="Tahoma"/>
                <a:cs typeface="Tahoma"/>
              </a:rPr>
              <a:t> </a:t>
            </a:r>
            <a:r>
              <a:rPr sz="1266" spc="-52" dirty="0">
                <a:latin typeface="Tahoma"/>
                <a:cs typeface="Tahoma"/>
              </a:rPr>
              <a:t>Large</a:t>
            </a:r>
            <a:r>
              <a:rPr sz="1266" spc="-113" dirty="0">
                <a:latin typeface="Tahoma"/>
                <a:cs typeface="Tahoma"/>
              </a:rPr>
              <a:t> </a:t>
            </a:r>
            <a:r>
              <a:rPr sz="1266" spc="-23" dirty="0">
                <a:latin typeface="Tahoma"/>
                <a:cs typeface="Tahoma"/>
              </a:rPr>
              <a:t>buttons</a:t>
            </a:r>
            <a:r>
              <a:rPr sz="1266" spc="-113" dirty="0">
                <a:latin typeface="Tahoma"/>
                <a:cs typeface="Tahoma"/>
              </a:rPr>
              <a:t> </a:t>
            </a:r>
            <a:r>
              <a:rPr sz="1266" spc="-197" dirty="0">
                <a:latin typeface="Tahoma"/>
                <a:cs typeface="Tahoma"/>
              </a:rPr>
              <a:t>•</a:t>
            </a:r>
            <a:r>
              <a:rPr sz="1266" spc="-113" dirty="0">
                <a:latin typeface="Tahoma"/>
                <a:cs typeface="Tahoma"/>
              </a:rPr>
              <a:t> </a:t>
            </a:r>
            <a:r>
              <a:rPr sz="1266" spc="-38" dirty="0">
                <a:latin typeface="Tahoma"/>
                <a:cs typeface="Tahoma"/>
              </a:rPr>
              <a:t>Readable</a:t>
            </a:r>
            <a:r>
              <a:rPr sz="1266" spc="-113" dirty="0">
                <a:latin typeface="Tahoma"/>
                <a:cs typeface="Tahoma"/>
              </a:rPr>
              <a:t> </a:t>
            </a:r>
            <a:r>
              <a:rPr sz="1266" spc="-33" dirty="0">
                <a:latin typeface="Tahoma"/>
                <a:cs typeface="Tahoma"/>
              </a:rPr>
              <a:t>contrast</a:t>
            </a:r>
            <a:r>
              <a:rPr sz="1266" spc="-117" dirty="0">
                <a:latin typeface="Tahoma"/>
                <a:cs typeface="Tahoma"/>
              </a:rPr>
              <a:t> </a:t>
            </a:r>
            <a:r>
              <a:rPr sz="1266" spc="-197" dirty="0">
                <a:latin typeface="Tahoma"/>
                <a:cs typeface="Tahoma"/>
              </a:rPr>
              <a:t>•</a:t>
            </a:r>
            <a:r>
              <a:rPr sz="1266" spc="-113" dirty="0">
                <a:latin typeface="Tahoma"/>
                <a:cs typeface="Tahoma"/>
              </a:rPr>
              <a:t> </a:t>
            </a:r>
            <a:r>
              <a:rPr sz="1266" spc="-9" dirty="0">
                <a:latin typeface="Tahoma"/>
                <a:cs typeface="Tahoma"/>
              </a:rPr>
              <a:t>Mobile- </a:t>
            </a:r>
            <a:r>
              <a:rPr sz="1266" spc="-23" dirty="0">
                <a:latin typeface="Tahoma"/>
                <a:cs typeface="Tahoma"/>
              </a:rPr>
              <a:t>friendly</a:t>
            </a:r>
            <a:r>
              <a:rPr sz="1266" spc="-75" dirty="0">
                <a:latin typeface="Tahoma"/>
                <a:cs typeface="Tahoma"/>
              </a:rPr>
              <a:t> </a:t>
            </a:r>
            <a:r>
              <a:rPr sz="1266" spc="-9" dirty="0">
                <a:latin typeface="Tahoma"/>
                <a:cs typeface="Tahoma"/>
              </a:rPr>
              <a:t>layout</a:t>
            </a:r>
            <a:endParaRPr sz="1266">
              <a:latin typeface="Tahoma"/>
              <a:cs typeface="Tahoma"/>
            </a:endParaRPr>
          </a:p>
          <a:p>
            <a:pPr>
              <a:lnSpc>
                <a:spcPct val="100000"/>
              </a:lnSpc>
            </a:pPr>
            <a:endParaRPr sz="1266">
              <a:latin typeface="Tahoma"/>
              <a:cs typeface="Tahoma"/>
            </a:endParaRPr>
          </a:p>
          <a:p>
            <a:pPr>
              <a:spcBef>
                <a:spcPts val="1050"/>
              </a:spcBef>
            </a:pPr>
            <a:endParaRPr sz="1266">
              <a:latin typeface="Tahoma"/>
              <a:cs typeface="Tahoma"/>
            </a:endParaRPr>
          </a:p>
          <a:p>
            <a:pPr marL="11910"/>
            <a:r>
              <a:rPr sz="1407" b="1" spc="-28" dirty="0">
                <a:solidFill>
                  <a:srgbClr val="2E7D32"/>
                </a:solidFill>
                <a:latin typeface="Tahoma"/>
                <a:cs typeface="Tahoma"/>
              </a:rPr>
              <a:t>Localization</a:t>
            </a:r>
            <a:endParaRPr sz="1407">
              <a:latin typeface="Tahoma"/>
              <a:cs typeface="Tahoma"/>
            </a:endParaRPr>
          </a:p>
          <a:p>
            <a:pPr marL="11910">
              <a:spcBef>
                <a:spcPts val="703"/>
              </a:spcBef>
            </a:pPr>
            <a:r>
              <a:rPr sz="1266" spc="-19" dirty="0">
                <a:latin typeface="Tahoma"/>
                <a:cs typeface="Tahoma"/>
              </a:rPr>
              <a:t>Support</a:t>
            </a:r>
            <a:r>
              <a:rPr sz="1266" spc="-107" dirty="0">
                <a:latin typeface="Tahoma"/>
                <a:cs typeface="Tahoma"/>
              </a:rPr>
              <a:t> </a:t>
            </a:r>
            <a:r>
              <a:rPr sz="1266" spc="-33" dirty="0">
                <a:latin typeface="Tahoma"/>
                <a:cs typeface="Tahoma"/>
              </a:rPr>
              <a:t>for</a:t>
            </a:r>
            <a:r>
              <a:rPr sz="1266" spc="-103" dirty="0">
                <a:latin typeface="Tahoma"/>
                <a:cs typeface="Tahoma"/>
              </a:rPr>
              <a:t> </a:t>
            </a:r>
            <a:r>
              <a:rPr sz="1266" spc="-33" dirty="0">
                <a:latin typeface="Tahoma"/>
                <a:cs typeface="Tahoma"/>
              </a:rPr>
              <a:t>English,</a:t>
            </a:r>
            <a:r>
              <a:rPr sz="1266" spc="-103" dirty="0">
                <a:latin typeface="Tahoma"/>
                <a:cs typeface="Tahoma"/>
              </a:rPr>
              <a:t> </a:t>
            </a:r>
            <a:r>
              <a:rPr sz="1266" spc="-23" dirty="0">
                <a:latin typeface="Tahoma"/>
                <a:cs typeface="Tahoma"/>
              </a:rPr>
              <a:t>Hindi,</a:t>
            </a:r>
            <a:r>
              <a:rPr sz="1266" spc="-103" dirty="0">
                <a:latin typeface="Tahoma"/>
                <a:cs typeface="Tahoma"/>
              </a:rPr>
              <a:t> </a:t>
            </a:r>
            <a:r>
              <a:rPr sz="1266" spc="-9" dirty="0">
                <a:latin typeface="Tahoma"/>
                <a:cs typeface="Tahoma"/>
              </a:rPr>
              <a:t>Gujarati</a:t>
            </a:r>
            <a:endParaRPr sz="1266">
              <a:latin typeface="Tahoma"/>
              <a:cs typeface="Tahoma"/>
            </a:endParaRPr>
          </a:p>
          <a:p>
            <a:pPr>
              <a:lnSpc>
                <a:spcPct val="100000"/>
              </a:lnSpc>
            </a:pPr>
            <a:endParaRPr sz="1266">
              <a:latin typeface="Tahoma"/>
              <a:cs typeface="Tahoma"/>
            </a:endParaRPr>
          </a:p>
          <a:p>
            <a:pPr>
              <a:spcBef>
                <a:spcPts val="1050"/>
              </a:spcBef>
            </a:pPr>
            <a:endParaRPr sz="1266">
              <a:latin typeface="Tahoma"/>
              <a:cs typeface="Tahoma"/>
            </a:endParaRPr>
          </a:p>
          <a:p>
            <a:pPr marL="11910"/>
            <a:r>
              <a:rPr sz="1407" b="1" spc="-94" dirty="0">
                <a:solidFill>
                  <a:srgbClr val="2E7D32"/>
                </a:solidFill>
                <a:latin typeface="Tahoma"/>
                <a:cs typeface="Tahoma"/>
              </a:rPr>
              <a:t>Scalability </a:t>
            </a:r>
            <a:r>
              <a:rPr sz="1407" b="1" spc="-215" dirty="0">
                <a:solidFill>
                  <a:srgbClr val="2E7D32"/>
                </a:solidFill>
                <a:latin typeface="Tahoma"/>
                <a:cs typeface="Tahoma"/>
              </a:rPr>
              <a:t>&amp;</a:t>
            </a:r>
            <a:r>
              <a:rPr sz="1407" b="1" spc="-94" dirty="0">
                <a:solidFill>
                  <a:srgbClr val="2E7D32"/>
                </a:solidFill>
                <a:latin typeface="Tahoma"/>
                <a:cs typeface="Tahoma"/>
              </a:rPr>
              <a:t> </a:t>
            </a:r>
            <a:r>
              <a:rPr sz="1407" b="1" spc="-42" dirty="0">
                <a:solidFill>
                  <a:srgbClr val="2E7D32"/>
                </a:solidFill>
                <a:latin typeface="Tahoma"/>
                <a:cs typeface="Tahoma"/>
              </a:rPr>
              <a:t>Maintainability</a:t>
            </a:r>
            <a:endParaRPr sz="1407">
              <a:latin typeface="Tahoma"/>
              <a:cs typeface="Tahoma"/>
            </a:endParaRPr>
          </a:p>
          <a:p>
            <a:pPr marL="11910" marR="4764">
              <a:lnSpc>
                <a:spcPct val="120400"/>
              </a:lnSpc>
              <a:spcBef>
                <a:spcPts val="394"/>
              </a:spcBef>
            </a:pPr>
            <a:r>
              <a:rPr sz="1266" spc="-23" dirty="0">
                <a:latin typeface="Tahoma"/>
                <a:cs typeface="Tahoma"/>
              </a:rPr>
              <a:t>Modular</a:t>
            </a:r>
            <a:r>
              <a:rPr sz="1266" spc="-103" dirty="0">
                <a:latin typeface="Tahoma"/>
                <a:cs typeface="Tahoma"/>
              </a:rPr>
              <a:t> </a:t>
            </a:r>
            <a:r>
              <a:rPr sz="1266" spc="-33" dirty="0">
                <a:latin typeface="Tahoma"/>
                <a:cs typeface="Tahoma"/>
              </a:rPr>
              <a:t>backend</a:t>
            </a:r>
            <a:r>
              <a:rPr sz="1266" spc="-98" dirty="0">
                <a:latin typeface="Tahoma"/>
                <a:cs typeface="Tahoma"/>
              </a:rPr>
              <a:t> </a:t>
            </a:r>
            <a:r>
              <a:rPr sz="1266" spc="-28" dirty="0">
                <a:latin typeface="Tahoma"/>
                <a:cs typeface="Tahoma"/>
              </a:rPr>
              <a:t>architecture</a:t>
            </a:r>
            <a:r>
              <a:rPr sz="1266" spc="-98" dirty="0">
                <a:latin typeface="Tahoma"/>
                <a:cs typeface="Tahoma"/>
              </a:rPr>
              <a:t> </a:t>
            </a:r>
            <a:r>
              <a:rPr sz="1266" spc="-197" dirty="0">
                <a:latin typeface="Tahoma"/>
                <a:cs typeface="Tahoma"/>
              </a:rPr>
              <a:t>•</a:t>
            </a:r>
            <a:r>
              <a:rPr sz="1266" spc="-98" dirty="0">
                <a:latin typeface="Tahoma"/>
                <a:cs typeface="Tahoma"/>
              </a:rPr>
              <a:t> </a:t>
            </a:r>
            <a:r>
              <a:rPr sz="1266" spc="-42" dirty="0">
                <a:latin typeface="Tahoma"/>
                <a:cs typeface="Tahoma"/>
              </a:rPr>
              <a:t>Separate</a:t>
            </a:r>
            <a:r>
              <a:rPr sz="1266" spc="-103" dirty="0">
                <a:latin typeface="Tahoma"/>
                <a:cs typeface="Tahoma"/>
              </a:rPr>
              <a:t> </a:t>
            </a:r>
            <a:r>
              <a:rPr sz="1266" spc="-19" dirty="0">
                <a:latin typeface="Tahoma"/>
                <a:cs typeface="Tahoma"/>
              </a:rPr>
              <a:t>frontend/backend </a:t>
            </a:r>
            <a:r>
              <a:rPr sz="1266" spc="-9" dirty="0">
                <a:latin typeface="Tahoma"/>
                <a:cs typeface="Tahoma"/>
              </a:rPr>
              <a:t>repositories</a:t>
            </a:r>
            <a:endParaRPr sz="1266">
              <a:latin typeface="Tahoma"/>
              <a:cs typeface="Tahoma"/>
            </a:endParaRPr>
          </a:p>
        </p:txBody>
      </p:sp>
    </p:spTree>
    <p:extLst>
      <p:ext uri="{BB962C8B-B14F-4D97-AF65-F5344CB8AC3E}">
        <p14:creationId xmlns:p14="http://schemas.microsoft.com/office/powerpoint/2010/main" val="65193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2804" y="1563601"/>
            <a:ext cx="3719543" cy="444902"/>
          </a:xfrm>
          <a:prstGeom prst="rect">
            <a:avLst/>
          </a:prstGeom>
        </p:spPr>
        <p:txBody>
          <a:bodyPr vert="horz" wrap="square" lIns="0" tIns="11910" rIns="0" bIns="0" rtlCol="0">
            <a:spAutoFit/>
          </a:bodyPr>
          <a:lstStyle/>
          <a:p>
            <a:pPr marL="11910">
              <a:spcBef>
                <a:spcPts val="94"/>
              </a:spcBef>
            </a:pPr>
            <a:r>
              <a:rPr spc="-234" dirty="0"/>
              <a:t>Use</a:t>
            </a:r>
            <a:r>
              <a:rPr spc="-244" dirty="0"/>
              <a:t> </a:t>
            </a:r>
            <a:r>
              <a:rPr spc="-234" dirty="0"/>
              <a:t>Case</a:t>
            </a:r>
            <a:r>
              <a:rPr spc="-244" dirty="0"/>
              <a:t> </a:t>
            </a:r>
            <a:r>
              <a:rPr spc="-211" dirty="0"/>
              <a:t>Diagrams</a:t>
            </a:r>
          </a:p>
        </p:txBody>
      </p:sp>
      <p:pic>
        <p:nvPicPr>
          <p:cNvPr id="3" name="object 3"/>
          <p:cNvPicPr/>
          <p:nvPr/>
        </p:nvPicPr>
        <p:blipFill>
          <a:blip r:embed="rId2" cstate="print"/>
          <a:stretch>
            <a:fillRect/>
          </a:stretch>
        </p:blipFill>
        <p:spPr>
          <a:xfrm>
            <a:off x="2554392" y="1298156"/>
            <a:ext cx="190555" cy="190555"/>
          </a:xfrm>
          <a:prstGeom prst="rect">
            <a:avLst/>
          </a:prstGeom>
        </p:spPr>
      </p:pic>
      <p:sp>
        <p:nvSpPr>
          <p:cNvPr id="4" name="object 4"/>
          <p:cNvSpPr txBox="1"/>
          <p:nvPr/>
        </p:nvSpPr>
        <p:spPr>
          <a:xfrm>
            <a:off x="2852134" y="1238609"/>
            <a:ext cx="1482757" cy="271777"/>
          </a:xfrm>
          <a:prstGeom prst="rect">
            <a:avLst/>
          </a:prstGeom>
        </p:spPr>
        <p:txBody>
          <a:bodyPr vert="horz" wrap="square" lIns="0" tIns="11910" rIns="0" bIns="0" rtlCol="0">
            <a:spAutoFit/>
          </a:bodyPr>
          <a:lstStyle/>
          <a:p>
            <a:pPr marL="11910">
              <a:spcBef>
                <a:spcPts val="94"/>
              </a:spcBef>
            </a:pPr>
            <a:r>
              <a:rPr sz="1688" b="1" spc="-155" dirty="0">
                <a:solidFill>
                  <a:srgbClr val="2E7D32"/>
                </a:solidFill>
                <a:latin typeface="Tahoma"/>
                <a:cs typeface="Tahoma"/>
              </a:rPr>
              <a:t>Admin</a:t>
            </a:r>
            <a:r>
              <a:rPr sz="1688" b="1" spc="-131" dirty="0">
                <a:solidFill>
                  <a:srgbClr val="2E7D32"/>
                </a:solidFill>
                <a:latin typeface="Tahoma"/>
                <a:cs typeface="Tahoma"/>
              </a:rPr>
              <a:t> </a:t>
            </a:r>
            <a:r>
              <a:rPr sz="1688" b="1" spc="-164" dirty="0">
                <a:solidFill>
                  <a:srgbClr val="2E7D32"/>
                </a:solidFill>
                <a:latin typeface="Tahoma"/>
                <a:cs typeface="Tahoma"/>
              </a:rPr>
              <a:t>Use</a:t>
            </a:r>
            <a:r>
              <a:rPr sz="1688" b="1" spc="-131" dirty="0">
                <a:solidFill>
                  <a:srgbClr val="2E7D32"/>
                </a:solidFill>
                <a:latin typeface="Tahoma"/>
                <a:cs typeface="Tahoma"/>
              </a:rPr>
              <a:t> </a:t>
            </a:r>
            <a:r>
              <a:rPr sz="1688" b="1" spc="-122" dirty="0">
                <a:solidFill>
                  <a:srgbClr val="2E7D32"/>
                </a:solidFill>
                <a:latin typeface="Tahoma"/>
                <a:cs typeface="Tahoma"/>
              </a:rPr>
              <a:t>Case</a:t>
            </a:r>
            <a:endParaRPr sz="1688">
              <a:latin typeface="Tahoma"/>
              <a:cs typeface="Tahoma"/>
            </a:endParaRPr>
          </a:p>
        </p:txBody>
      </p:sp>
      <p:grpSp>
        <p:nvGrpSpPr>
          <p:cNvPr id="5" name="object 5"/>
          <p:cNvGrpSpPr/>
          <p:nvPr/>
        </p:nvGrpSpPr>
        <p:grpSpPr>
          <a:xfrm>
            <a:off x="2069931" y="1549214"/>
            <a:ext cx="10478746" cy="4404801"/>
            <a:chOff x="509015" y="1652016"/>
            <a:chExt cx="11174095" cy="4697095"/>
          </a:xfrm>
        </p:grpSpPr>
        <p:sp>
          <p:nvSpPr>
            <p:cNvPr id="6" name="object 6"/>
            <p:cNvSpPr/>
            <p:nvPr/>
          </p:nvSpPr>
          <p:spPr>
            <a:xfrm>
              <a:off x="509015" y="1652016"/>
              <a:ext cx="2886710" cy="4258310"/>
            </a:xfrm>
            <a:custGeom>
              <a:avLst/>
              <a:gdLst/>
              <a:ahLst/>
              <a:cxnLst/>
              <a:rect l="l" t="t" r="r" b="b"/>
              <a:pathLst>
                <a:path w="2886710" h="4258310">
                  <a:moveTo>
                    <a:pt x="2886455" y="4258055"/>
                  </a:moveTo>
                  <a:lnTo>
                    <a:pt x="0" y="4258055"/>
                  </a:lnTo>
                  <a:lnTo>
                    <a:pt x="0" y="0"/>
                  </a:lnTo>
                  <a:lnTo>
                    <a:pt x="2886455" y="0"/>
                  </a:lnTo>
                  <a:lnTo>
                    <a:pt x="2886455" y="119633"/>
                  </a:lnTo>
                  <a:lnTo>
                    <a:pt x="233933" y="119633"/>
                  </a:lnTo>
                  <a:lnTo>
                    <a:pt x="226427" y="119996"/>
                  </a:lnTo>
                  <a:lnTo>
                    <a:pt x="185616" y="136900"/>
                  </a:lnTo>
                  <a:lnTo>
                    <a:pt x="160996" y="173747"/>
                  </a:lnTo>
                  <a:lnTo>
                    <a:pt x="157733" y="195833"/>
                  </a:lnTo>
                  <a:lnTo>
                    <a:pt x="157733" y="3986783"/>
                  </a:lnTo>
                  <a:lnTo>
                    <a:pt x="170564" y="4029125"/>
                  </a:lnTo>
                  <a:lnTo>
                    <a:pt x="204773" y="4057182"/>
                  </a:lnTo>
                  <a:lnTo>
                    <a:pt x="233933" y="4062983"/>
                  </a:lnTo>
                  <a:lnTo>
                    <a:pt x="2886455" y="4062983"/>
                  </a:lnTo>
                  <a:lnTo>
                    <a:pt x="2886455" y="4258055"/>
                  </a:lnTo>
                  <a:close/>
                </a:path>
                <a:path w="2886710" h="4258310">
                  <a:moveTo>
                    <a:pt x="2886455" y="4062983"/>
                  </a:moveTo>
                  <a:lnTo>
                    <a:pt x="2653283" y="4062983"/>
                  </a:lnTo>
                  <a:lnTo>
                    <a:pt x="2660790" y="4062621"/>
                  </a:lnTo>
                  <a:lnTo>
                    <a:pt x="2668152" y="4061533"/>
                  </a:lnTo>
                  <a:lnTo>
                    <a:pt x="2707165" y="4040664"/>
                  </a:lnTo>
                  <a:lnTo>
                    <a:pt x="2728033" y="4001652"/>
                  </a:lnTo>
                  <a:lnTo>
                    <a:pt x="2729483" y="3986783"/>
                  </a:lnTo>
                  <a:lnTo>
                    <a:pt x="2729483" y="195833"/>
                  </a:lnTo>
                  <a:lnTo>
                    <a:pt x="2716653" y="153491"/>
                  </a:lnTo>
                  <a:lnTo>
                    <a:pt x="2682444" y="125434"/>
                  </a:lnTo>
                  <a:lnTo>
                    <a:pt x="2653283" y="119633"/>
                  </a:lnTo>
                  <a:lnTo>
                    <a:pt x="2886455" y="119633"/>
                  </a:lnTo>
                  <a:lnTo>
                    <a:pt x="2886455" y="4062983"/>
                  </a:lnTo>
                  <a:close/>
                </a:path>
              </a:pathLst>
            </a:custGeom>
            <a:solidFill>
              <a:srgbClr val="000000">
                <a:alpha val="10198"/>
              </a:srgbClr>
            </a:solidFill>
          </p:spPr>
          <p:txBody>
            <a:bodyPr wrap="square" lIns="0" tIns="0" rIns="0" bIns="0" rtlCol="0"/>
            <a:lstStyle/>
            <a:p>
              <a:endParaRPr sz="1688"/>
            </a:p>
          </p:txBody>
        </p:sp>
        <p:pic>
          <p:nvPicPr>
            <p:cNvPr id="7" name="object 7"/>
            <p:cNvPicPr/>
            <p:nvPr/>
          </p:nvPicPr>
          <p:blipFill>
            <a:blip r:embed="rId3" cstate="print"/>
            <a:stretch>
              <a:fillRect/>
            </a:stretch>
          </p:blipFill>
          <p:spPr>
            <a:xfrm>
              <a:off x="666749" y="1771650"/>
              <a:ext cx="2571749" cy="3943349"/>
            </a:xfrm>
            <a:prstGeom prst="rect">
              <a:avLst/>
            </a:prstGeom>
          </p:spPr>
        </p:pic>
        <p:sp>
          <p:nvSpPr>
            <p:cNvPr id="8" name="object 8"/>
            <p:cNvSpPr/>
            <p:nvPr/>
          </p:nvSpPr>
          <p:spPr>
            <a:xfrm>
              <a:off x="3270503" y="1652016"/>
              <a:ext cx="2889885" cy="4697095"/>
            </a:xfrm>
            <a:custGeom>
              <a:avLst/>
              <a:gdLst/>
              <a:ahLst/>
              <a:cxnLst/>
              <a:rect l="l" t="t" r="r" b="b"/>
              <a:pathLst>
                <a:path w="2889885" h="4697095">
                  <a:moveTo>
                    <a:pt x="2889503" y="4696967"/>
                  </a:moveTo>
                  <a:lnTo>
                    <a:pt x="0" y="4696967"/>
                  </a:lnTo>
                  <a:lnTo>
                    <a:pt x="0" y="0"/>
                  </a:lnTo>
                  <a:lnTo>
                    <a:pt x="2889503" y="0"/>
                  </a:lnTo>
                  <a:lnTo>
                    <a:pt x="2889503" y="119633"/>
                  </a:lnTo>
                  <a:lnTo>
                    <a:pt x="234695" y="119633"/>
                  </a:lnTo>
                  <a:lnTo>
                    <a:pt x="227189" y="119996"/>
                  </a:lnTo>
                  <a:lnTo>
                    <a:pt x="186378" y="136900"/>
                  </a:lnTo>
                  <a:lnTo>
                    <a:pt x="161758" y="173747"/>
                  </a:lnTo>
                  <a:lnTo>
                    <a:pt x="158495" y="195833"/>
                  </a:lnTo>
                  <a:lnTo>
                    <a:pt x="158495" y="4424933"/>
                  </a:lnTo>
                  <a:lnTo>
                    <a:pt x="171325" y="4467275"/>
                  </a:lnTo>
                  <a:lnTo>
                    <a:pt x="205534" y="4495332"/>
                  </a:lnTo>
                  <a:lnTo>
                    <a:pt x="234695" y="4501133"/>
                  </a:lnTo>
                  <a:lnTo>
                    <a:pt x="2889503" y="4501133"/>
                  </a:lnTo>
                  <a:lnTo>
                    <a:pt x="2889503" y="4696967"/>
                  </a:lnTo>
                  <a:close/>
                </a:path>
                <a:path w="2889885" h="4697095">
                  <a:moveTo>
                    <a:pt x="2889503" y="4501133"/>
                  </a:moveTo>
                  <a:lnTo>
                    <a:pt x="2654045" y="4501133"/>
                  </a:lnTo>
                  <a:lnTo>
                    <a:pt x="2661552" y="4500770"/>
                  </a:lnTo>
                  <a:lnTo>
                    <a:pt x="2668914" y="4499683"/>
                  </a:lnTo>
                  <a:lnTo>
                    <a:pt x="2707926" y="4478814"/>
                  </a:lnTo>
                  <a:lnTo>
                    <a:pt x="2728795" y="4439802"/>
                  </a:lnTo>
                  <a:lnTo>
                    <a:pt x="2730245" y="4424933"/>
                  </a:lnTo>
                  <a:lnTo>
                    <a:pt x="2730245" y="195833"/>
                  </a:lnTo>
                  <a:lnTo>
                    <a:pt x="2717415" y="153491"/>
                  </a:lnTo>
                  <a:lnTo>
                    <a:pt x="2683205" y="125434"/>
                  </a:lnTo>
                  <a:lnTo>
                    <a:pt x="2654045" y="119633"/>
                  </a:lnTo>
                  <a:lnTo>
                    <a:pt x="2889503" y="119633"/>
                  </a:lnTo>
                  <a:lnTo>
                    <a:pt x="2889503" y="4501133"/>
                  </a:lnTo>
                  <a:close/>
                </a:path>
              </a:pathLst>
            </a:custGeom>
            <a:solidFill>
              <a:srgbClr val="000000">
                <a:alpha val="10198"/>
              </a:srgbClr>
            </a:solidFill>
          </p:spPr>
          <p:txBody>
            <a:bodyPr wrap="square" lIns="0" tIns="0" rIns="0" bIns="0" rtlCol="0"/>
            <a:lstStyle/>
            <a:p>
              <a:endParaRPr sz="1688"/>
            </a:p>
          </p:txBody>
        </p:sp>
        <p:pic>
          <p:nvPicPr>
            <p:cNvPr id="9" name="object 9"/>
            <p:cNvPicPr/>
            <p:nvPr/>
          </p:nvPicPr>
          <p:blipFill>
            <a:blip r:embed="rId4" cstate="print"/>
            <a:stretch>
              <a:fillRect/>
            </a:stretch>
          </p:blipFill>
          <p:spPr>
            <a:xfrm>
              <a:off x="3457574" y="1771650"/>
              <a:ext cx="2514599" cy="4381499"/>
            </a:xfrm>
            <a:prstGeom prst="rect">
              <a:avLst/>
            </a:prstGeom>
          </p:spPr>
        </p:pic>
        <p:sp>
          <p:nvSpPr>
            <p:cNvPr id="10" name="object 10"/>
            <p:cNvSpPr/>
            <p:nvPr/>
          </p:nvSpPr>
          <p:spPr>
            <a:xfrm>
              <a:off x="6031991" y="1652016"/>
              <a:ext cx="2889885" cy="4535805"/>
            </a:xfrm>
            <a:custGeom>
              <a:avLst/>
              <a:gdLst/>
              <a:ahLst/>
              <a:cxnLst/>
              <a:rect l="l" t="t" r="r" b="b"/>
              <a:pathLst>
                <a:path w="2889884" h="4535805">
                  <a:moveTo>
                    <a:pt x="2889503" y="4535423"/>
                  </a:moveTo>
                  <a:lnTo>
                    <a:pt x="0" y="4535423"/>
                  </a:lnTo>
                  <a:lnTo>
                    <a:pt x="0" y="0"/>
                  </a:lnTo>
                  <a:lnTo>
                    <a:pt x="2889503" y="0"/>
                  </a:lnTo>
                  <a:lnTo>
                    <a:pt x="2889503" y="119633"/>
                  </a:lnTo>
                  <a:lnTo>
                    <a:pt x="235457" y="119633"/>
                  </a:lnTo>
                  <a:lnTo>
                    <a:pt x="227951" y="119996"/>
                  </a:lnTo>
                  <a:lnTo>
                    <a:pt x="187139" y="136900"/>
                  </a:lnTo>
                  <a:lnTo>
                    <a:pt x="162520" y="173747"/>
                  </a:lnTo>
                  <a:lnTo>
                    <a:pt x="159257" y="195833"/>
                  </a:lnTo>
                  <a:lnTo>
                    <a:pt x="159257" y="4263008"/>
                  </a:lnTo>
                  <a:lnTo>
                    <a:pt x="172087" y="4305350"/>
                  </a:lnTo>
                  <a:lnTo>
                    <a:pt x="206296" y="4333407"/>
                  </a:lnTo>
                  <a:lnTo>
                    <a:pt x="235457" y="4339208"/>
                  </a:lnTo>
                  <a:lnTo>
                    <a:pt x="2889503" y="4339208"/>
                  </a:lnTo>
                  <a:lnTo>
                    <a:pt x="2889503" y="4535423"/>
                  </a:lnTo>
                  <a:close/>
                </a:path>
                <a:path w="2889884" h="4535805">
                  <a:moveTo>
                    <a:pt x="2889503" y="4339208"/>
                  </a:moveTo>
                  <a:lnTo>
                    <a:pt x="2654807" y="4339208"/>
                  </a:lnTo>
                  <a:lnTo>
                    <a:pt x="2662314" y="4338846"/>
                  </a:lnTo>
                  <a:lnTo>
                    <a:pt x="2669676" y="4337758"/>
                  </a:lnTo>
                  <a:lnTo>
                    <a:pt x="2708688" y="4316889"/>
                  </a:lnTo>
                  <a:lnTo>
                    <a:pt x="2729557" y="4277877"/>
                  </a:lnTo>
                  <a:lnTo>
                    <a:pt x="2731007" y="4263008"/>
                  </a:lnTo>
                  <a:lnTo>
                    <a:pt x="2731007" y="195833"/>
                  </a:lnTo>
                  <a:lnTo>
                    <a:pt x="2718177" y="153491"/>
                  </a:lnTo>
                  <a:lnTo>
                    <a:pt x="2683967" y="125434"/>
                  </a:lnTo>
                  <a:lnTo>
                    <a:pt x="2654807" y="119633"/>
                  </a:lnTo>
                  <a:lnTo>
                    <a:pt x="2889503" y="119633"/>
                  </a:lnTo>
                  <a:lnTo>
                    <a:pt x="2889503" y="4339208"/>
                  </a:lnTo>
                  <a:close/>
                </a:path>
              </a:pathLst>
            </a:custGeom>
            <a:solidFill>
              <a:srgbClr val="000000">
                <a:alpha val="10198"/>
              </a:srgbClr>
            </a:solidFill>
          </p:spPr>
          <p:txBody>
            <a:bodyPr wrap="square" lIns="0" tIns="0" rIns="0" bIns="0" rtlCol="0"/>
            <a:lstStyle/>
            <a:p>
              <a:endParaRPr sz="1688"/>
            </a:p>
          </p:txBody>
        </p:sp>
        <p:pic>
          <p:nvPicPr>
            <p:cNvPr id="11" name="object 11"/>
            <p:cNvPicPr/>
            <p:nvPr/>
          </p:nvPicPr>
          <p:blipFill>
            <a:blip r:embed="rId5" cstate="print"/>
            <a:stretch>
              <a:fillRect/>
            </a:stretch>
          </p:blipFill>
          <p:spPr>
            <a:xfrm>
              <a:off x="6191249" y="1771650"/>
              <a:ext cx="2571749" cy="4219574"/>
            </a:xfrm>
            <a:prstGeom prst="rect">
              <a:avLst/>
            </a:prstGeom>
          </p:spPr>
        </p:pic>
        <p:sp>
          <p:nvSpPr>
            <p:cNvPr id="12" name="object 12"/>
            <p:cNvSpPr/>
            <p:nvPr/>
          </p:nvSpPr>
          <p:spPr>
            <a:xfrm>
              <a:off x="8796527" y="1652016"/>
              <a:ext cx="2886710" cy="4060190"/>
            </a:xfrm>
            <a:custGeom>
              <a:avLst/>
              <a:gdLst/>
              <a:ahLst/>
              <a:cxnLst/>
              <a:rect l="l" t="t" r="r" b="b"/>
              <a:pathLst>
                <a:path w="2886709" h="4060190">
                  <a:moveTo>
                    <a:pt x="2886455" y="4059935"/>
                  </a:moveTo>
                  <a:lnTo>
                    <a:pt x="0" y="4059935"/>
                  </a:lnTo>
                  <a:lnTo>
                    <a:pt x="0" y="0"/>
                  </a:lnTo>
                  <a:lnTo>
                    <a:pt x="2886455" y="0"/>
                  </a:lnTo>
                  <a:lnTo>
                    <a:pt x="2886455" y="119633"/>
                  </a:lnTo>
                  <a:lnTo>
                    <a:pt x="233171" y="119633"/>
                  </a:lnTo>
                  <a:lnTo>
                    <a:pt x="225665" y="119996"/>
                  </a:lnTo>
                  <a:lnTo>
                    <a:pt x="184853" y="136900"/>
                  </a:lnTo>
                  <a:lnTo>
                    <a:pt x="160233" y="173747"/>
                  </a:lnTo>
                  <a:lnTo>
                    <a:pt x="156971" y="195833"/>
                  </a:lnTo>
                  <a:lnTo>
                    <a:pt x="156971" y="3786758"/>
                  </a:lnTo>
                  <a:lnTo>
                    <a:pt x="169800" y="3829100"/>
                  </a:lnTo>
                  <a:lnTo>
                    <a:pt x="204010" y="3857157"/>
                  </a:lnTo>
                  <a:lnTo>
                    <a:pt x="233171" y="3862958"/>
                  </a:lnTo>
                  <a:lnTo>
                    <a:pt x="2886455" y="3862958"/>
                  </a:lnTo>
                  <a:lnTo>
                    <a:pt x="2886455" y="4059935"/>
                  </a:lnTo>
                  <a:close/>
                </a:path>
                <a:path w="2886709" h="4060190">
                  <a:moveTo>
                    <a:pt x="2886455" y="3862958"/>
                  </a:moveTo>
                  <a:lnTo>
                    <a:pt x="2652521" y="3862958"/>
                  </a:lnTo>
                  <a:lnTo>
                    <a:pt x="2660027" y="3862596"/>
                  </a:lnTo>
                  <a:lnTo>
                    <a:pt x="2667389" y="3861508"/>
                  </a:lnTo>
                  <a:lnTo>
                    <a:pt x="2706402" y="3840640"/>
                  </a:lnTo>
                  <a:lnTo>
                    <a:pt x="2727271" y="3801627"/>
                  </a:lnTo>
                  <a:lnTo>
                    <a:pt x="2728721" y="3786758"/>
                  </a:lnTo>
                  <a:lnTo>
                    <a:pt x="2728721" y="195833"/>
                  </a:lnTo>
                  <a:lnTo>
                    <a:pt x="2715890" y="153491"/>
                  </a:lnTo>
                  <a:lnTo>
                    <a:pt x="2681681" y="125434"/>
                  </a:lnTo>
                  <a:lnTo>
                    <a:pt x="2652521" y="119633"/>
                  </a:lnTo>
                  <a:lnTo>
                    <a:pt x="2886455" y="119633"/>
                  </a:lnTo>
                  <a:lnTo>
                    <a:pt x="2886455" y="3862958"/>
                  </a:lnTo>
                  <a:close/>
                </a:path>
              </a:pathLst>
            </a:custGeom>
            <a:solidFill>
              <a:srgbClr val="000000">
                <a:alpha val="10198"/>
              </a:srgbClr>
            </a:solidFill>
          </p:spPr>
          <p:txBody>
            <a:bodyPr wrap="square" lIns="0" tIns="0" rIns="0" bIns="0" rtlCol="0"/>
            <a:lstStyle/>
            <a:p>
              <a:endParaRPr sz="1688"/>
            </a:p>
          </p:txBody>
        </p:sp>
        <p:pic>
          <p:nvPicPr>
            <p:cNvPr id="13" name="object 13"/>
            <p:cNvPicPr/>
            <p:nvPr/>
          </p:nvPicPr>
          <p:blipFill>
            <a:blip r:embed="rId6" cstate="print"/>
            <a:stretch>
              <a:fillRect/>
            </a:stretch>
          </p:blipFill>
          <p:spPr>
            <a:xfrm>
              <a:off x="8953499" y="1771650"/>
              <a:ext cx="2571749" cy="3743324"/>
            </a:xfrm>
            <a:prstGeom prst="rect">
              <a:avLst/>
            </a:prstGeom>
          </p:spPr>
        </p:pic>
      </p:grpSp>
      <p:pic>
        <p:nvPicPr>
          <p:cNvPr id="14" name="object 14"/>
          <p:cNvPicPr/>
          <p:nvPr/>
        </p:nvPicPr>
        <p:blipFill>
          <a:blip r:embed="rId7" cstate="print"/>
          <a:stretch>
            <a:fillRect/>
          </a:stretch>
        </p:blipFill>
        <p:spPr>
          <a:xfrm>
            <a:off x="5158846" y="1289224"/>
            <a:ext cx="190555" cy="208420"/>
          </a:xfrm>
          <a:prstGeom prst="rect">
            <a:avLst/>
          </a:prstGeom>
        </p:spPr>
      </p:pic>
      <p:sp>
        <p:nvSpPr>
          <p:cNvPr id="15" name="object 15"/>
          <p:cNvSpPr txBox="1"/>
          <p:nvPr/>
        </p:nvSpPr>
        <p:spPr>
          <a:xfrm>
            <a:off x="5456589" y="1238609"/>
            <a:ext cx="1454769" cy="271777"/>
          </a:xfrm>
          <a:prstGeom prst="rect">
            <a:avLst/>
          </a:prstGeom>
        </p:spPr>
        <p:txBody>
          <a:bodyPr vert="horz" wrap="square" lIns="0" tIns="11910" rIns="0" bIns="0" rtlCol="0">
            <a:spAutoFit/>
          </a:bodyPr>
          <a:lstStyle/>
          <a:p>
            <a:pPr marL="11910">
              <a:spcBef>
                <a:spcPts val="94"/>
              </a:spcBef>
            </a:pPr>
            <a:r>
              <a:rPr sz="1688" b="1" spc="-150" dirty="0">
                <a:solidFill>
                  <a:srgbClr val="2E7D32"/>
                </a:solidFill>
                <a:latin typeface="Tahoma"/>
                <a:cs typeface="Tahoma"/>
              </a:rPr>
              <a:t>Donor</a:t>
            </a:r>
            <a:r>
              <a:rPr sz="1688" b="1" spc="-136" dirty="0">
                <a:solidFill>
                  <a:srgbClr val="2E7D32"/>
                </a:solidFill>
                <a:latin typeface="Tahoma"/>
                <a:cs typeface="Tahoma"/>
              </a:rPr>
              <a:t> </a:t>
            </a:r>
            <a:r>
              <a:rPr sz="1688" b="1" spc="-164" dirty="0">
                <a:solidFill>
                  <a:srgbClr val="2E7D32"/>
                </a:solidFill>
                <a:latin typeface="Tahoma"/>
                <a:cs typeface="Tahoma"/>
              </a:rPr>
              <a:t>Use</a:t>
            </a:r>
            <a:r>
              <a:rPr sz="1688" b="1" spc="-136" dirty="0">
                <a:solidFill>
                  <a:srgbClr val="2E7D32"/>
                </a:solidFill>
                <a:latin typeface="Tahoma"/>
                <a:cs typeface="Tahoma"/>
              </a:rPr>
              <a:t> </a:t>
            </a:r>
            <a:r>
              <a:rPr sz="1688" b="1" spc="-122" dirty="0">
                <a:solidFill>
                  <a:srgbClr val="2E7D32"/>
                </a:solidFill>
                <a:latin typeface="Tahoma"/>
                <a:cs typeface="Tahoma"/>
              </a:rPr>
              <a:t>Case</a:t>
            </a:r>
            <a:endParaRPr sz="1688">
              <a:latin typeface="Tahoma"/>
              <a:cs typeface="Tahoma"/>
            </a:endParaRPr>
          </a:p>
        </p:txBody>
      </p:sp>
      <p:pic>
        <p:nvPicPr>
          <p:cNvPr id="16" name="object 16"/>
          <p:cNvPicPr/>
          <p:nvPr/>
        </p:nvPicPr>
        <p:blipFill>
          <a:blip r:embed="rId8" cstate="print"/>
          <a:stretch>
            <a:fillRect/>
          </a:stretch>
        </p:blipFill>
        <p:spPr>
          <a:xfrm>
            <a:off x="7803172" y="1289224"/>
            <a:ext cx="223307" cy="208420"/>
          </a:xfrm>
          <a:prstGeom prst="rect">
            <a:avLst/>
          </a:prstGeom>
        </p:spPr>
      </p:pic>
      <p:sp>
        <p:nvSpPr>
          <p:cNvPr id="17" name="object 17"/>
          <p:cNvSpPr txBox="1"/>
          <p:nvPr/>
        </p:nvSpPr>
        <p:spPr>
          <a:xfrm>
            <a:off x="8121756" y="1238609"/>
            <a:ext cx="1304707" cy="271777"/>
          </a:xfrm>
          <a:prstGeom prst="rect">
            <a:avLst/>
          </a:prstGeom>
        </p:spPr>
        <p:txBody>
          <a:bodyPr vert="horz" wrap="square" lIns="0" tIns="11910" rIns="0" bIns="0" rtlCol="0">
            <a:spAutoFit/>
          </a:bodyPr>
          <a:lstStyle/>
          <a:p>
            <a:pPr marL="11910">
              <a:spcBef>
                <a:spcPts val="94"/>
              </a:spcBef>
            </a:pPr>
            <a:r>
              <a:rPr sz="1688" b="1" spc="-197" dirty="0">
                <a:solidFill>
                  <a:srgbClr val="2E7D32"/>
                </a:solidFill>
                <a:latin typeface="Tahoma"/>
                <a:cs typeface="Tahoma"/>
              </a:rPr>
              <a:t>NGO</a:t>
            </a:r>
            <a:r>
              <a:rPr sz="1688" b="1" spc="-141" dirty="0">
                <a:solidFill>
                  <a:srgbClr val="2E7D32"/>
                </a:solidFill>
                <a:latin typeface="Tahoma"/>
                <a:cs typeface="Tahoma"/>
              </a:rPr>
              <a:t> </a:t>
            </a:r>
            <a:r>
              <a:rPr sz="1688" b="1" spc="-164" dirty="0">
                <a:solidFill>
                  <a:srgbClr val="2E7D32"/>
                </a:solidFill>
                <a:latin typeface="Tahoma"/>
                <a:cs typeface="Tahoma"/>
              </a:rPr>
              <a:t>Use</a:t>
            </a:r>
            <a:r>
              <a:rPr sz="1688" b="1" spc="-136" dirty="0">
                <a:solidFill>
                  <a:srgbClr val="2E7D32"/>
                </a:solidFill>
                <a:latin typeface="Tahoma"/>
                <a:cs typeface="Tahoma"/>
              </a:rPr>
              <a:t> </a:t>
            </a:r>
            <a:r>
              <a:rPr sz="1688" b="1" spc="-127" dirty="0">
                <a:solidFill>
                  <a:srgbClr val="2E7D32"/>
                </a:solidFill>
                <a:latin typeface="Tahoma"/>
                <a:cs typeface="Tahoma"/>
              </a:rPr>
              <a:t>Case</a:t>
            </a:r>
            <a:endParaRPr sz="1688">
              <a:latin typeface="Tahoma"/>
              <a:cs typeface="Tahoma"/>
            </a:endParaRPr>
          </a:p>
        </p:txBody>
      </p:sp>
      <p:pic>
        <p:nvPicPr>
          <p:cNvPr id="18" name="object 18"/>
          <p:cNvPicPr/>
          <p:nvPr/>
        </p:nvPicPr>
        <p:blipFill>
          <a:blip r:embed="rId9" cstate="print"/>
          <a:stretch>
            <a:fillRect/>
          </a:stretch>
        </p:blipFill>
        <p:spPr>
          <a:xfrm>
            <a:off x="10145659" y="1283269"/>
            <a:ext cx="250104" cy="214375"/>
          </a:xfrm>
          <a:prstGeom prst="rect">
            <a:avLst/>
          </a:prstGeom>
        </p:spPr>
      </p:pic>
      <p:sp>
        <p:nvSpPr>
          <p:cNvPr id="19" name="object 19"/>
          <p:cNvSpPr txBox="1"/>
          <p:nvPr/>
        </p:nvSpPr>
        <p:spPr>
          <a:xfrm>
            <a:off x="10473176" y="1238609"/>
            <a:ext cx="1782881" cy="271777"/>
          </a:xfrm>
          <a:prstGeom prst="rect">
            <a:avLst/>
          </a:prstGeom>
        </p:spPr>
        <p:txBody>
          <a:bodyPr vert="horz" wrap="square" lIns="0" tIns="11910" rIns="0" bIns="0" rtlCol="0">
            <a:spAutoFit/>
          </a:bodyPr>
          <a:lstStyle/>
          <a:p>
            <a:pPr marL="11910">
              <a:spcBef>
                <a:spcPts val="94"/>
              </a:spcBef>
            </a:pPr>
            <a:r>
              <a:rPr sz="1688" b="1" spc="-150" dirty="0">
                <a:solidFill>
                  <a:srgbClr val="2E7D32"/>
                </a:solidFill>
                <a:latin typeface="Tahoma"/>
                <a:cs typeface="Tahoma"/>
              </a:rPr>
              <a:t>Volunteer</a:t>
            </a:r>
            <a:r>
              <a:rPr sz="1688" b="1" spc="-117" dirty="0">
                <a:solidFill>
                  <a:srgbClr val="2E7D32"/>
                </a:solidFill>
                <a:latin typeface="Tahoma"/>
                <a:cs typeface="Tahoma"/>
              </a:rPr>
              <a:t> </a:t>
            </a:r>
            <a:r>
              <a:rPr sz="1688" b="1" spc="-164" dirty="0">
                <a:solidFill>
                  <a:srgbClr val="2E7D32"/>
                </a:solidFill>
                <a:latin typeface="Tahoma"/>
                <a:cs typeface="Tahoma"/>
              </a:rPr>
              <a:t>Use</a:t>
            </a:r>
            <a:r>
              <a:rPr sz="1688" b="1" spc="-113" dirty="0">
                <a:solidFill>
                  <a:srgbClr val="2E7D32"/>
                </a:solidFill>
                <a:latin typeface="Tahoma"/>
                <a:cs typeface="Tahoma"/>
              </a:rPr>
              <a:t> </a:t>
            </a:r>
            <a:r>
              <a:rPr sz="1688" b="1" spc="-117" dirty="0">
                <a:solidFill>
                  <a:srgbClr val="2E7D32"/>
                </a:solidFill>
                <a:latin typeface="Tahoma"/>
                <a:cs typeface="Tahoma"/>
              </a:rPr>
              <a:t>Case</a:t>
            </a:r>
            <a:endParaRPr sz="1688">
              <a:latin typeface="Tahoma"/>
              <a:cs typeface="Tahoma"/>
            </a:endParaRPr>
          </a:p>
        </p:txBody>
      </p:sp>
    </p:spTree>
    <p:extLst>
      <p:ext uri="{BB962C8B-B14F-4D97-AF65-F5344CB8AC3E}">
        <p14:creationId xmlns:p14="http://schemas.microsoft.com/office/powerpoint/2010/main" val="914607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5939" y="336449"/>
            <a:ext cx="1917461" cy="444902"/>
          </a:xfrm>
          <a:prstGeom prst="rect">
            <a:avLst/>
          </a:prstGeom>
        </p:spPr>
        <p:txBody>
          <a:bodyPr vert="horz" wrap="square" lIns="0" tIns="11910" rIns="0" bIns="0" rtlCol="0">
            <a:spAutoFit/>
          </a:bodyPr>
          <a:lstStyle/>
          <a:p>
            <a:pPr marL="11910">
              <a:spcBef>
                <a:spcPts val="94"/>
              </a:spcBef>
            </a:pPr>
            <a:r>
              <a:rPr spc="-206" dirty="0"/>
              <a:t>User</a:t>
            </a:r>
            <a:r>
              <a:rPr spc="-234" dirty="0"/>
              <a:t> </a:t>
            </a:r>
            <a:r>
              <a:rPr spc="-164" dirty="0"/>
              <a:t>Stories</a:t>
            </a:r>
          </a:p>
        </p:txBody>
      </p:sp>
      <p:pic>
        <p:nvPicPr>
          <p:cNvPr id="3" name="object 3"/>
          <p:cNvPicPr/>
          <p:nvPr/>
        </p:nvPicPr>
        <p:blipFill>
          <a:blip r:embed="rId2" cstate="print"/>
          <a:stretch>
            <a:fillRect/>
          </a:stretch>
        </p:blipFill>
        <p:spPr>
          <a:xfrm>
            <a:off x="2226781" y="1277314"/>
            <a:ext cx="267968" cy="250104"/>
          </a:xfrm>
          <a:prstGeom prst="rect">
            <a:avLst/>
          </a:prstGeom>
        </p:spPr>
      </p:pic>
      <p:sp>
        <p:nvSpPr>
          <p:cNvPr id="4" name="object 4"/>
          <p:cNvSpPr txBox="1"/>
          <p:nvPr/>
        </p:nvSpPr>
        <p:spPr>
          <a:xfrm>
            <a:off x="2625757" y="1238608"/>
            <a:ext cx="1311258" cy="315058"/>
          </a:xfrm>
          <a:prstGeom prst="rect">
            <a:avLst/>
          </a:prstGeom>
        </p:spPr>
        <p:txBody>
          <a:bodyPr vert="horz" wrap="square" lIns="0" tIns="11910" rIns="0" bIns="0" rtlCol="0">
            <a:spAutoFit/>
          </a:bodyPr>
          <a:lstStyle/>
          <a:p>
            <a:pPr marL="11910">
              <a:spcBef>
                <a:spcPts val="94"/>
              </a:spcBef>
            </a:pPr>
            <a:r>
              <a:rPr sz="1969" b="1" spc="-169" dirty="0">
                <a:solidFill>
                  <a:srgbClr val="2E7D32"/>
                </a:solidFill>
                <a:latin typeface="Tahoma"/>
                <a:cs typeface="Tahoma"/>
              </a:rPr>
              <a:t>User </a:t>
            </a:r>
            <a:r>
              <a:rPr sz="1969" b="1" spc="-145" dirty="0">
                <a:solidFill>
                  <a:srgbClr val="2E7D32"/>
                </a:solidFill>
                <a:latin typeface="Tahoma"/>
                <a:cs typeface="Tahoma"/>
              </a:rPr>
              <a:t>Stories</a:t>
            </a:r>
            <a:endParaRPr sz="1969">
              <a:latin typeface="Tahoma"/>
              <a:cs typeface="Tahoma"/>
            </a:endParaRPr>
          </a:p>
        </p:txBody>
      </p:sp>
      <p:sp>
        <p:nvSpPr>
          <p:cNvPr id="5" name="object 5"/>
          <p:cNvSpPr/>
          <p:nvPr/>
        </p:nvSpPr>
        <p:spPr>
          <a:xfrm>
            <a:off x="2637666" y="1795386"/>
            <a:ext cx="535936" cy="26797"/>
          </a:xfrm>
          <a:custGeom>
            <a:avLst/>
            <a:gdLst/>
            <a:ahLst/>
            <a:cxnLst/>
            <a:rect l="l" t="t" r="r" b="b"/>
            <a:pathLst>
              <a:path w="571500" h="28575">
                <a:moveTo>
                  <a:pt x="571499" y="28574"/>
                </a:moveTo>
                <a:lnTo>
                  <a:pt x="0" y="28574"/>
                </a:lnTo>
                <a:lnTo>
                  <a:pt x="0" y="0"/>
                </a:lnTo>
                <a:lnTo>
                  <a:pt x="571499" y="0"/>
                </a:lnTo>
                <a:lnTo>
                  <a:pt x="571499" y="28574"/>
                </a:lnTo>
                <a:close/>
              </a:path>
            </a:pathLst>
          </a:custGeom>
          <a:solidFill>
            <a:srgbClr val="4BAF4F"/>
          </a:solidFill>
        </p:spPr>
        <p:txBody>
          <a:bodyPr wrap="square" lIns="0" tIns="0" rIns="0" bIns="0" rtlCol="0"/>
          <a:lstStyle/>
          <a:p>
            <a:endParaRPr sz="1688"/>
          </a:p>
        </p:txBody>
      </p:sp>
      <p:grpSp>
        <p:nvGrpSpPr>
          <p:cNvPr id="6" name="object 6"/>
          <p:cNvGrpSpPr/>
          <p:nvPr/>
        </p:nvGrpSpPr>
        <p:grpSpPr>
          <a:xfrm>
            <a:off x="2121381" y="1940803"/>
            <a:ext cx="5176549" cy="2121117"/>
            <a:chOff x="563879" y="2069591"/>
            <a:chExt cx="5520055" cy="2261870"/>
          </a:xfrm>
        </p:grpSpPr>
        <p:sp>
          <p:nvSpPr>
            <p:cNvPr id="7" name="object 7"/>
            <p:cNvSpPr/>
            <p:nvPr/>
          </p:nvSpPr>
          <p:spPr>
            <a:xfrm>
              <a:off x="563879" y="2069591"/>
              <a:ext cx="5520055" cy="2261870"/>
            </a:xfrm>
            <a:custGeom>
              <a:avLst/>
              <a:gdLst/>
              <a:ahLst/>
              <a:cxnLst/>
              <a:rect l="l" t="t" r="r" b="b"/>
              <a:pathLst>
                <a:path w="5520055" h="2261870">
                  <a:moveTo>
                    <a:pt x="5519927" y="2261615"/>
                  </a:moveTo>
                  <a:lnTo>
                    <a:pt x="0" y="2261615"/>
                  </a:lnTo>
                  <a:lnTo>
                    <a:pt x="0" y="0"/>
                  </a:lnTo>
                  <a:lnTo>
                    <a:pt x="5519927" y="0"/>
                  </a:lnTo>
                  <a:lnTo>
                    <a:pt x="5519927" y="73532"/>
                  </a:lnTo>
                  <a:lnTo>
                    <a:pt x="217169" y="73532"/>
                  </a:lnTo>
                  <a:lnTo>
                    <a:pt x="206848" y="74031"/>
                  </a:lnTo>
                  <a:lnTo>
                    <a:pt x="167729" y="85918"/>
                  </a:lnTo>
                  <a:lnTo>
                    <a:pt x="136136" y="111871"/>
                  </a:lnTo>
                  <a:lnTo>
                    <a:pt x="116881" y="147938"/>
                  </a:lnTo>
                  <a:lnTo>
                    <a:pt x="112394" y="178307"/>
                  </a:lnTo>
                  <a:lnTo>
                    <a:pt x="112394" y="2007107"/>
                  </a:lnTo>
                  <a:lnTo>
                    <a:pt x="120370" y="2047202"/>
                  </a:lnTo>
                  <a:lnTo>
                    <a:pt x="143082" y="2081194"/>
                  </a:lnTo>
                  <a:lnTo>
                    <a:pt x="177074" y="2103906"/>
                  </a:lnTo>
                  <a:lnTo>
                    <a:pt x="217169" y="2111882"/>
                  </a:lnTo>
                  <a:lnTo>
                    <a:pt x="5519927" y="2111882"/>
                  </a:lnTo>
                  <a:lnTo>
                    <a:pt x="5519927" y="2261615"/>
                  </a:lnTo>
                  <a:close/>
                </a:path>
                <a:path w="5520055" h="2261870">
                  <a:moveTo>
                    <a:pt x="5519927" y="2111882"/>
                  </a:moveTo>
                  <a:lnTo>
                    <a:pt x="5303519" y="2111882"/>
                  </a:lnTo>
                  <a:lnTo>
                    <a:pt x="5313840" y="2111384"/>
                  </a:lnTo>
                  <a:lnTo>
                    <a:pt x="5323963" y="2109888"/>
                  </a:lnTo>
                  <a:lnTo>
                    <a:pt x="5361739" y="2094240"/>
                  </a:lnTo>
                  <a:lnTo>
                    <a:pt x="5390652" y="2065327"/>
                  </a:lnTo>
                  <a:lnTo>
                    <a:pt x="5406300" y="2027551"/>
                  </a:lnTo>
                  <a:lnTo>
                    <a:pt x="5408294" y="2007107"/>
                  </a:lnTo>
                  <a:lnTo>
                    <a:pt x="5408294" y="178307"/>
                  </a:lnTo>
                  <a:lnTo>
                    <a:pt x="5400318" y="138212"/>
                  </a:lnTo>
                  <a:lnTo>
                    <a:pt x="5377606" y="104220"/>
                  </a:lnTo>
                  <a:lnTo>
                    <a:pt x="5343614" y="81508"/>
                  </a:lnTo>
                  <a:lnTo>
                    <a:pt x="5303519" y="73532"/>
                  </a:lnTo>
                  <a:lnTo>
                    <a:pt x="5519927" y="73532"/>
                  </a:lnTo>
                  <a:lnTo>
                    <a:pt x="5519927" y="2111882"/>
                  </a:lnTo>
                  <a:close/>
                </a:path>
              </a:pathLst>
            </a:custGeom>
            <a:solidFill>
              <a:srgbClr val="000000">
                <a:alpha val="5099"/>
              </a:srgbClr>
            </a:solidFill>
          </p:spPr>
          <p:txBody>
            <a:bodyPr wrap="square" lIns="0" tIns="0" rIns="0" bIns="0" rtlCol="0"/>
            <a:lstStyle/>
            <a:p>
              <a:endParaRPr sz="1688"/>
            </a:p>
          </p:txBody>
        </p:sp>
        <p:sp>
          <p:nvSpPr>
            <p:cNvPr id="8" name="object 8"/>
            <p:cNvSpPr/>
            <p:nvPr/>
          </p:nvSpPr>
          <p:spPr>
            <a:xfrm>
              <a:off x="666749" y="2133599"/>
              <a:ext cx="5314950" cy="2057400"/>
            </a:xfrm>
            <a:custGeom>
              <a:avLst/>
              <a:gdLst/>
              <a:ahLst/>
              <a:cxnLst/>
              <a:rect l="l" t="t" r="r" b="b"/>
              <a:pathLst>
                <a:path w="5314950" h="2057400">
                  <a:moveTo>
                    <a:pt x="5208154" y="2057399"/>
                  </a:moveTo>
                  <a:lnTo>
                    <a:pt x="106794" y="2057399"/>
                  </a:lnTo>
                  <a:lnTo>
                    <a:pt x="99361" y="2056667"/>
                  </a:lnTo>
                  <a:lnTo>
                    <a:pt x="57038" y="2042305"/>
                  </a:lnTo>
                  <a:lnTo>
                    <a:pt x="23432" y="2012840"/>
                  </a:lnTo>
                  <a:lnTo>
                    <a:pt x="3660" y="1972758"/>
                  </a:lnTo>
                  <a:lnTo>
                    <a:pt x="0" y="1950604"/>
                  </a:lnTo>
                  <a:lnTo>
                    <a:pt x="0" y="1943099"/>
                  </a:lnTo>
                  <a:lnTo>
                    <a:pt x="0" y="106794"/>
                  </a:lnTo>
                  <a:lnTo>
                    <a:pt x="11572" y="63625"/>
                  </a:lnTo>
                  <a:lnTo>
                    <a:pt x="38784" y="28170"/>
                  </a:lnTo>
                  <a:lnTo>
                    <a:pt x="77492" y="5828"/>
                  </a:lnTo>
                  <a:lnTo>
                    <a:pt x="106794" y="0"/>
                  </a:lnTo>
                  <a:lnTo>
                    <a:pt x="5208154" y="0"/>
                  </a:lnTo>
                  <a:lnTo>
                    <a:pt x="5251323" y="11572"/>
                  </a:lnTo>
                  <a:lnTo>
                    <a:pt x="5286778" y="38784"/>
                  </a:lnTo>
                  <a:lnTo>
                    <a:pt x="5309120" y="77492"/>
                  </a:lnTo>
                  <a:lnTo>
                    <a:pt x="5314949" y="106794"/>
                  </a:lnTo>
                  <a:lnTo>
                    <a:pt x="5314949" y="1950604"/>
                  </a:lnTo>
                  <a:lnTo>
                    <a:pt x="5303375" y="1993773"/>
                  </a:lnTo>
                  <a:lnTo>
                    <a:pt x="5276164" y="2029228"/>
                  </a:lnTo>
                  <a:lnTo>
                    <a:pt x="5237455" y="2051570"/>
                  </a:lnTo>
                  <a:lnTo>
                    <a:pt x="5215587" y="2056667"/>
                  </a:lnTo>
                  <a:lnTo>
                    <a:pt x="5208154" y="2057399"/>
                  </a:lnTo>
                  <a:close/>
                </a:path>
              </a:pathLst>
            </a:custGeom>
            <a:solidFill>
              <a:srgbClr val="F1F7E8"/>
            </a:solidFill>
          </p:spPr>
          <p:txBody>
            <a:bodyPr wrap="square" lIns="0" tIns="0" rIns="0" bIns="0" rtlCol="0"/>
            <a:lstStyle/>
            <a:p>
              <a:endParaRPr sz="1688"/>
            </a:p>
          </p:txBody>
        </p:sp>
        <p:sp>
          <p:nvSpPr>
            <p:cNvPr id="9" name="object 9"/>
            <p:cNvSpPr/>
            <p:nvPr/>
          </p:nvSpPr>
          <p:spPr>
            <a:xfrm>
              <a:off x="904874" y="2943224"/>
              <a:ext cx="4838700" cy="19050"/>
            </a:xfrm>
            <a:custGeom>
              <a:avLst/>
              <a:gdLst/>
              <a:ahLst/>
              <a:cxnLst/>
              <a:rect l="l" t="t" r="r" b="b"/>
              <a:pathLst>
                <a:path w="4838700" h="19050">
                  <a:moveTo>
                    <a:pt x="4838699" y="19049"/>
                  </a:moveTo>
                  <a:lnTo>
                    <a:pt x="0" y="19049"/>
                  </a:lnTo>
                  <a:lnTo>
                    <a:pt x="0" y="0"/>
                  </a:lnTo>
                  <a:lnTo>
                    <a:pt x="4838699" y="0"/>
                  </a:lnTo>
                  <a:lnTo>
                    <a:pt x="4838699" y="19049"/>
                  </a:lnTo>
                  <a:close/>
                </a:path>
              </a:pathLst>
            </a:custGeom>
            <a:solidFill>
              <a:srgbClr val="2E7D32">
                <a:alpha val="19999"/>
              </a:srgbClr>
            </a:solidFill>
          </p:spPr>
          <p:txBody>
            <a:bodyPr wrap="square" lIns="0" tIns="0" rIns="0" bIns="0" rtlCol="0"/>
            <a:lstStyle/>
            <a:p>
              <a:endParaRPr sz="1688"/>
            </a:p>
          </p:txBody>
        </p:sp>
        <p:sp>
          <p:nvSpPr>
            <p:cNvPr id="10" name="object 10"/>
            <p:cNvSpPr/>
            <p:nvPr/>
          </p:nvSpPr>
          <p:spPr>
            <a:xfrm>
              <a:off x="904874" y="2371724"/>
              <a:ext cx="476250" cy="476250"/>
            </a:xfrm>
            <a:custGeom>
              <a:avLst/>
              <a:gdLst/>
              <a:ahLst/>
              <a:cxnLst/>
              <a:rect l="l" t="t" r="r" b="b"/>
              <a:pathLst>
                <a:path w="476250" h="476250">
                  <a:moveTo>
                    <a:pt x="245923" y="476249"/>
                  </a:moveTo>
                  <a:lnTo>
                    <a:pt x="230326" y="476249"/>
                  </a:lnTo>
                  <a:lnTo>
                    <a:pt x="222546" y="475867"/>
                  </a:lnTo>
                  <a:lnTo>
                    <a:pt x="184020" y="470152"/>
                  </a:lnTo>
                  <a:lnTo>
                    <a:pt x="139793" y="455138"/>
                  </a:lnTo>
                  <a:lnTo>
                    <a:pt x="99345" y="431785"/>
                  </a:lnTo>
                  <a:lnTo>
                    <a:pt x="64230" y="400989"/>
                  </a:lnTo>
                  <a:lnTo>
                    <a:pt x="35798" y="363935"/>
                  </a:lnTo>
                  <a:lnTo>
                    <a:pt x="15141" y="322045"/>
                  </a:lnTo>
                  <a:lnTo>
                    <a:pt x="3053" y="276931"/>
                  </a:lnTo>
                  <a:lnTo>
                    <a:pt x="0" y="245923"/>
                  </a:lnTo>
                  <a:lnTo>
                    <a:pt x="0" y="230326"/>
                  </a:lnTo>
                  <a:lnTo>
                    <a:pt x="6097" y="184019"/>
                  </a:lnTo>
                  <a:lnTo>
                    <a:pt x="21110" y="139792"/>
                  </a:lnTo>
                  <a:lnTo>
                    <a:pt x="44464" y="99344"/>
                  </a:lnTo>
                  <a:lnTo>
                    <a:pt x="75259" y="64230"/>
                  </a:lnTo>
                  <a:lnTo>
                    <a:pt x="112314" y="35798"/>
                  </a:lnTo>
                  <a:lnTo>
                    <a:pt x="154203" y="15141"/>
                  </a:lnTo>
                  <a:lnTo>
                    <a:pt x="199318" y="3054"/>
                  </a:lnTo>
                  <a:lnTo>
                    <a:pt x="230326" y="0"/>
                  </a:lnTo>
                  <a:lnTo>
                    <a:pt x="245923" y="0"/>
                  </a:lnTo>
                  <a:lnTo>
                    <a:pt x="292229" y="6096"/>
                  </a:lnTo>
                  <a:lnTo>
                    <a:pt x="336456" y="21110"/>
                  </a:lnTo>
                  <a:lnTo>
                    <a:pt x="376904" y="44463"/>
                  </a:lnTo>
                  <a:lnTo>
                    <a:pt x="412019" y="75259"/>
                  </a:lnTo>
                  <a:lnTo>
                    <a:pt x="440451" y="112313"/>
                  </a:lnTo>
                  <a:lnTo>
                    <a:pt x="461108" y="154203"/>
                  </a:lnTo>
                  <a:lnTo>
                    <a:pt x="473195" y="199317"/>
                  </a:lnTo>
                  <a:lnTo>
                    <a:pt x="476250" y="230326"/>
                  </a:lnTo>
                  <a:lnTo>
                    <a:pt x="476249" y="238124"/>
                  </a:lnTo>
                  <a:lnTo>
                    <a:pt x="476250" y="245923"/>
                  </a:lnTo>
                  <a:lnTo>
                    <a:pt x="470152" y="292229"/>
                  </a:lnTo>
                  <a:lnTo>
                    <a:pt x="455139" y="336456"/>
                  </a:lnTo>
                  <a:lnTo>
                    <a:pt x="431785" y="376904"/>
                  </a:lnTo>
                  <a:lnTo>
                    <a:pt x="400990" y="412019"/>
                  </a:lnTo>
                  <a:lnTo>
                    <a:pt x="363935" y="440451"/>
                  </a:lnTo>
                  <a:lnTo>
                    <a:pt x="322046" y="461107"/>
                  </a:lnTo>
                  <a:lnTo>
                    <a:pt x="276931" y="473195"/>
                  </a:lnTo>
                  <a:lnTo>
                    <a:pt x="253703" y="475867"/>
                  </a:lnTo>
                  <a:lnTo>
                    <a:pt x="245923" y="476249"/>
                  </a:lnTo>
                  <a:close/>
                </a:path>
              </a:pathLst>
            </a:custGeom>
            <a:solidFill>
              <a:srgbClr val="2E7D32"/>
            </a:solidFill>
          </p:spPr>
          <p:txBody>
            <a:bodyPr wrap="square" lIns="0" tIns="0" rIns="0" bIns="0" rtlCol="0"/>
            <a:lstStyle/>
            <a:p>
              <a:endParaRPr sz="1688"/>
            </a:p>
          </p:txBody>
        </p:sp>
        <p:pic>
          <p:nvPicPr>
            <p:cNvPr id="11" name="object 11"/>
            <p:cNvPicPr/>
            <p:nvPr/>
          </p:nvPicPr>
          <p:blipFill>
            <a:blip r:embed="rId3" cstate="print"/>
            <a:stretch>
              <a:fillRect/>
            </a:stretch>
          </p:blipFill>
          <p:spPr>
            <a:xfrm>
              <a:off x="1041399" y="2498724"/>
              <a:ext cx="203200" cy="222250"/>
            </a:xfrm>
            <a:prstGeom prst="rect">
              <a:avLst/>
            </a:prstGeom>
          </p:spPr>
        </p:pic>
        <p:sp>
          <p:nvSpPr>
            <p:cNvPr id="12" name="object 12"/>
            <p:cNvSpPr/>
            <p:nvPr/>
          </p:nvSpPr>
          <p:spPr>
            <a:xfrm>
              <a:off x="904874" y="3248024"/>
              <a:ext cx="447675" cy="323850"/>
            </a:xfrm>
            <a:custGeom>
              <a:avLst/>
              <a:gdLst/>
              <a:ahLst/>
              <a:cxnLst/>
              <a:rect l="l" t="t" r="r" b="b"/>
              <a:pathLst>
                <a:path w="447675" h="323850">
                  <a:moveTo>
                    <a:pt x="285749" y="323849"/>
                  </a:moveTo>
                  <a:lnTo>
                    <a:pt x="161924" y="323849"/>
                  </a:lnTo>
                  <a:lnTo>
                    <a:pt x="153969" y="323655"/>
                  </a:lnTo>
                  <a:lnTo>
                    <a:pt x="114919" y="316878"/>
                  </a:lnTo>
                  <a:lnTo>
                    <a:pt x="78686" y="300817"/>
                  </a:lnTo>
                  <a:lnTo>
                    <a:pt x="47426" y="276422"/>
                  </a:lnTo>
                  <a:lnTo>
                    <a:pt x="23031" y="245162"/>
                  </a:lnTo>
                  <a:lnTo>
                    <a:pt x="6970" y="208929"/>
                  </a:lnTo>
                  <a:lnTo>
                    <a:pt x="194" y="169879"/>
                  </a:lnTo>
                  <a:lnTo>
                    <a:pt x="0" y="161924"/>
                  </a:lnTo>
                  <a:lnTo>
                    <a:pt x="194" y="153969"/>
                  </a:lnTo>
                  <a:lnTo>
                    <a:pt x="6970" y="114919"/>
                  </a:lnTo>
                  <a:lnTo>
                    <a:pt x="23031" y="78686"/>
                  </a:lnTo>
                  <a:lnTo>
                    <a:pt x="47426" y="47426"/>
                  </a:lnTo>
                  <a:lnTo>
                    <a:pt x="78686" y="23031"/>
                  </a:lnTo>
                  <a:lnTo>
                    <a:pt x="114919" y="6970"/>
                  </a:lnTo>
                  <a:lnTo>
                    <a:pt x="153969" y="194"/>
                  </a:lnTo>
                  <a:lnTo>
                    <a:pt x="161924" y="0"/>
                  </a:lnTo>
                  <a:lnTo>
                    <a:pt x="285749" y="0"/>
                  </a:lnTo>
                  <a:lnTo>
                    <a:pt x="325104" y="4853"/>
                  </a:lnTo>
                  <a:lnTo>
                    <a:pt x="362081" y="19118"/>
                  </a:lnTo>
                  <a:lnTo>
                    <a:pt x="394485" y="41939"/>
                  </a:lnTo>
                  <a:lnTo>
                    <a:pt x="420385" y="71964"/>
                  </a:lnTo>
                  <a:lnTo>
                    <a:pt x="438213" y="107382"/>
                  </a:lnTo>
                  <a:lnTo>
                    <a:pt x="446896" y="146053"/>
                  </a:lnTo>
                  <a:lnTo>
                    <a:pt x="447674" y="161924"/>
                  </a:lnTo>
                  <a:lnTo>
                    <a:pt x="447480" y="169879"/>
                  </a:lnTo>
                  <a:lnTo>
                    <a:pt x="440704" y="208929"/>
                  </a:lnTo>
                  <a:lnTo>
                    <a:pt x="424643" y="245162"/>
                  </a:lnTo>
                  <a:lnTo>
                    <a:pt x="400248" y="276422"/>
                  </a:lnTo>
                  <a:lnTo>
                    <a:pt x="368988" y="300817"/>
                  </a:lnTo>
                  <a:lnTo>
                    <a:pt x="332754" y="316878"/>
                  </a:lnTo>
                  <a:lnTo>
                    <a:pt x="293704" y="323655"/>
                  </a:lnTo>
                  <a:lnTo>
                    <a:pt x="285749" y="323849"/>
                  </a:lnTo>
                  <a:close/>
                </a:path>
              </a:pathLst>
            </a:custGeom>
            <a:solidFill>
              <a:srgbClr val="2E7D32">
                <a:alpha val="10198"/>
              </a:srgbClr>
            </a:solidFill>
          </p:spPr>
          <p:txBody>
            <a:bodyPr wrap="square" lIns="0" tIns="0" rIns="0" bIns="0" rtlCol="0"/>
            <a:lstStyle/>
            <a:p>
              <a:endParaRPr sz="1688"/>
            </a:p>
          </p:txBody>
        </p:sp>
      </p:grpSp>
      <p:sp>
        <p:nvSpPr>
          <p:cNvPr id="13" name="object 13"/>
          <p:cNvSpPr txBox="1"/>
          <p:nvPr/>
        </p:nvSpPr>
        <p:spPr>
          <a:xfrm>
            <a:off x="2429248" y="2310481"/>
            <a:ext cx="4048701" cy="1278142"/>
          </a:xfrm>
          <a:prstGeom prst="rect">
            <a:avLst/>
          </a:prstGeom>
        </p:spPr>
        <p:txBody>
          <a:bodyPr vert="horz" wrap="square" lIns="0" tIns="11910" rIns="0" bIns="0" rtlCol="0">
            <a:spAutoFit/>
          </a:bodyPr>
          <a:lstStyle/>
          <a:p>
            <a:pPr marL="591930">
              <a:spcBef>
                <a:spcPts val="94"/>
              </a:spcBef>
            </a:pPr>
            <a:r>
              <a:rPr sz="1547" b="1" spc="-9" dirty="0">
                <a:solidFill>
                  <a:srgbClr val="2E7D32"/>
                </a:solidFill>
                <a:latin typeface="Tahoma"/>
                <a:cs typeface="Tahoma"/>
              </a:rPr>
              <a:t>Donor</a:t>
            </a:r>
            <a:endParaRPr sz="1547">
              <a:latin typeface="Tahoma"/>
              <a:cs typeface="Tahoma"/>
            </a:endParaRPr>
          </a:p>
          <a:p>
            <a:pPr>
              <a:spcBef>
                <a:spcPts val="1547"/>
              </a:spcBef>
            </a:pPr>
            <a:endParaRPr sz="1547">
              <a:latin typeface="Tahoma"/>
              <a:cs typeface="Tahoma"/>
            </a:endParaRPr>
          </a:p>
          <a:p>
            <a:pPr marL="11910" marR="4764" indent="89325">
              <a:lnSpc>
                <a:spcPct val="137500"/>
              </a:lnSpc>
              <a:tabLst>
                <a:tab pos="538930" algn="l"/>
              </a:tabLst>
            </a:pPr>
            <a:r>
              <a:rPr sz="1125" spc="-47" dirty="0">
                <a:solidFill>
                  <a:srgbClr val="2E7D32"/>
                </a:solidFill>
                <a:latin typeface="Tahoma"/>
                <a:cs typeface="Tahoma"/>
              </a:rPr>
              <a:t>As</a:t>
            </a:r>
            <a:r>
              <a:rPr sz="1125" spc="-117" dirty="0">
                <a:solidFill>
                  <a:srgbClr val="2E7D32"/>
                </a:solidFill>
                <a:latin typeface="Tahoma"/>
                <a:cs typeface="Tahoma"/>
              </a:rPr>
              <a:t> </a:t>
            </a:r>
            <a:r>
              <a:rPr sz="1125" spc="-47" dirty="0">
                <a:solidFill>
                  <a:srgbClr val="2E7D32"/>
                </a:solidFill>
                <a:latin typeface="Tahoma"/>
                <a:cs typeface="Tahoma"/>
              </a:rPr>
              <a:t>a</a:t>
            </a:r>
            <a:r>
              <a:rPr sz="1125" dirty="0">
                <a:solidFill>
                  <a:srgbClr val="2E7D32"/>
                </a:solidFill>
                <a:latin typeface="Tahoma"/>
                <a:cs typeface="Tahoma"/>
              </a:rPr>
              <a:t>	</a:t>
            </a:r>
            <a:r>
              <a:rPr sz="1407" b="1" spc="-117" dirty="0">
                <a:solidFill>
                  <a:srgbClr val="2E7D32"/>
                </a:solidFill>
                <a:latin typeface="Tahoma"/>
                <a:cs typeface="Tahoma"/>
              </a:rPr>
              <a:t>Donor</a:t>
            </a:r>
            <a:r>
              <a:rPr sz="1407" spc="-117" dirty="0">
                <a:latin typeface="Tahoma"/>
                <a:cs typeface="Tahoma"/>
              </a:rPr>
              <a:t>,</a:t>
            </a:r>
            <a:r>
              <a:rPr sz="1407" spc="-136" dirty="0">
                <a:latin typeface="Tahoma"/>
                <a:cs typeface="Tahoma"/>
              </a:rPr>
              <a:t> </a:t>
            </a:r>
            <a:r>
              <a:rPr sz="1407" spc="-164" dirty="0">
                <a:latin typeface="Tahoma"/>
                <a:cs typeface="Tahoma"/>
              </a:rPr>
              <a:t>I</a:t>
            </a:r>
            <a:r>
              <a:rPr sz="1407" spc="-131" dirty="0">
                <a:latin typeface="Tahoma"/>
                <a:cs typeface="Tahoma"/>
              </a:rPr>
              <a:t> </a:t>
            </a:r>
            <a:r>
              <a:rPr sz="1407" spc="-33" dirty="0">
                <a:latin typeface="Tahoma"/>
                <a:cs typeface="Tahoma"/>
              </a:rPr>
              <a:t>want</a:t>
            </a:r>
            <a:r>
              <a:rPr sz="1407" spc="-131" dirty="0">
                <a:latin typeface="Tahoma"/>
                <a:cs typeface="Tahoma"/>
              </a:rPr>
              <a:t> </a:t>
            </a:r>
            <a:r>
              <a:rPr sz="1407" spc="-9" dirty="0">
                <a:latin typeface="Tahoma"/>
                <a:cs typeface="Tahoma"/>
              </a:rPr>
              <a:t>to</a:t>
            </a:r>
            <a:r>
              <a:rPr sz="1407" spc="-131" dirty="0">
                <a:latin typeface="Tahoma"/>
                <a:cs typeface="Tahoma"/>
              </a:rPr>
              <a:t> </a:t>
            </a:r>
            <a:r>
              <a:rPr sz="1407" b="1" spc="-127" dirty="0">
                <a:solidFill>
                  <a:srgbClr val="2E7D32"/>
                </a:solidFill>
                <a:latin typeface="Tahoma"/>
                <a:cs typeface="Tahoma"/>
              </a:rPr>
              <a:t>create</a:t>
            </a:r>
            <a:r>
              <a:rPr sz="1407" b="1" spc="-103" dirty="0">
                <a:solidFill>
                  <a:srgbClr val="2E7D32"/>
                </a:solidFill>
                <a:latin typeface="Tahoma"/>
                <a:cs typeface="Tahoma"/>
              </a:rPr>
              <a:t> </a:t>
            </a:r>
            <a:r>
              <a:rPr sz="1407" b="1" spc="-127" dirty="0">
                <a:solidFill>
                  <a:srgbClr val="2E7D32"/>
                </a:solidFill>
                <a:latin typeface="Tahoma"/>
                <a:cs typeface="Tahoma"/>
              </a:rPr>
              <a:t>a</a:t>
            </a:r>
            <a:r>
              <a:rPr sz="1407" b="1" spc="-103" dirty="0">
                <a:solidFill>
                  <a:srgbClr val="2E7D32"/>
                </a:solidFill>
                <a:latin typeface="Tahoma"/>
                <a:cs typeface="Tahoma"/>
              </a:rPr>
              <a:t> </a:t>
            </a:r>
            <a:r>
              <a:rPr sz="1407" b="1" spc="-107" dirty="0">
                <a:solidFill>
                  <a:srgbClr val="2E7D32"/>
                </a:solidFill>
                <a:latin typeface="Tahoma"/>
                <a:cs typeface="Tahoma"/>
              </a:rPr>
              <a:t>donation</a:t>
            </a:r>
            <a:r>
              <a:rPr sz="1407" b="1" spc="-103" dirty="0">
                <a:solidFill>
                  <a:srgbClr val="2E7D32"/>
                </a:solidFill>
                <a:latin typeface="Tahoma"/>
                <a:cs typeface="Tahoma"/>
              </a:rPr>
              <a:t> </a:t>
            </a:r>
            <a:r>
              <a:rPr sz="1407" b="1" spc="-117" dirty="0">
                <a:solidFill>
                  <a:srgbClr val="2E7D32"/>
                </a:solidFill>
                <a:latin typeface="Tahoma"/>
                <a:cs typeface="Tahoma"/>
              </a:rPr>
              <a:t>post</a:t>
            </a:r>
            <a:r>
              <a:rPr sz="1407" b="1" spc="-103" dirty="0">
                <a:solidFill>
                  <a:srgbClr val="2E7D32"/>
                </a:solidFill>
                <a:latin typeface="Tahoma"/>
                <a:cs typeface="Tahoma"/>
              </a:rPr>
              <a:t> </a:t>
            </a:r>
            <a:r>
              <a:rPr sz="1407" spc="-28" dirty="0">
                <a:latin typeface="Tahoma"/>
                <a:cs typeface="Tahoma"/>
              </a:rPr>
              <a:t>so</a:t>
            </a:r>
            <a:r>
              <a:rPr sz="1407" spc="-131" dirty="0">
                <a:latin typeface="Tahoma"/>
                <a:cs typeface="Tahoma"/>
              </a:rPr>
              <a:t> </a:t>
            </a:r>
            <a:r>
              <a:rPr sz="1407" spc="-19" dirty="0">
                <a:latin typeface="Tahoma"/>
                <a:cs typeface="Tahoma"/>
              </a:rPr>
              <a:t>that </a:t>
            </a:r>
            <a:r>
              <a:rPr sz="1407" spc="-42" dirty="0">
                <a:latin typeface="Tahoma"/>
                <a:cs typeface="Tahoma"/>
              </a:rPr>
              <a:t>nearby</a:t>
            </a:r>
            <a:r>
              <a:rPr sz="1407" spc="-122" dirty="0">
                <a:latin typeface="Tahoma"/>
                <a:cs typeface="Tahoma"/>
              </a:rPr>
              <a:t> </a:t>
            </a:r>
            <a:r>
              <a:rPr sz="1407" spc="-61" dirty="0">
                <a:latin typeface="Tahoma"/>
                <a:cs typeface="Tahoma"/>
              </a:rPr>
              <a:t>NGOs</a:t>
            </a:r>
            <a:r>
              <a:rPr sz="1407" spc="-122" dirty="0">
                <a:latin typeface="Tahoma"/>
                <a:cs typeface="Tahoma"/>
              </a:rPr>
              <a:t> </a:t>
            </a:r>
            <a:r>
              <a:rPr sz="1407" spc="-33" dirty="0">
                <a:latin typeface="Tahoma"/>
                <a:cs typeface="Tahoma"/>
              </a:rPr>
              <a:t>can</a:t>
            </a:r>
            <a:r>
              <a:rPr sz="1407" spc="-122" dirty="0">
                <a:latin typeface="Tahoma"/>
                <a:cs typeface="Tahoma"/>
              </a:rPr>
              <a:t> </a:t>
            </a:r>
            <a:r>
              <a:rPr sz="1407" spc="-38" dirty="0">
                <a:latin typeface="Tahoma"/>
                <a:cs typeface="Tahoma"/>
              </a:rPr>
              <a:t>request</a:t>
            </a:r>
            <a:r>
              <a:rPr sz="1407" spc="-122" dirty="0">
                <a:latin typeface="Tahoma"/>
                <a:cs typeface="Tahoma"/>
              </a:rPr>
              <a:t> </a:t>
            </a:r>
            <a:r>
              <a:rPr sz="1407" spc="-23" dirty="0">
                <a:latin typeface="Tahoma"/>
                <a:cs typeface="Tahoma"/>
              </a:rPr>
              <a:t>it</a:t>
            </a:r>
            <a:endParaRPr sz="1407">
              <a:latin typeface="Tahoma"/>
              <a:cs typeface="Tahoma"/>
            </a:endParaRPr>
          </a:p>
        </p:txBody>
      </p:sp>
      <p:grpSp>
        <p:nvGrpSpPr>
          <p:cNvPr id="14" name="object 14"/>
          <p:cNvGrpSpPr/>
          <p:nvPr/>
        </p:nvGrpSpPr>
        <p:grpSpPr>
          <a:xfrm>
            <a:off x="7329253" y="1940803"/>
            <a:ext cx="5168213" cy="2121117"/>
            <a:chOff x="6117335" y="2069591"/>
            <a:chExt cx="5511165" cy="2261870"/>
          </a:xfrm>
        </p:grpSpPr>
        <p:sp>
          <p:nvSpPr>
            <p:cNvPr id="15" name="object 15"/>
            <p:cNvSpPr/>
            <p:nvPr/>
          </p:nvSpPr>
          <p:spPr>
            <a:xfrm>
              <a:off x="6117335" y="2069591"/>
              <a:ext cx="5511165" cy="2261870"/>
            </a:xfrm>
            <a:custGeom>
              <a:avLst/>
              <a:gdLst/>
              <a:ahLst/>
              <a:cxnLst/>
              <a:rect l="l" t="t" r="r" b="b"/>
              <a:pathLst>
                <a:path w="5511165" h="2261870">
                  <a:moveTo>
                    <a:pt x="5510783" y="2261615"/>
                  </a:moveTo>
                  <a:lnTo>
                    <a:pt x="0" y="2261615"/>
                  </a:lnTo>
                  <a:lnTo>
                    <a:pt x="0" y="0"/>
                  </a:lnTo>
                  <a:lnTo>
                    <a:pt x="5510783" y="0"/>
                  </a:lnTo>
                  <a:lnTo>
                    <a:pt x="5510783" y="73532"/>
                  </a:lnTo>
                  <a:lnTo>
                    <a:pt x="216788" y="73532"/>
                  </a:lnTo>
                  <a:lnTo>
                    <a:pt x="206467" y="74031"/>
                  </a:lnTo>
                  <a:lnTo>
                    <a:pt x="167347" y="85918"/>
                  </a:lnTo>
                  <a:lnTo>
                    <a:pt x="135755" y="111871"/>
                  </a:lnTo>
                  <a:lnTo>
                    <a:pt x="116499" y="147938"/>
                  </a:lnTo>
                  <a:lnTo>
                    <a:pt x="112013" y="178307"/>
                  </a:lnTo>
                  <a:lnTo>
                    <a:pt x="112013" y="2007107"/>
                  </a:lnTo>
                  <a:lnTo>
                    <a:pt x="119989" y="2047202"/>
                  </a:lnTo>
                  <a:lnTo>
                    <a:pt x="142701" y="2081194"/>
                  </a:lnTo>
                  <a:lnTo>
                    <a:pt x="176692" y="2103906"/>
                  </a:lnTo>
                  <a:lnTo>
                    <a:pt x="216788" y="2111882"/>
                  </a:lnTo>
                  <a:lnTo>
                    <a:pt x="5510783" y="2111882"/>
                  </a:lnTo>
                  <a:lnTo>
                    <a:pt x="5510783" y="2261615"/>
                  </a:lnTo>
                  <a:close/>
                </a:path>
                <a:path w="5511165" h="2261870">
                  <a:moveTo>
                    <a:pt x="5510783" y="2111882"/>
                  </a:moveTo>
                  <a:lnTo>
                    <a:pt x="5293613" y="2111882"/>
                  </a:lnTo>
                  <a:lnTo>
                    <a:pt x="5303934" y="2111384"/>
                  </a:lnTo>
                  <a:lnTo>
                    <a:pt x="5314057" y="2109888"/>
                  </a:lnTo>
                  <a:lnTo>
                    <a:pt x="5351833" y="2094240"/>
                  </a:lnTo>
                  <a:lnTo>
                    <a:pt x="5380746" y="2065327"/>
                  </a:lnTo>
                  <a:lnTo>
                    <a:pt x="5396393" y="2027551"/>
                  </a:lnTo>
                  <a:lnTo>
                    <a:pt x="5398388" y="2007107"/>
                  </a:lnTo>
                  <a:lnTo>
                    <a:pt x="5398388" y="178307"/>
                  </a:lnTo>
                  <a:lnTo>
                    <a:pt x="5390411" y="138212"/>
                  </a:lnTo>
                  <a:lnTo>
                    <a:pt x="5367700" y="104220"/>
                  </a:lnTo>
                  <a:lnTo>
                    <a:pt x="5333708" y="81508"/>
                  </a:lnTo>
                  <a:lnTo>
                    <a:pt x="5293613" y="73532"/>
                  </a:lnTo>
                  <a:lnTo>
                    <a:pt x="5510783" y="73532"/>
                  </a:lnTo>
                  <a:lnTo>
                    <a:pt x="5510783" y="2111882"/>
                  </a:lnTo>
                  <a:close/>
                </a:path>
              </a:pathLst>
            </a:custGeom>
            <a:solidFill>
              <a:srgbClr val="000000">
                <a:alpha val="5099"/>
              </a:srgbClr>
            </a:solidFill>
          </p:spPr>
          <p:txBody>
            <a:bodyPr wrap="square" lIns="0" tIns="0" rIns="0" bIns="0" rtlCol="0"/>
            <a:lstStyle/>
            <a:p>
              <a:endParaRPr sz="1688"/>
            </a:p>
          </p:txBody>
        </p:sp>
        <p:sp>
          <p:nvSpPr>
            <p:cNvPr id="16" name="object 16"/>
            <p:cNvSpPr/>
            <p:nvPr/>
          </p:nvSpPr>
          <p:spPr>
            <a:xfrm>
              <a:off x="6219824" y="2133599"/>
              <a:ext cx="5305425" cy="2057400"/>
            </a:xfrm>
            <a:custGeom>
              <a:avLst/>
              <a:gdLst/>
              <a:ahLst/>
              <a:cxnLst/>
              <a:rect l="l" t="t" r="r" b="b"/>
              <a:pathLst>
                <a:path w="5305425" h="2057400">
                  <a:moveTo>
                    <a:pt x="5198630" y="2057399"/>
                  </a:moveTo>
                  <a:lnTo>
                    <a:pt x="106795" y="2057399"/>
                  </a:lnTo>
                  <a:lnTo>
                    <a:pt x="99361" y="2056667"/>
                  </a:lnTo>
                  <a:lnTo>
                    <a:pt x="57038" y="2042305"/>
                  </a:lnTo>
                  <a:lnTo>
                    <a:pt x="23431" y="2012840"/>
                  </a:lnTo>
                  <a:lnTo>
                    <a:pt x="3659" y="1972758"/>
                  </a:lnTo>
                  <a:lnTo>
                    <a:pt x="0" y="1950604"/>
                  </a:lnTo>
                  <a:lnTo>
                    <a:pt x="0" y="1943099"/>
                  </a:lnTo>
                  <a:lnTo>
                    <a:pt x="0" y="106794"/>
                  </a:lnTo>
                  <a:lnTo>
                    <a:pt x="11571" y="63625"/>
                  </a:lnTo>
                  <a:lnTo>
                    <a:pt x="38784" y="28170"/>
                  </a:lnTo>
                  <a:lnTo>
                    <a:pt x="77492" y="5828"/>
                  </a:lnTo>
                  <a:lnTo>
                    <a:pt x="106795" y="0"/>
                  </a:lnTo>
                  <a:lnTo>
                    <a:pt x="5198630" y="0"/>
                  </a:lnTo>
                  <a:lnTo>
                    <a:pt x="5241797" y="11572"/>
                  </a:lnTo>
                  <a:lnTo>
                    <a:pt x="5277252" y="38784"/>
                  </a:lnTo>
                  <a:lnTo>
                    <a:pt x="5299595" y="77492"/>
                  </a:lnTo>
                  <a:lnTo>
                    <a:pt x="5305424" y="106794"/>
                  </a:lnTo>
                  <a:lnTo>
                    <a:pt x="5305424" y="1950604"/>
                  </a:lnTo>
                  <a:lnTo>
                    <a:pt x="5293851" y="1993773"/>
                  </a:lnTo>
                  <a:lnTo>
                    <a:pt x="5266638" y="2029228"/>
                  </a:lnTo>
                  <a:lnTo>
                    <a:pt x="5227931" y="2051570"/>
                  </a:lnTo>
                  <a:lnTo>
                    <a:pt x="5206062" y="2056667"/>
                  </a:lnTo>
                  <a:lnTo>
                    <a:pt x="5198630" y="2057399"/>
                  </a:lnTo>
                  <a:close/>
                </a:path>
              </a:pathLst>
            </a:custGeom>
            <a:solidFill>
              <a:srgbClr val="F1F7E8"/>
            </a:solidFill>
          </p:spPr>
          <p:txBody>
            <a:bodyPr wrap="square" lIns="0" tIns="0" rIns="0" bIns="0" rtlCol="0"/>
            <a:lstStyle/>
            <a:p>
              <a:endParaRPr sz="1688"/>
            </a:p>
          </p:txBody>
        </p:sp>
        <p:sp>
          <p:nvSpPr>
            <p:cNvPr id="17" name="object 17"/>
            <p:cNvSpPr/>
            <p:nvPr/>
          </p:nvSpPr>
          <p:spPr>
            <a:xfrm>
              <a:off x="6457949" y="2943224"/>
              <a:ext cx="4829175" cy="19050"/>
            </a:xfrm>
            <a:custGeom>
              <a:avLst/>
              <a:gdLst/>
              <a:ahLst/>
              <a:cxnLst/>
              <a:rect l="l" t="t" r="r" b="b"/>
              <a:pathLst>
                <a:path w="4829175" h="19050">
                  <a:moveTo>
                    <a:pt x="4829174" y="19049"/>
                  </a:moveTo>
                  <a:lnTo>
                    <a:pt x="0" y="19049"/>
                  </a:lnTo>
                  <a:lnTo>
                    <a:pt x="0" y="0"/>
                  </a:lnTo>
                  <a:lnTo>
                    <a:pt x="4829174" y="0"/>
                  </a:lnTo>
                  <a:lnTo>
                    <a:pt x="4829174" y="19049"/>
                  </a:lnTo>
                  <a:close/>
                </a:path>
              </a:pathLst>
            </a:custGeom>
            <a:solidFill>
              <a:srgbClr val="2E7D32">
                <a:alpha val="19999"/>
              </a:srgbClr>
            </a:solidFill>
          </p:spPr>
          <p:txBody>
            <a:bodyPr wrap="square" lIns="0" tIns="0" rIns="0" bIns="0" rtlCol="0"/>
            <a:lstStyle/>
            <a:p>
              <a:endParaRPr sz="1688"/>
            </a:p>
          </p:txBody>
        </p:sp>
        <p:sp>
          <p:nvSpPr>
            <p:cNvPr id="18" name="object 18"/>
            <p:cNvSpPr/>
            <p:nvPr/>
          </p:nvSpPr>
          <p:spPr>
            <a:xfrm>
              <a:off x="6457950" y="2371724"/>
              <a:ext cx="476250" cy="476250"/>
            </a:xfrm>
            <a:custGeom>
              <a:avLst/>
              <a:gdLst/>
              <a:ahLst/>
              <a:cxnLst/>
              <a:rect l="l" t="t" r="r" b="b"/>
              <a:pathLst>
                <a:path w="476250" h="476250">
                  <a:moveTo>
                    <a:pt x="245923" y="476249"/>
                  </a:moveTo>
                  <a:lnTo>
                    <a:pt x="230325" y="476249"/>
                  </a:lnTo>
                  <a:lnTo>
                    <a:pt x="222545" y="475867"/>
                  </a:lnTo>
                  <a:lnTo>
                    <a:pt x="184018" y="470152"/>
                  </a:lnTo>
                  <a:lnTo>
                    <a:pt x="139792" y="455138"/>
                  </a:lnTo>
                  <a:lnTo>
                    <a:pt x="99345" y="431785"/>
                  </a:lnTo>
                  <a:lnTo>
                    <a:pt x="64229" y="400989"/>
                  </a:lnTo>
                  <a:lnTo>
                    <a:pt x="35797" y="363935"/>
                  </a:lnTo>
                  <a:lnTo>
                    <a:pt x="15140" y="322045"/>
                  </a:lnTo>
                  <a:lnTo>
                    <a:pt x="3053" y="276931"/>
                  </a:lnTo>
                  <a:lnTo>
                    <a:pt x="0" y="245923"/>
                  </a:lnTo>
                  <a:lnTo>
                    <a:pt x="0" y="230326"/>
                  </a:lnTo>
                  <a:lnTo>
                    <a:pt x="6096" y="184019"/>
                  </a:lnTo>
                  <a:lnTo>
                    <a:pt x="21109" y="139792"/>
                  </a:lnTo>
                  <a:lnTo>
                    <a:pt x="44462" y="99344"/>
                  </a:lnTo>
                  <a:lnTo>
                    <a:pt x="75259" y="64230"/>
                  </a:lnTo>
                  <a:lnTo>
                    <a:pt x="112314" y="35798"/>
                  </a:lnTo>
                  <a:lnTo>
                    <a:pt x="154202" y="15141"/>
                  </a:lnTo>
                  <a:lnTo>
                    <a:pt x="199317" y="3054"/>
                  </a:lnTo>
                  <a:lnTo>
                    <a:pt x="230325" y="0"/>
                  </a:lnTo>
                  <a:lnTo>
                    <a:pt x="245923" y="0"/>
                  </a:lnTo>
                  <a:lnTo>
                    <a:pt x="292229" y="6096"/>
                  </a:lnTo>
                  <a:lnTo>
                    <a:pt x="336456" y="21110"/>
                  </a:lnTo>
                  <a:lnTo>
                    <a:pt x="376903" y="44463"/>
                  </a:lnTo>
                  <a:lnTo>
                    <a:pt x="412018" y="75259"/>
                  </a:lnTo>
                  <a:lnTo>
                    <a:pt x="440450" y="112313"/>
                  </a:lnTo>
                  <a:lnTo>
                    <a:pt x="461107" y="154203"/>
                  </a:lnTo>
                  <a:lnTo>
                    <a:pt x="473194" y="199317"/>
                  </a:lnTo>
                  <a:lnTo>
                    <a:pt x="476249" y="230326"/>
                  </a:lnTo>
                  <a:lnTo>
                    <a:pt x="476249" y="238124"/>
                  </a:lnTo>
                  <a:lnTo>
                    <a:pt x="476249" y="245923"/>
                  </a:lnTo>
                  <a:lnTo>
                    <a:pt x="470152" y="292229"/>
                  </a:lnTo>
                  <a:lnTo>
                    <a:pt x="455138" y="336456"/>
                  </a:lnTo>
                  <a:lnTo>
                    <a:pt x="431785" y="376904"/>
                  </a:lnTo>
                  <a:lnTo>
                    <a:pt x="400989" y="412019"/>
                  </a:lnTo>
                  <a:lnTo>
                    <a:pt x="363934" y="440451"/>
                  </a:lnTo>
                  <a:lnTo>
                    <a:pt x="322045" y="461107"/>
                  </a:lnTo>
                  <a:lnTo>
                    <a:pt x="276931" y="473195"/>
                  </a:lnTo>
                  <a:lnTo>
                    <a:pt x="253703" y="475867"/>
                  </a:lnTo>
                  <a:lnTo>
                    <a:pt x="245923" y="476249"/>
                  </a:lnTo>
                  <a:close/>
                </a:path>
              </a:pathLst>
            </a:custGeom>
            <a:solidFill>
              <a:srgbClr val="2E7D32"/>
            </a:solidFill>
          </p:spPr>
          <p:txBody>
            <a:bodyPr wrap="square" lIns="0" tIns="0" rIns="0" bIns="0" rtlCol="0"/>
            <a:lstStyle/>
            <a:p>
              <a:endParaRPr sz="1688"/>
            </a:p>
          </p:txBody>
        </p:sp>
        <p:pic>
          <p:nvPicPr>
            <p:cNvPr id="19" name="object 19"/>
            <p:cNvPicPr/>
            <p:nvPr/>
          </p:nvPicPr>
          <p:blipFill>
            <a:blip r:embed="rId4" cstate="print"/>
            <a:stretch>
              <a:fillRect/>
            </a:stretch>
          </p:blipFill>
          <p:spPr>
            <a:xfrm>
              <a:off x="6567487" y="2498724"/>
              <a:ext cx="238125" cy="222250"/>
            </a:xfrm>
            <a:prstGeom prst="rect">
              <a:avLst/>
            </a:prstGeom>
          </p:spPr>
        </p:pic>
      </p:grpSp>
      <p:sp>
        <p:nvSpPr>
          <p:cNvPr id="20" name="object 20"/>
          <p:cNvSpPr txBox="1"/>
          <p:nvPr/>
        </p:nvSpPr>
        <p:spPr>
          <a:xfrm>
            <a:off x="8212893" y="2310481"/>
            <a:ext cx="409098" cy="250105"/>
          </a:xfrm>
          <a:prstGeom prst="rect">
            <a:avLst/>
          </a:prstGeom>
        </p:spPr>
        <p:txBody>
          <a:bodyPr vert="horz" wrap="square" lIns="0" tIns="11910" rIns="0" bIns="0" rtlCol="0">
            <a:spAutoFit/>
          </a:bodyPr>
          <a:lstStyle/>
          <a:p>
            <a:pPr marL="11910">
              <a:spcBef>
                <a:spcPts val="94"/>
              </a:spcBef>
            </a:pPr>
            <a:r>
              <a:rPr sz="1547" b="1" spc="-159" dirty="0">
                <a:solidFill>
                  <a:srgbClr val="2E7D32"/>
                </a:solidFill>
                <a:latin typeface="Tahoma"/>
                <a:cs typeface="Tahoma"/>
              </a:rPr>
              <a:t>NGO</a:t>
            </a:r>
            <a:endParaRPr sz="1547">
              <a:latin typeface="Tahoma"/>
              <a:cs typeface="Tahoma"/>
            </a:endParaRPr>
          </a:p>
        </p:txBody>
      </p:sp>
      <p:sp>
        <p:nvSpPr>
          <p:cNvPr id="21" name="object 21"/>
          <p:cNvSpPr/>
          <p:nvPr/>
        </p:nvSpPr>
        <p:spPr>
          <a:xfrm>
            <a:off x="7648671" y="3045904"/>
            <a:ext cx="491275" cy="303697"/>
          </a:xfrm>
          <a:custGeom>
            <a:avLst/>
            <a:gdLst/>
            <a:ahLst/>
            <a:cxnLst/>
            <a:rect l="l" t="t" r="r" b="b"/>
            <a:pathLst>
              <a:path w="523875" h="323850">
                <a:moveTo>
                  <a:pt x="361949" y="323849"/>
                </a:moveTo>
                <a:lnTo>
                  <a:pt x="161924" y="323849"/>
                </a:lnTo>
                <a:lnTo>
                  <a:pt x="153969" y="323655"/>
                </a:lnTo>
                <a:lnTo>
                  <a:pt x="114920" y="316878"/>
                </a:lnTo>
                <a:lnTo>
                  <a:pt x="78685" y="300817"/>
                </a:lnTo>
                <a:lnTo>
                  <a:pt x="47426" y="276422"/>
                </a:lnTo>
                <a:lnTo>
                  <a:pt x="23030" y="245162"/>
                </a:lnTo>
                <a:lnTo>
                  <a:pt x="6970" y="208929"/>
                </a:lnTo>
                <a:lnTo>
                  <a:pt x="194" y="169879"/>
                </a:lnTo>
                <a:lnTo>
                  <a:pt x="0" y="161924"/>
                </a:lnTo>
                <a:lnTo>
                  <a:pt x="194" y="153969"/>
                </a:lnTo>
                <a:lnTo>
                  <a:pt x="6970" y="114919"/>
                </a:lnTo>
                <a:lnTo>
                  <a:pt x="23030" y="78686"/>
                </a:lnTo>
                <a:lnTo>
                  <a:pt x="47426" y="47426"/>
                </a:lnTo>
                <a:lnTo>
                  <a:pt x="78685" y="23031"/>
                </a:lnTo>
                <a:lnTo>
                  <a:pt x="114920" y="6970"/>
                </a:lnTo>
                <a:lnTo>
                  <a:pt x="153969" y="194"/>
                </a:lnTo>
                <a:lnTo>
                  <a:pt x="161924" y="0"/>
                </a:lnTo>
                <a:lnTo>
                  <a:pt x="361949" y="0"/>
                </a:lnTo>
                <a:lnTo>
                  <a:pt x="401304" y="4853"/>
                </a:lnTo>
                <a:lnTo>
                  <a:pt x="438280" y="19118"/>
                </a:lnTo>
                <a:lnTo>
                  <a:pt x="470685" y="41939"/>
                </a:lnTo>
                <a:lnTo>
                  <a:pt x="496585" y="71964"/>
                </a:lnTo>
                <a:lnTo>
                  <a:pt x="514413" y="107382"/>
                </a:lnTo>
                <a:lnTo>
                  <a:pt x="523096" y="146053"/>
                </a:lnTo>
                <a:lnTo>
                  <a:pt x="523874" y="161924"/>
                </a:lnTo>
                <a:lnTo>
                  <a:pt x="523680" y="169879"/>
                </a:lnTo>
                <a:lnTo>
                  <a:pt x="516903" y="208929"/>
                </a:lnTo>
                <a:lnTo>
                  <a:pt x="500843" y="245162"/>
                </a:lnTo>
                <a:lnTo>
                  <a:pt x="476448" y="276422"/>
                </a:lnTo>
                <a:lnTo>
                  <a:pt x="445187" y="300817"/>
                </a:lnTo>
                <a:lnTo>
                  <a:pt x="408954" y="316878"/>
                </a:lnTo>
                <a:lnTo>
                  <a:pt x="369905" y="323655"/>
                </a:lnTo>
                <a:lnTo>
                  <a:pt x="361949" y="323849"/>
                </a:lnTo>
                <a:close/>
              </a:path>
            </a:pathLst>
          </a:custGeom>
          <a:solidFill>
            <a:srgbClr val="2E7D32">
              <a:alpha val="10198"/>
            </a:srgbClr>
          </a:solidFill>
        </p:spPr>
        <p:txBody>
          <a:bodyPr wrap="square" lIns="0" tIns="0" rIns="0" bIns="0" rtlCol="0"/>
          <a:lstStyle/>
          <a:p>
            <a:endParaRPr sz="1688"/>
          </a:p>
        </p:txBody>
      </p:sp>
      <p:sp>
        <p:nvSpPr>
          <p:cNvPr id="22" name="object 22"/>
          <p:cNvSpPr txBox="1"/>
          <p:nvPr/>
        </p:nvSpPr>
        <p:spPr>
          <a:xfrm>
            <a:off x="7632295" y="2980402"/>
            <a:ext cx="4540572" cy="609626"/>
          </a:xfrm>
          <a:prstGeom prst="rect">
            <a:avLst/>
          </a:prstGeom>
        </p:spPr>
        <p:txBody>
          <a:bodyPr vert="horz" wrap="square" lIns="0" tIns="11910" rIns="0" bIns="0" rtlCol="0">
            <a:spAutoFit/>
          </a:bodyPr>
          <a:lstStyle/>
          <a:p>
            <a:pPr marL="11910" marR="4764" indent="89325">
              <a:lnSpc>
                <a:spcPct val="137500"/>
              </a:lnSpc>
              <a:spcBef>
                <a:spcPts val="94"/>
              </a:spcBef>
              <a:tabLst>
                <a:tab pos="616941" algn="l"/>
              </a:tabLst>
            </a:pPr>
            <a:r>
              <a:rPr sz="1125" spc="-47" dirty="0">
                <a:solidFill>
                  <a:srgbClr val="2E7D32"/>
                </a:solidFill>
                <a:latin typeface="Tahoma"/>
                <a:cs typeface="Tahoma"/>
              </a:rPr>
              <a:t>As</a:t>
            </a:r>
            <a:r>
              <a:rPr sz="1125" spc="-117" dirty="0">
                <a:solidFill>
                  <a:srgbClr val="2E7D32"/>
                </a:solidFill>
                <a:latin typeface="Tahoma"/>
                <a:cs typeface="Tahoma"/>
              </a:rPr>
              <a:t> </a:t>
            </a:r>
            <a:r>
              <a:rPr sz="1125" spc="-23" dirty="0">
                <a:solidFill>
                  <a:srgbClr val="2E7D32"/>
                </a:solidFill>
                <a:latin typeface="Tahoma"/>
                <a:cs typeface="Tahoma"/>
              </a:rPr>
              <a:t>an</a:t>
            </a:r>
            <a:r>
              <a:rPr sz="1125" dirty="0">
                <a:solidFill>
                  <a:srgbClr val="2E7D32"/>
                </a:solidFill>
                <a:latin typeface="Tahoma"/>
                <a:cs typeface="Tahoma"/>
              </a:rPr>
              <a:t>	</a:t>
            </a:r>
            <a:r>
              <a:rPr sz="1407" b="1" spc="-141" dirty="0">
                <a:solidFill>
                  <a:srgbClr val="2E7D32"/>
                </a:solidFill>
                <a:latin typeface="Tahoma"/>
                <a:cs typeface="Tahoma"/>
              </a:rPr>
              <a:t>NGO</a:t>
            </a:r>
            <a:r>
              <a:rPr sz="1407" spc="-141" dirty="0">
                <a:latin typeface="Tahoma"/>
                <a:cs typeface="Tahoma"/>
              </a:rPr>
              <a:t>, </a:t>
            </a:r>
            <a:r>
              <a:rPr sz="1407" spc="-164" dirty="0">
                <a:latin typeface="Tahoma"/>
                <a:cs typeface="Tahoma"/>
              </a:rPr>
              <a:t>I</a:t>
            </a:r>
            <a:r>
              <a:rPr sz="1407" spc="-136" dirty="0">
                <a:latin typeface="Tahoma"/>
                <a:cs typeface="Tahoma"/>
              </a:rPr>
              <a:t> </a:t>
            </a:r>
            <a:r>
              <a:rPr sz="1407" spc="-33" dirty="0">
                <a:latin typeface="Tahoma"/>
                <a:cs typeface="Tahoma"/>
              </a:rPr>
              <a:t>want</a:t>
            </a:r>
            <a:r>
              <a:rPr sz="1407" spc="-136" dirty="0">
                <a:latin typeface="Tahoma"/>
                <a:cs typeface="Tahoma"/>
              </a:rPr>
              <a:t> </a:t>
            </a:r>
            <a:r>
              <a:rPr sz="1407" spc="-9" dirty="0">
                <a:latin typeface="Tahoma"/>
                <a:cs typeface="Tahoma"/>
              </a:rPr>
              <a:t>to</a:t>
            </a:r>
            <a:r>
              <a:rPr sz="1407" spc="-136" dirty="0">
                <a:latin typeface="Tahoma"/>
                <a:cs typeface="Tahoma"/>
              </a:rPr>
              <a:t> </a:t>
            </a:r>
            <a:r>
              <a:rPr sz="1407" b="1" spc="-131" dirty="0">
                <a:solidFill>
                  <a:srgbClr val="2E7D32"/>
                </a:solidFill>
                <a:latin typeface="Tahoma"/>
                <a:cs typeface="Tahoma"/>
              </a:rPr>
              <a:t>view</a:t>
            </a:r>
            <a:r>
              <a:rPr sz="1407" b="1" spc="-107" dirty="0">
                <a:solidFill>
                  <a:srgbClr val="2E7D32"/>
                </a:solidFill>
                <a:latin typeface="Tahoma"/>
                <a:cs typeface="Tahoma"/>
              </a:rPr>
              <a:t> </a:t>
            </a:r>
            <a:r>
              <a:rPr sz="1407" b="1" spc="-122" dirty="0">
                <a:solidFill>
                  <a:srgbClr val="2E7D32"/>
                </a:solidFill>
                <a:latin typeface="Tahoma"/>
                <a:cs typeface="Tahoma"/>
              </a:rPr>
              <a:t>nearby</a:t>
            </a:r>
            <a:r>
              <a:rPr sz="1407" b="1" spc="-107" dirty="0">
                <a:solidFill>
                  <a:srgbClr val="2E7D32"/>
                </a:solidFill>
                <a:latin typeface="Tahoma"/>
                <a:cs typeface="Tahoma"/>
              </a:rPr>
              <a:t> </a:t>
            </a:r>
            <a:r>
              <a:rPr sz="1407" b="1" spc="-117" dirty="0">
                <a:solidFill>
                  <a:srgbClr val="2E7D32"/>
                </a:solidFill>
                <a:latin typeface="Tahoma"/>
                <a:cs typeface="Tahoma"/>
              </a:rPr>
              <a:t>open</a:t>
            </a:r>
            <a:r>
              <a:rPr sz="1407" b="1" spc="-107" dirty="0">
                <a:solidFill>
                  <a:srgbClr val="2E7D32"/>
                </a:solidFill>
                <a:latin typeface="Tahoma"/>
                <a:cs typeface="Tahoma"/>
              </a:rPr>
              <a:t> donations</a:t>
            </a:r>
            <a:r>
              <a:rPr sz="1407" b="1" spc="-113" dirty="0">
                <a:solidFill>
                  <a:srgbClr val="2E7D32"/>
                </a:solidFill>
                <a:latin typeface="Tahoma"/>
                <a:cs typeface="Tahoma"/>
              </a:rPr>
              <a:t> </a:t>
            </a:r>
            <a:r>
              <a:rPr sz="1407" spc="-28" dirty="0">
                <a:latin typeface="Tahoma"/>
                <a:cs typeface="Tahoma"/>
              </a:rPr>
              <a:t>so</a:t>
            </a:r>
            <a:r>
              <a:rPr sz="1407" spc="-136" dirty="0">
                <a:latin typeface="Tahoma"/>
                <a:cs typeface="Tahoma"/>
              </a:rPr>
              <a:t> </a:t>
            </a:r>
            <a:r>
              <a:rPr sz="1407" spc="-23" dirty="0">
                <a:latin typeface="Tahoma"/>
                <a:cs typeface="Tahoma"/>
              </a:rPr>
              <a:t>that</a:t>
            </a:r>
            <a:r>
              <a:rPr sz="1407" spc="-136" dirty="0">
                <a:latin typeface="Tahoma"/>
                <a:cs typeface="Tahoma"/>
              </a:rPr>
              <a:t> </a:t>
            </a:r>
            <a:r>
              <a:rPr sz="1407" spc="-89" dirty="0">
                <a:latin typeface="Tahoma"/>
                <a:cs typeface="Tahoma"/>
              </a:rPr>
              <a:t>I </a:t>
            </a:r>
            <a:r>
              <a:rPr sz="1407" spc="-33" dirty="0">
                <a:latin typeface="Tahoma"/>
                <a:cs typeface="Tahoma"/>
              </a:rPr>
              <a:t>can</a:t>
            </a:r>
            <a:r>
              <a:rPr sz="1407" spc="-145" dirty="0">
                <a:latin typeface="Tahoma"/>
                <a:cs typeface="Tahoma"/>
              </a:rPr>
              <a:t> </a:t>
            </a:r>
            <a:r>
              <a:rPr sz="1407" dirty="0">
                <a:latin typeface="Tahoma"/>
                <a:cs typeface="Tahoma"/>
              </a:rPr>
              <a:t>claim</a:t>
            </a:r>
            <a:r>
              <a:rPr sz="1407" spc="-141" dirty="0">
                <a:latin typeface="Tahoma"/>
                <a:cs typeface="Tahoma"/>
              </a:rPr>
              <a:t> </a:t>
            </a:r>
            <a:r>
              <a:rPr sz="1407" spc="-19" dirty="0">
                <a:latin typeface="Tahoma"/>
                <a:cs typeface="Tahoma"/>
              </a:rPr>
              <a:t>them</a:t>
            </a:r>
            <a:endParaRPr sz="1407">
              <a:latin typeface="Tahoma"/>
              <a:cs typeface="Tahoma"/>
            </a:endParaRPr>
          </a:p>
        </p:txBody>
      </p:sp>
      <p:grpSp>
        <p:nvGrpSpPr>
          <p:cNvPr id="23" name="object 23"/>
          <p:cNvGrpSpPr/>
          <p:nvPr/>
        </p:nvGrpSpPr>
        <p:grpSpPr>
          <a:xfrm>
            <a:off x="2121381" y="4093123"/>
            <a:ext cx="5176549" cy="2112780"/>
            <a:chOff x="563879" y="4364735"/>
            <a:chExt cx="5520055" cy="2252980"/>
          </a:xfrm>
        </p:grpSpPr>
        <p:sp>
          <p:nvSpPr>
            <p:cNvPr id="24" name="object 24"/>
            <p:cNvSpPr/>
            <p:nvPr/>
          </p:nvSpPr>
          <p:spPr>
            <a:xfrm>
              <a:off x="563879" y="4364735"/>
              <a:ext cx="5520055" cy="2252980"/>
            </a:xfrm>
            <a:custGeom>
              <a:avLst/>
              <a:gdLst/>
              <a:ahLst/>
              <a:cxnLst/>
              <a:rect l="l" t="t" r="r" b="b"/>
              <a:pathLst>
                <a:path w="5520055" h="2252979">
                  <a:moveTo>
                    <a:pt x="5519927" y="2252471"/>
                  </a:moveTo>
                  <a:lnTo>
                    <a:pt x="0" y="2252471"/>
                  </a:lnTo>
                  <a:lnTo>
                    <a:pt x="0" y="0"/>
                  </a:lnTo>
                  <a:lnTo>
                    <a:pt x="5519927" y="0"/>
                  </a:lnTo>
                  <a:lnTo>
                    <a:pt x="5519927" y="73913"/>
                  </a:lnTo>
                  <a:lnTo>
                    <a:pt x="217169" y="73913"/>
                  </a:lnTo>
                  <a:lnTo>
                    <a:pt x="206848" y="74412"/>
                  </a:lnTo>
                  <a:lnTo>
                    <a:pt x="167729" y="86299"/>
                  </a:lnTo>
                  <a:lnTo>
                    <a:pt x="136136" y="112251"/>
                  </a:lnTo>
                  <a:lnTo>
                    <a:pt x="116881" y="148319"/>
                  </a:lnTo>
                  <a:lnTo>
                    <a:pt x="112394" y="178688"/>
                  </a:lnTo>
                  <a:lnTo>
                    <a:pt x="112394" y="1997963"/>
                  </a:lnTo>
                  <a:lnTo>
                    <a:pt x="120370" y="2038058"/>
                  </a:lnTo>
                  <a:lnTo>
                    <a:pt x="143082" y="2072050"/>
                  </a:lnTo>
                  <a:lnTo>
                    <a:pt x="177074" y="2094762"/>
                  </a:lnTo>
                  <a:lnTo>
                    <a:pt x="217169" y="2102738"/>
                  </a:lnTo>
                  <a:lnTo>
                    <a:pt x="5519927" y="2102738"/>
                  </a:lnTo>
                  <a:lnTo>
                    <a:pt x="5519927" y="2252471"/>
                  </a:lnTo>
                  <a:close/>
                </a:path>
                <a:path w="5520055" h="2252979">
                  <a:moveTo>
                    <a:pt x="5519927" y="2102738"/>
                  </a:moveTo>
                  <a:lnTo>
                    <a:pt x="5303519" y="2102738"/>
                  </a:lnTo>
                  <a:lnTo>
                    <a:pt x="5313840" y="2102240"/>
                  </a:lnTo>
                  <a:lnTo>
                    <a:pt x="5323963" y="2100744"/>
                  </a:lnTo>
                  <a:lnTo>
                    <a:pt x="5361739" y="2085096"/>
                  </a:lnTo>
                  <a:lnTo>
                    <a:pt x="5390652" y="2056183"/>
                  </a:lnTo>
                  <a:lnTo>
                    <a:pt x="5406300" y="2018407"/>
                  </a:lnTo>
                  <a:lnTo>
                    <a:pt x="5408294" y="1997963"/>
                  </a:lnTo>
                  <a:lnTo>
                    <a:pt x="5408294" y="178688"/>
                  </a:lnTo>
                  <a:lnTo>
                    <a:pt x="5400318" y="138592"/>
                  </a:lnTo>
                  <a:lnTo>
                    <a:pt x="5377606" y="104601"/>
                  </a:lnTo>
                  <a:lnTo>
                    <a:pt x="5343614" y="81888"/>
                  </a:lnTo>
                  <a:lnTo>
                    <a:pt x="5303519" y="73913"/>
                  </a:lnTo>
                  <a:lnTo>
                    <a:pt x="5519927" y="73913"/>
                  </a:lnTo>
                  <a:lnTo>
                    <a:pt x="5519927" y="2102738"/>
                  </a:lnTo>
                  <a:close/>
                </a:path>
              </a:pathLst>
            </a:custGeom>
            <a:solidFill>
              <a:srgbClr val="000000">
                <a:alpha val="5099"/>
              </a:srgbClr>
            </a:solidFill>
          </p:spPr>
          <p:txBody>
            <a:bodyPr wrap="square" lIns="0" tIns="0" rIns="0" bIns="0" rtlCol="0"/>
            <a:lstStyle/>
            <a:p>
              <a:endParaRPr sz="1688"/>
            </a:p>
          </p:txBody>
        </p:sp>
        <p:sp>
          <p:nvSpPr>
            <p:cNvPr id="25" name="object 25"/>
            <p:cNvSpPr/>
            <p:nvPr/>
          </p:nvSpPr>
          <p:spPr>
            <a:xfrm>
              <a:off x="666749" y="4429124"/>
              <a:ext cx="5314950" cy="2047875"/>
            </a:xfrm>
            <a:custGeom>
              <a:avLst/>
              <a:gdLst/>
              <a:ahLst/>
              <a:cxnLst/>
              <a:rect l="l" t="t" r="r" b="b"/>
              <a:pathLst>
                <a:path w="5314950" h="2047875">
                  <a:moveTo>
                    <a:pt x="5208154" y="2047874"/>
                  </a:moveTo>
                  <a:lnTo>
                    <a:pt x="106794" y="2047874"/>
                  </a:lnTo>
                  <a:lnTo>
                    <a:pt x="99361" y="2047142"/>
                  </a:lnTo>
                  <a:lnTo>
                    <a:pt x="57038" y="2032780"/>
                  </a:lnTo>
                  <a:lnTo>
                    <a:pt x="23432" y="2003316"/>
                  </a:lnTo>
                  <a:lnTo>
                    <a:pt x="3660" y="1963233"/>
                  </a:lnTo>
                  <a:lnTo>
                    <a:pt x="0" y="1941079"/>
                  </a:lnTo>
                  <a:lnTo>
                    <a:pt x="0" y="1933574"/>
                  </a:lnTo>
                  <a:lnTo>
                    <a:pt x="0" y="106794"/>
                  </a:lnTo>
                  <a:lnTo>
                    <a:pt x="11572" y="63624"/>
                  </a:lnTo>
                  <a:lnTo>
                    <a:pt x="38784" y="28170"/>
                  </a:lnTo>
                  <a:lnTo>
                    <a:pt x="77492" y="5827"/>
                  </a:lnTo>
                  <a:lnTo>
                    <a:pt x="106794" y="0"/>
                  </a:lnTo>
                  <a:lnTo>
                    <a:pt x="5208154" y="0"/>
                  </a:lnTo>
                  <a:lnTo>
                    <a:pt x="5251323" y="11571"/>
                  </a:lnTo>
                  <a:lnTo>
                    <a:pt x="5286778" y="38784"/>
                  </a:lnTo>
                  <a:lnTo>
                    <a:pt x="5309120" y="77492"/>
                  </a:lnTo>
                  <a:lnTo>
                    <a:pt x="5314949" y="106794"/>
                  </a:lnTo>
                  <a:lnTo>
                    <a:pt x="5314949" y="1941079"/>
                  </a:lnTo>
                  <a:lnTo>
                    <a:pt x="5303375" y="1984248"/>
                  </a:lnTo>
                  <a:lnTo>
                    <a:pt x="5276164" y="2019703"/>
                  </a:lnTo>
                  <a:lnTo>
                    <a:pt x="5237455" y="2042046"/>
                  </a:lnTo>
                  <a:lnTo>
                    <a:pt x="5215587" y="2047142"/>
                  </a:lnTo>
                  <a:lnTo>
                    <a:pt x="5208154" y="2047874"/>
                  </a:lnTo>
                  <a:close/>
                </a:path>
              </a:pathLst>
            </a:custGeom>
            <a:solidFill>
              <a:srgbClr val="F1F7E8"/>
            </a:solidFill>
          </p:spPr>
          <p:txBody>
            <a:bodyPr wrap="square" lIns="0" tIns="0" rIns="0" bIns="0" rtlCol="0"/>
            <a:lstStyle/>
            <a:p>
              <a:endParaRPr sz="1688"/>
            </a:p>
          </p:txBody>
        </p:sp>
        <p:sp>
          <p:nvSpPr>
            <p:cNvPr id="26" name="object 26"/>
            <p:cNvSpPr/>
            <p:nvPr/>
          </p:nvSpPr>
          <p:spPr>
            <a:xfrm>
              <a:off x="904874" y="5238749"/>
              <a:ext cx="4838700" cy="19050"/>
            </a:xfrm>
            <a:custGeom>
              <a:avLst/>
              <a:gdLst/>
              <a:ahLst/>
              <a:cxnLst/>
              <a:rect l="l" t="t" r="r" b="b"/>
              <a:pathLst>
                <a:path w="4838700" h="19050">
                  <a:moveTo>
                    <a:pt x="4838699" y="19049"/>
                  </a:moveTo>
                  <a:lnTo>
                    <a:pt x="0" y="19049"/>
                  </a:lnTo>
                  <a:lnTo>
                    <a:pt x="0" y="0"/>
                  </a:lnTo>
                  <a:lnTo>
                    <a:pt x="4838699" y="0"/>
                  </a:lnTo>
                  <a:lnTo>
                    <a:pt x="4838699" y="19049"/>
                  </a:lnTo>
                  <a:close/>
                </a:path>
              </a:pathLst>
            </a:custGeom>
            <a:solidFill>
              <a:srgbClr val="2E7D32">
                <a:alpha val="19999"/>
              </a:srgbClr>
            </a:solidFill>
          </p:spPr>
          <p:txBody>
            <a:bodyPr wrap="square" lIns="0" tIns="0" rIns="0" bIns="0" rtlCol="0"/>
            <a:lstStyle/>
            <a:p>
              <a:endParaRPr sz="1688"/>
            </a:p>
          </p:txBody>
        </p:sp>
        <p:sp>
          <p:nvSpPr>
            <p:cNvPr id="27" name="object 27"/>
            <p:cNvSpPr/>
            <p:nvPr/>
          </p:nvSpPr>
          <p:spPr>
            <a:xfrm>
              <a:off x="904874" y="4667249"/>
              <a:ext cx="476250" cy="476250"/>
            </a:xfrm>
            <a:custGeom>
              <a:avLst/>
              <a:gdLst/>
              <a:ahLst/>
              <a:cxnLst/>
              <a:rect l="l" t="t" r="r" b="b"/>
              <a:pathLst>
                <a:path w="476250" h="476250">
                  <a:moveTo>
                    <a:pt x="245923" y="476249"/>
                  </a:moveTo>
                  <a:lnTo>
                    <a:pt x="230326" y="476249"/>
                  </a:lnTo>
                  <a:lnTo>
                    <a:pt x="222546" y="475867"/>
                  </a:lnTo>
                  <a:lnTo>
                    <a:pt x="184020" y="470152"/>
                  </a:lnTo>
                  <a:lnTo>
                    <a:pt x="139793" y="455138"/>
                  </a:lnTo>
                  <a:lnTo>
                    <a:pt x="99345" y="431784"/>
                  </a:lnTo>
                  <a:lnTo>
                    <a:pt x="64230" y="400989"/>
                  </a:lnTo>
                  <a:lnTo>
                    <a:pt x="35798" y="363934"/>
                  </a:lnTo>
                  <a:lnTo>
                    <a:pt x="15141" y="322045"/>
                  </a:lnTo>
                  <a:lnTo>
                    <a:pt x="3053" y="276931"/>
                  </a:lnTo>
                  <a:lnTo>
                    <a:pt x="0" y="245923"/>
                  </a:lnTo>
                  <a:lnTo>
                    <a:pt x="0" y="230325"/>
                  </a:lnTo>
                  <a:lnTo>
                    <a:pt x="6097" y="184019"/>
                  </a:lnTo>
                  <a:lnTo>
                    <a:pt x="21110" y="139792"/>
                  </a:lnTo>
                  <a:lnTo>
                    <a:pt x="44464" y="99344"/>
                  </a:lnTo>
                  <a:lnTo>
                    <a:pt x="75259" y="64230"/>
                  </a:lnTo>
                  <a:lnTo>
                    <a:pt x="112314" y="35797"/>
                  </a:lnTo>
                  <a:lnTo>
                    <a:pt x="154203" y="15141"/>
                  </a:lnTo>
                  <a:lnTo>
                    <a:pt x="199318" y="3053"/>
                  </a:lnTo>
                  <a:lnTo>
                    <a:pt x="230326" y="0"/>
                  </a:lnTo>
                  <a:lnTo>
                    <a:pt x="245923" y="0"/>
                  </a:lnTo>
                  <a:lnTo>
                    <a:pt x="292229" y="6097"/>
                  </a:lnTo>
                  <a:lnTo>
                    <a:pt x="336456" y="21110"/>
                  </a:lnTo>
                  <a:lnTo>
                    <a:pt x="376904" y="44463"/>
                  </a:lnTo>
                  <a:lnTo>
                    <a:pt x="412019" y="75259"/>
                  </a:lnTo>
                  <a:lnTo>
                    <a:pt x="440451" y="112313"/>
                  </a:lnTo>
                  <a:lnTo>
                    <a:pt x="461108" y="154203"/>
                  </a:lnTo>
                  <a:lnTo>
                    <a:pt x="473195" y="199317"/>
                  </a:lnTo>
                  <a:lnTo>
                    <a:pt x="476250" y="230325"/>
                  </a:lnTo>
                  <a:lnTo>
                    <a:pt x="476249" y="238124"/>
                  </a:lnTo>
                  <a:lnTo>
                    <a:pt x="476250" y="245923"/>
                  </a:lnTo>
                  <a:lnTo>
                    <a:pt x="470152" y="292228"/>
                  </a:lnTo>
                  <a:lnTo>
                    <a:pt x="455139" y="336455"/>
                  </a:lnTo>
                  <a:lnTo>
                    <a:pt x="431785" y="376904"/>
                  </a:lnTo>
                  <a:lnTo>
                    <a:pt x="400990" y="412018"/>
                  </a:lnTo>
                  <a:lnTo>
                    <a:pt x="363935" y="440450"/>
                  </a:lnTo>
                  <a:lnTo>
                    <a:pt x="322046" y="461107"/>
                  </a:lnTo>
                  <a:lnTo>
                    <a:pt x="276931" y="473195"/>
                  </a:lnTo>
                  <a:lnTo>
                    <a:pt x="253703" y="475867"/>
                  </a:lnTo>
                  <a:lnTo>
                    <a:pt x="245923" y="476249"/>
                  </a:lnTo>
                  <a:close/>
                </a:path>
              </a:pathLst>
            </a:custGeom>
            <a:solidFill>
              <a:srgbClr val="2E7D32"/>
            </a:solidFill>
          </p:spPr>
          <p:txBody>
            <a:bodyPr wrap="square" lIns="0" tIns="0" rIns="0" bIns="0" rtlCol="0"/>
            <a:lstStyle/>
            <a:p>
              <a:endParaRPr sz="1688"/>
            </a:p>
          </p:txBody>
        </p:sp>
        <p:pic>
          <p:nvPicPr>
            <p:cNvPr id="28" name="object 28"/>
            <p:cNvPicPr/>
            <p:nvPr/>
          </p:nvPicPr>
          <p:blipFill>
            <a:blip r:embed="rId5" cstate="print"/>
            <a:stretch>
              <a:fillRect/>
            </a:stretch>
          </p:blipFill>
          <p:spPr>
            <a:xfrm>
              <a:off x="1009649" y="4787899"/>
              <a:ext cx="266700" cy="228600"/>
            </a:xfrm>
            <a:prstGeom prst="rect">
              <a:avLst/>
            </a:prstGeom>
          </p:spPr>
        </p:pic>
        <p:sp>
          <p:nvSpPr>
            <p:cNvPr id="29" name="object 29"/>
            <p:cNvSpPr/>
            <p:nvPr/>
          </p:nvSpPr>
          <p:spPr>
            <a:xfrm>
              <a:off x="904874" y="5543549"/>
              <a:ext cx="447675" cy="323850"/>
            </a:xfrm>
            <a:custGeom>
              <a:avLst/>
              <a:gdLst/>
              <a:ahLst/>
              <a:cxnLst/>
              <a:rect l="l" t="t" r="r" b="b"/>
              <a:pathLst>
                <a:path w="447675" h="323850">
                  <a:moveTo>
                    <a:pt x="285749" y="323849"/>
                  </a:moveTo>
                  <a:lnTo>
                    <a:pt x="161924" y="323849"/>
                  </a:lnTo>
                  <a:lnTo>
                    <a:pt x="153969" y="323655"/>
                  </a:lnTo>
                  <a:lnTo>
                    <a:pt x="114919" y="316878"/>
                  </a:lnTo>
                  <a:lnTo>
                    <a:pt x="78686" y="300818"/>
                  </a:lnTo>
                  <a:lnTo>
                    <a:pt x="47426" y="276422"/>
                  </a:lnTo>
                  <a:lnTo>
                    <a:pt x="23031" y="245162"/>
                  </a:lnTo>
                  <a:lnTo>
                    <a:pt x="6970" y="208929"/>
                  </a:lnTo>
                  <a:lnTo>
                    <a:pt x="194" y="169879"/>
                  </a:lnTo>
                  <a:lnTo>
                    <a:pt x="0" y="161924"/>
                  </a:lnTo>
                  <a:lnTo>
                    <a:pt x="194" y="153969"/>
                  </a:lnTo>
                  <a:lnTo>
                    <a:pt x="6970" y="114918"/>
                  </a:lnTo>
                  <a:lnTo>
                    <a:pt x="23031" y="78685"/>
                  </a:lnTo>
                  <a:lnTo>
                    <a:pt x="47426" y="47426"/>
                  </a:lnTo>
                  <a:lnTo>
                    <a:pt x="78686" y="23031"/>
                  </a:lnTo>
                  <a:lnTo>
                    <a:pt x="114919" y="6970"/>
                  </a:lnTo>
                  <a:lnTo>
                    <a:pt x="153969" y="194"/>
                  </a:lnTo>
                  <a:lnTo>
                    <a:pt x="161924" y="0"/>
                  </a:lnTo>
                  <a:lnTo>
                    <a:pt x="285749" y="0"/>
                  </a:lnTo>
                  <a:lnTo>
                    <a:pt x="325104" y="4854"/>
                  </a:lnTo>
                  <a:lnTo>
                    <a:pt x="362081" y="19117"/>
                  </a:lnTo>
                  <a:lnTo>
                    <a:pt x="394485" y="41938"/>
                  </a:lnTo>
                  <a:lnTo>
                    <a:pt x="420385" y="71963"/>
                  </a:lnTo>
                  <a:lnTo>
                    <a:pt x="438213" y="107381"/>
                  </a:lnTo>
                  <a:lnTo>
                    <a:pt x="446896" y="146053"/>
                  </a:lnTo>
                  <a:lnTo>
                    <a:pt x="447674" y="161924"/>
                  </a:lnTo>
                  <a:lnTo>
                    <a:pt x="447480" y="169879"/>
                  </a:lnTo>
                  <a:lnTo>
                    <a:pt x="440704" y="208929"/>
                  </a:lnTo>
                  <a:lnTo>
                    <a:pt x="424643" y="245162"/>
                  </a:lnTo>
                  <a:lnTo>
                    <a:pt x="400248" y="276422"/>
                  </a:lnTo>
                  <a:lnTo>
                    <a:pt x="368988" y="300818"/>
                  </a:lnTo>
                  <a:lnTo>
                    <a:pt x="332754" y="316878"/>
                  </a:lnTo>
                  <a:lnTo>
                    <a:pt x="293704" y="323655"/>
                  </a:lnTo>
                  <a:lnTo>
                    <a:pt x="285749" y="323849"/>
                  </a:lnTo>
                  <a:close/>
                </a:path>
              </a:pathLst>
            </a:custGeom>
            <a:solidFill>
              <a:srgbClr val="2E7D32">
                <a:alpha val="10198"/>
              </a:srgbClr>
            </a:solidFill>
          </p:spPr>
          <p:txBody>
            <a:bodyPr wrap="square" lIns="0" tIns="0" rIns="0" bIns="0" rtlCol="0"/>
            <a:lstStyle/>
            <a:p>
              <a:endParaRPr sz="1688"/>
            </a:p>
          </p:txBody>
        </p:sp>
      </p:grpSp>
      <p:sp>
        <p:nvSpPr>
          <p:cNvPr id="30" name="object 30"/>
          <p:cNvSpPr txBox="1"/>
          <p:nvPr/>
        </p:nvSpPr>
        <p:spPr>
          <a:xfrm>
            <a:off x="2429247" y="4463159"/>
            <a:ext cx="4386341" cy="1278142"/>
          </a:xfrm>
          <a:prstGeom prst="rect">
            <a:avLst/>
          </a:prstGeom>
        </p:spPr>
        <p:txBody>
          <a:bodyPr vert="horz" wrap="square" lIns="0" tIns="11910" rIns="0" bIns="0" rtlCol="0">
            <a:spAutoFit/>
          </a:bodyPr>
          <a:lstStyle/>
          <a:p>
            <a:pPr marL="591930">
              <a:spcBef>
                <a:spcPts val="94"/>
              </a:spcBef>
            </a:pPr>
            <a:r>
              <a:rPr sz="1547" b="1" spc="-28" dirty="0">
                <a:solidFill>
                  <a:srgbClr val="2E7D32"/>
                </a:solidFill>
                <a:latin typeface="Tahoma"/>
                <a:cs typeface="Tahoma"/>
              </a:rPr>
              <a:t>Volunteer</a:t>
            </a:r>
            <a:endParaRPr sz="1547">
              <a:latin typeface="Tahoma"/>
              <a:cs typeface="Tahoma"/>
            </a:endParaRPr>
          </a:p>
          <a:p>
            <a:pPr>
              <a:spcBef>
                <a:spcPts val="1547"/>
              </a:spcBef>
            </a:pPr>
            <a:endParaRPr sz="1547">
              <a:latin typeface="Tahoma"/>
              <a:cs typeface="Tahoma"/>
            </a:endParaRPr>
          </a:p>
          <a:p>
            <a:pPr marL="11910" marR="4764" indent="89325">
              <a:lnSpc>
                <a:spcPct val="137500"/>
              </a:lnSpc>
              <a:tabLst>
                <a:tab pos="538930" algn="l"/>
              </a:tabLst>
            </a:pPr>
            <a:r>
              <a:rPr sz="1125" spc="-47" dirty="0">
                <a:solidFill>
                  <a:srgbClr val="2E7D32"/>
                </a:solidFill>
                <a:latin typeface="Tahoma"/>
                <a:cs typeface="Tahoma"/>
              </a:rPr>
              <a:t>As</a:t>
            </a:r>
            <a:r>
              <a:rPr sz="1125" spc="-117" dirty="0">
                <a:solidFill>
                  <a:srgbClr val="2E7D32"/>
                </a:solidFill>
                <a:latin typeface="Tahoma"/>
                <a:cs typeface="Tahoma"/>
              </a:rPr>
              <a:t> </a:t>
            </a:r>
            <a:r>
              <a:rPr sz="1125" spc="-47" dirty="0">
                <a:solidFill>
                  <a:srgbClr val="2E7D32"/>
                </a:solidFill>
                <a:latin typeface="Tahoma"/>
                <a:cs typeface="Tahoma"/>
              </a:rPr>
              <a:t>a</a:t>
            </a:r>
            <a:r>
              <a:rPr sz="1125" dirty="0">
                <a:solidFill>
                  <a:srgbClr val="2E7D32"/>
                </a:solidFill>
                <a:latin typeface="Tahoma"/>
                <a:cs typeface="Tahoma"/>
              </a:rPr>
              <a:t>	</a:t>
            </a:r>
            <a:r>
              <a:rPr sz="1407" b="1" spc="-117" dirty="0">
                <a:solidFill>
                  <a:srgbClr val="2E7D32"/>
                </a:solidFill>
                <a:latin typeface="Tahoma"/>
                <a:cs typeface="Tahoma"/>
              </a:rPr>
              <a:t>Volunteer</a:t>
            </a:r>
            <a:r>
              <a:rPr sz="1407" spc="-117" dirty="0">
                <a:latin typeface="Tahoma"/>
                <a:cs typeface="Tahoma"/>
              </a:rPr>
              <a:t>,</a:t>
            </a:r>
            <a:r>
              <a:rPr sz="1407" spc="-131" dirty="0">
                <a:latin typeface="Tahoma"/>
                <a:cs typeface="Tahoma"/>
              </a:rPr>
              <a:t> </a:t>
            </a:r>
            <a:r>
              <a:rPr sz="1407" spc="-164" dirty="0">
                <a:latin typeface="Tahoma"/>
                <a:cs typeface="Tahoma"/>
              </a:rPr>
              <a:t>I</a:t>
            </a:r>
            <a:r>
              <a:rPr sz="1407" spc="-131" dirty="0">
                <a:latin typeface="Tahoma"/>
                <a:cs typeface="Tahoma"/>
              </a:rPr>
              <a:t> </a:t>
            </a:r>
            <a:r>
              <a:rPr sz="1407" spc="-33" dirty="0">
                <a:latin typeface="Tahoma"/>
                <a:cs typeface="Tahoma"/>
              </a:rPr>
              <a:t>want</a:t>
            </a:r>
            <a:r>
              <a:rPr sz="1407" spc="-131" dirty="0">
                <a:latin typeface="Tahoma"/>
                <a:cs typeface="Tahoma"/>
              </a:rPr>
              <a:t> </a:t>
            </a:r>
            <a:r>
              <a:rPr sz="1407" spc="-9" dirty="0">
                <a:latin typeface="Tahoma"/>
                <a:cs typeface="Tahoma"/>
              </a:rPr>
              <a:t>to</a:t>
            </a:r>
            <a:r>
              <a:rPr sz="1407" spc="-131" dirty="0">
                <a:latin typeface="Tahoma"/>
                <a:cs typeface="Tahoma"/>
              </a:rPr>
              <a:t> </a:t>
            </a:r>
            <a:r>
              <a:rPr sz="1407" b="1" spc="-131" dirty="0">
                <a:solidFill>
                  <a:srgbClr val="2E7D32"/>
                </a:solidFill>
                <a:latin typeface="Tahoma"/>
                <a:cs typeface="Tahoma"/>
              </a:rPr>
              <a:t>see</a:t>
            </a:r>
            <a:r>
              <a:rPr sz="1407" b="1" spc="-103" dirty="0">
                <a:solidFill>
                  <a:srgbClr val="2E7D32"/>
                </a:solidFill>
                <a:latin typeface="Tahoma"/>
                <a:cs typeface="Tahoma"/>
              </a:rPr>
              <a:t> </a:t>
            </a:r>
            <a:r>
              <a:rPr sz="1407" b="1" spc="-145" dirty="0">
                <a:solidFill>
                  <a:srgbClr val="2E7D32"/>
                </a:solidFill>
                <a:latin typeface="Tahoma"/>
                <a:cs typeface="Tahoma"/>
              </a:rPr>
              <a:t>my</a:t>
            </a:r>
            <a:r>
              <a:rPr sz="1407" b="1" spc="-103" dirty="0">
                <a:solidFill>
                  <a:srgbClr val="2E7D32"/>
                </a:solidFill>
                <a:latin typeface="Tahoma"/>
                <a:cs typeface="Tahoma"/>
              </a:rPr>
              <a:t> </a:t>
            </a:r>
            <a:r>
              <a:rPr sz="1407" b="1" spc="-122" dirty="0">
                <a:solidFill>
                  <a:srgbClr val="2E7D32"/>
                </a:solidFill>
                <a:latin typeface="Tahoma"/>
                <a:cs typeface="Tahoma"/>
              </a:rPr>
              <a:t>assigned</a:t>
            </a:r>
            <a:r>
              <a:rPr sz="1407" b="1" spc="-107" dirty="0">
                <a:solidFill>
                  <a:srgbClr val="2E7D32"/>
                </a:solidFill>
                <a:latin typeface="Tahoma"/>
                <a:cs typeface="Tahoma"/>
              </a:rPr>
              <a:t> pickup</a:t>
            </a:r>
            <a:r>
              <a:rPr sz="1407" b="1" spc="-103" dirty="0">
                <a:solidFill>
                  <a:srgbClr val="2E7D32"/>
                </a:solidFill>
                <a:latin typeface="Tahoma"/>
                <a:cs typeface="Tahoma"/>
              </a:rPr>
              <a:t> </a:t>
            </a:r>
            <a:r>
              <a:rPr sz="1407" b="1" spc="-89" dirty="0">
                <a:solidFill>
                  <a:srgbClr val="2E7D32"/>
                </a:solidFill>
                <a:latin typeface="Tahoma"/>
                <a:cs typeface="Tahoma"/>
              </a:rPr>
              <a:t>points </a:t>
            </a:r>
            <a:r>
              <a:rPr sz="1407" b="1" spc="-113" dirty="0">
                <a:solidFill>
                  <a:srgbClr val="2E7D32"/>
                </a:solidFill>
                <a:latin typeface="Tahoma"/>
                <a:cs typeface="Tahoma"/>
              </a:rPr>
              <a:t>on </a:t>
            </a:r>
            <a:r>
              <a:rPr sz="1407" b="1" spc="-127" dirty="0">
                <a:solidFill>
                  <a:srgbClr val="2E7D32"/>
                </a:solidFill>
                <a:latin typeface="Tahoma"/>
                <a:cs typeface="Tahoma"/>
              </a:rPr>
              <a:t>a</a:t>
            </a:r>
            <a:r>
              <a:rPr sz="1407" b="1" spc="-107" dirty="0">
                <a:solidFill>
                  <a:srgbClr val="2E7D32"/>
                </a:solidFill>
                <a:latin typeface="Tahoma"/>
                <a:cs typeface="Tahoma"/>
              </a:rPr>
              <a:t> </a:t>
            </a:r>
            <a:r>
              <a:rPr sz="1407" b="1" spc="-131" dirty="0">
                <a:solidFill>
                  <a:srgbClr val="2E7D32"/>
                </a:solidFill>
                <a:latin typeface="Tahoma"/>
                <a:cs typeface="Tahoma"/>
              </a:rPr>
              <a:t>map</a:t>
            </a:r>
            <a:r>
              <a:rPr sz="1407" b="1" spc="-107" dirty="0">
                <a:solidFill>
                  <a:srgbClr val="2E7D32"/>
                </a:solidFill>
                <a:latin typeface="Tahoma"/>
                <a:cs typeface="Tahoma"/>
              </a:rPr>
              <a:t> </a:t>
            </a:r>
            <a:r>
              <a:rPr sz="1407" spc="-28" dirty="0">
                <a:latin typeface="Tahoma"/>
                <a:cs typeface="Tahoma"/>
              </a:rPr>
              <a:t>so</a:t>
            </a:r>
            <a:r>
              <a:rPr sz="1407" spc="-136" dirty="0">
                <a:latin typeface="Tahoma"/>
                <a:cs typeface="Tahoma"/>
              </a:rPr>
              <a:t> </a:t>
            </a:r>
            <a:r>
              <a:rPr sz="1407" spc="-164" dirty="0">
                <a:latin typeface="Tahoma"/>
                <a:cs typeface="Tahoma"/>
              </a:rPr>
              <a:t>I</a:t>
            </a:r>
            <a:r>
              <a:rPr sz="1407" spc="-141" dirty="0">
                <a:latin typeface="Tahoma"/>
                <a:cs typeface="Tahoma"/>
              </a:rPr>
              <a:t> </a:t>
            </a:r>
            <a:r>
              <a:rPr sz="1407" spc="-33" dirty="0">
                <a:latin typeface="Tahoma"/>
                <a:cs typeface="Tahoma"/>
              </a:rPr>
              <a:t>can</a:t>
            </a:r>
            <a:r>
              <a:rPr sz="1407" spc="-136" dirty="0">
                <a:latin typeface="Tahoma"/>
                <a:cs typeface="Tahoma"/>
              </a:rPr>
              <a:t> </a:t>
            </a:r>
            <a:r>
              <a:rPr sz="1407" spc="-9" dirty="0">
                <a:latin typeface="Tahoma"/>
                <a:cs typeface="Tahoma"/>
              </a:rPr>
              <a:t>plan</a:t>
            </a:r>
            <a:r>
              <a:rPr sz="1407" spc="-136" dirty="0">
                <a:latin typeface="Tahoma"/>
                <a:cs typeface="Tahoma"/>
              </a:rPr>
              <a:t> </a:t>
            </a:r>
            <a:r>
              <a:rPr sz="1407" spc="-23" dirty="0">
                <a:latin typeface="Tahoma"/>
                <a:cs typeface="Tahoma"/>
              </a:rPr>
              <a:t>efficient</a:t>
            </a:r>
            <a:r>
              <a:rPr sz="1407" spc="-136" dirty="0">
                <a:latin typeface="Tahoma"/>
                <a:cs typeface="Tahoma"/>
              </a:rPr>
              <a:t> </a:t>
            </a:r>
            <a:r>
              <a:rPr sz="1407" spc="-9" dirty="0">
                <a:latin typeface="Tahoma"/>
                <a:cs typeface="Tahoma"/>
              </a:rPr>
              <a:t>routes</a:t>
            </a:r>
            <a:endParaRPr sz="1407">
              <a:latin typeface="Tahoma"/>
              <a:cs typeface="Tahoma"/>
            </a:endParaRPr>
          </a:p>
        </p:txBody>
      </p:sp>
      <p:grpSp>
        <p:nvGrpSpPr>
          <p:cNvPr id="31" name="object 31"/>
          <p:cNvGrpSpPr/>
          <p:nvPr/>
        </p:nvGrpSpPr>
        <p:grpSpPr>
          <a:xfrm>
            <a:off x="7329253" y="4093123"/>
            <a:ext cx="5168213" cy="2112780"/>
            <a:chOff x="6117335" y="4364735"/>
            <a:chExt cx="5511165" cy="2252980"/>
          </a:xfrm>
        </p:grpSpPr>
        <p:sp>
          <p:nvSpPr>
            <p:cNvPr id="32" name="object 32"/>
            <p:cNvSpPr/>
            <p:nvPr/>
          </p:nvSpPr>
          <p:spPr>
            <a:xfrm>
              <a:off x="6117335" y="4364735"/>
              <a:ext cx="5511165" cy="2252980"/>
            </a:xfrm>
            <a:custGeom>
              <a:avLst/>
              <a:gdLst/>
              <a:ahLst/>
              <a:cxnLst/>
              <a:rect l="l" t="t" r="r" b="b"/>
              <a:pathLst>
                <a:path w="5511165" h="2252979">
                  <a:moveTo>
                    <a:pt x="5510783" y="2252471"/>
                  </a:moveTo>
                  <a:lnTo>
                    <a:pt x="0" y="2252471"/>
                  </a:lnTo>
                  <a:lnTo>
                    <a:pt x="0" y="0"/>
                  </a:lnTo>
                  <a:lnTo>
                    <a:pt x="5510783" y="0"/>
                  </a:lnTo>
                  <a:lnTo>
                    <a:pt x="5510783" y="73913"/>
                  </a:lnTo>
                  <a:lnTo>
                    <a:pt x="216788" y="73913"/>
                  </a:lnTo>
                  <a:lnTo>
                    <a:pt x="206467" y="74412"/>
                  </a:lnTo>
                  <a:lnTo>
                    <a:pt x="167347" y="86299"/>
                  </a:lnTo>
                  <a:lnTo>
                    <a:pt x="135755" y="112251"/>
                  </a:lnTo>
                  <a:lnTo>
                    <a:pt x="116499" y="148319"/>
                  </a:lnTo>
                  <a:lnTo>
                    <a:pt x="112013" y="178688"/>
                  </a:lnTo>
                  <a:lnTo>
                    <a:pt x="112013" y="1997963"/>
                  </a:lnTo>
                  <a:lnTo>
                    <a:pt x="119989" y="2038058"/>
                  </a:lnTo>
                  <a:lnTo>
                    <a:pt x="142701" y="2072050"/>
                  </a:lnTo>
                  <a:lnTo>
                    <a:pt x="176692" y="2094762"/>
                  </a:lnTo>
                  <a:lnTo>
                    <a:pt x="216788" y="2102738"/>
                  </a:lnTo>
                  <a:lnTo>
                    <a:pt x="5510783" y="2102738"/>
                  </a:lnTo>
                  <a:lnTo>
                    <a:pt x="5510783" y="2252471"/>
                  </a:lnTo>
                  <a:close/>
                </a:path>
                <a:path w="5511165" h="2252979">
                  <a:moveTo>
                    <a:pt x="5510783" y="2102738"/>
                  </a:moveTo>
                  <a:lnTo>
                    <a:pt x="5293613" y="2102738"/>
                  </a:lnTo>
                  <a:lnTo>
                    <a:pt x="5303934" y="2102240"/>
                  </a:lnTo>
                  <a:lnTo>
                    <a:pt x="5314057" y="2100744"/>
                  </a:lnTo>
                  <a:lnTo>
                    <a:pt x="5351833" y="2085096"/>
                  </a:lnTo>
                  <a:lnTo>
                    <a:pt x="5380746" y="2056183"/>
                  </a:lnTo>
                  <a:lnTo>
                    <a:pt x="5396393" y="2018407"/>
                  </a:lnTo>
                  <a:lnTo>
                    <a:pt x="5398388" y="1997963"/>
                  </a:lnTo>
                  <a:lnTo>
                    <a:pt x="5398388" y="178688"/>
                  </a:lnTo>
                  <a:lnTo>
                    <a:pt x="5390411" y="138592"/>
                  </a:lnTo>
                  <a:lnTo>
                    <a:pt x="5367700" y="104601"/>
                  </a:lnTo>
                  <a:lnTo>
                    <a:pt x="5333708" y="81888"/>
                  </a:lnTo>
                  <a:lnTo>
                    <a:pt x="5293613" y="73913"/>
                  </a:lnTo>
                  <a:lnTo>
                    <a:pt x="5510783" y="73913"/>
                  </a:lnTo>
                  <a:lnTo>
                    <a:pt x="5510783" y="2102738"/>
                  </a:lnTo>
                  <a:close/>
                </a:path>
              </a:pathLst>
            </a:custGeom>
            <a:solidFill>
              <a:srgbClr val="000000">
                <a:alpha val="5099"/>
              </a:srgbClr>
            </a:solidFill>
          </p:spPr>
          <p:txBody>
            <a:bodyPr wrap="square" lIns="0" tIns="0" rIns="0" bIns="0" rtlCol="0"/>
            <a:lstStyle/>
            <a:p>
              <a:endParaRPr sz="1688"/>
            </a:p>
          </p:txBody>
        </p:sp>
        <p:sp>
          <p:nvSpPr>
            <p:cNvPr id="33" name="object 33"/>
            <p:cNvSpPr/>
            <p:nvPr/>
          </p:nvSpPr>
          <p:spPr>
            <a:xfrm>
              <a:off x="6219824" y="4429124"/>
              <a:ext cx="5305425" cy="2047875"/>
            </a:xfrm>
            <a:custGeom>
              <a:avLst/>
              <a:gdLst/>
              <a:ahLst/>
              <a:cxnLst/>
              <a:rect l="l" t="t" r="r" b="b"/>
              <a:pathLst>
                <a:path w="5305425" h="2047875">
                  <a:moveTo>
                    <a:pt x="5198630" y="2047874"/>
                  </a:moveTo>
                  <a:lnTo>
                    <a:pt x="106795" y="2047874"/>
                  </a:lnTo>
                  <a:lnTo>
                    <a:pt x="99361" y="2047142"/>
                  </a:lnTo>
                  <a:lnTo>
                    <a:pt x="57038" y="2032780"/>
                  </a:lnTo>
                  <a:lnTo>
                    <a:pt x="23431" y="2003316"/>
                  </a:lnTo>
                  <a:lnTo>
                    <a:pt x="3659" y="1963233"/>
                  </a:lnTo>
                  <a:lnTo>
                    <a:pt x="0" y="1941079"/>
                  </a:lnTo>
                  <a:lnTo>
                    <a:pt x="0" y="1933574"/>
                  </a:lnTo>
                  <a:lnTo>
                    <a:pt x="0" y="106794"/>
                  </a:lnTo>
                  <a:lnTo>
                    <a:pt x="11571" y="63624"/>
                  </a:lnTo>
                  <a:lnTo>
                    <a:pt x="38784" y="28170"/>
                  </a:lnTo>
                  <a:lnTo>
                    <a:pt x="77492" y="5827"/>
                  </a:lnTo>
                  <a:lnTo>
                    <a:pt x="106795" y="0"/>
                  </a:lnTo>
                  <a:lnTo>
                    <a:pt x="5198630" y="0"/>
                  </a:lnTo>
                  <a:lnTo>
                    <a:pt x="5241797" y="11571"/>
                  </a:lnTo>
                  <a:lnTo>
                    <a:pt x="5277252" y="38784"/>
                  </a:lnTo>
                  <a:lnTo>
                    <a:pt x="5299595" y="77492"/>
                  </a:lnTo>
                  <a:lnTo>
                    <a:pt x="5305424" y="106794"/>
                  </a:lnTo>
                  <a:lnTo>
                    <a:pt x="5305424" y="1941079"/>
                  </a:lnTo>
                  <a:lnTo>
                    <a:pt x="5293851" y="1984248"/>
                  </a:lnTo>
                  <a:lnTo>
                    <a:pt x="5266638" y="2019703"/>
                  </a:lnTo>
                  <a:lnTo>
                    <a:pt x="5227931" y="2042046"/>
                  </a:lnTo>
                  <a:lnTo>
                    <a:pt x="5206062" y="2047142"/>
                  </a:lnTo>
                  <a:lnTo>
                    <a:pt x="5198630" y="2047874"/>
                  </a:lnTo>
                  <a:close/>
                </a:path>
              </a:pathLst>
            </a:custGeom>
            <a:solidFill>
              <a:srgbClr val="F1F7E8"/>
            </a:solidFill>
          </p:spPr>
          <p:txBody>
            <a:bodyPr wrap="square" lIns="0" tIns="0" rIns="0" bIns="0" rtlCol="0"/>
            <a:lstStyle/>
            <a:p>
              <a:endParaRPr sz="1688"/>
            </a:p>
          </p:txBody>
        </p:sp>
        <p:sp>
          <p:nvSpPr>
            <p:cNvPr id="34" name="object 34"/>
            <p:cNvSpPr/>
            <p:nvPr/>
          </p:nvSpPr>
          <p:spPr>
            <a:xfrm>
              <a:off x="6457949" y="5238749"/>
              <a:ext cx="4829175" cy="19050"/>
            </a:xfrm>
            <a:custGeom>
              <a:avLst/>
              <a:gdLst/>
              <a:ahLst/>
              <a:cxnLst/>
              <a:rect l="l" t="t" r="r" b="b"/>
              <a:pathLst>
                <a:path w="4829175" h="19050">
                  <a:moveTo>
                    <a:pt x="4829174" y="19049"/>
                  </a:moveTo>
                  <a:lnTo>
                    <a:pt x="0" y="19049"/>
                  </a:lnTo>
                  <a:lnTo>
                    <a:pt x="0" y="0"/>
                  </a:lnTo>
                  <a:lnTo>
                    <a:pt x="4829174" y="0"/>
                  </a:lnTo>
                  <a:lnTo>
                    <a:pt x="4829174" y="19049"/>
                  </a:lnTo>
                  <a:close/>
                </a:path>
              </a:pathLst>
            </a:custGeom>
            <a:solidFill>
              <a:srgbClr val="2E7D32">
                <a:alpha val="19999"/>
              </a:srgbClr>
            </a:solidFill>
          </p:spPr>
          <p:txBody>
            <a:bodyPr wrap="square" lIns="0" tIns="0" rIns="0" bIns="0" rtlCol="0"/>
            <a:lstStyle/>
            <a:p>
              <a:endParaRPr sz="1688"/>
            </a:p>
          </p:txBody>
        </p:sp>
        <p:sp>
          <p:nvSpPr>
            <p:cNvPr id="35" name="object 35"/>
            <p:cNvSpPr/>
            <p:nvPr/>
          </p:nvSpPr>
          <p:spPr>
            <a:xfrm>
              <a:off x="6457950" y="4667249"/>
              <a:ext cx="476250" cy="476250"/>
            </a:xfrm>
            <a:custGeom>
              <a:avLst/>
              <a:gdLst/>
              <a:ahLst/>
              <a:cxnLst/>
              <a:rect l="l" t="t" r="r" b="b"/>
              <a:pathLst>
                <a:path w="476250" h="476250">
                  <a:moveTo>
                    <a:pt x="245923" y="476249"/>
                  </a:moveTo>
                  <a:lnTo>
                    <a:pt x="230325" y="476249"/>
                  </a:lnTo>
                  <a:lnTo>
                    <a:pt x="222545" y="475867"/>
                  </a:lnTo>
                  <a:lnTo>
                    <a:pt x="184018" y="470152"/>
                  </a:lnTo>
                  <a:lnTo>
                    <a:pt x="139792" y="455138"/>
                  </a:lnTo>
                  <a:lnTo>
                    <a:pt x="99345" y="431784"/>
                  </a:lnTo>
                  <a:lnTo>
                    <a:pt x="64229" y="400989"/>
                  </a:lnTo>
                  <a:lnTo>
                    <a:pt x="35797" y="363934"/>
                  </a:lnTo>
                  <a:lnTo>
                    <a:pt x="15140" y="322045"/>
                  </a:lnTo>
                  <a:lnTo>
                    <a:pt x="3053" y="276931"/>
                  </a:lnTo>
                  <a:lnTo>
                    <a:pt x="0" y="245923"/>
                  </a:lnTo>
                  <a:lnTo>
                    <a:pt x="0" y="230325"/>
                  </a:lnTo>
                  <a:lnTo>
                    <a:pt x="6096" y="184019"/>
                  </a:lnTo>
                  <a:lnTo>
                    <a:pt x="21109" y="139792"/>
                  </a:lnTo>
                  <a:lnTo>
                    <a:pt x="44462" y="99344"/>
                  </a:lnTo>
                  <a:lnTo>
                    <a:pt x="75259" y="64230"/>
                  </a:lnTo>
                  <a:lnTo>
                    <a:pt x="112314" y="35797"/>
                  </a:lnTo>
                  <a:lnTo>
                    <a:pt x="154202" y="15141"/>
                  </a:lnTo>
                  <a:lnTo>
                    <a:pt x="199317" y="3053"/>
                  </a:lnTo>
                  <a:lnTo>
                    <a:pt x="230325" y="0"/>
                  </a:lnTo>
                  <a:lnTo>
                    <a:pt x="245923" y="0"/>
                  </a:lnTo>
                  <a:lnTo>
                    <a:pt x="292229" y="6097"/>
                  </a:lnTo>
                  <a:lnTo>
                    <a:pt x="336456" y="21110"/>
                  </a:lnTo>
                  <a:lnTo>
                    <a:pt x="376903" y="44463"/>
                  </a:lnTo>
                  <a:lnTo>
                    <a:pt x="412018" y="75259"/>
                  </a:lnTo>
                  <a:lnTo>
                    <a:pt x="440450" y="112313"/>
                  </a:lnTo>
                  <a:lnTo>
                    <a:pt x="461107" y="154203"/>
                  </a:lnTo>
                  <a:lnTo>
                    <a:pt x="473194" y="199317"/>
                  </a:lnTo>
                  <a:lnTo>
                    <a:pt x="476249" y="230325"/>
                  </a:lnTo>
                  <a:lnTo>
                    <a:pt x="476249" y="238124"/>
                  </a:lnTo>
                  <a:lnTo>
                    <a:pt x="476249" y="245923"/>
                  </a:lnTo>
                  <a:lnTo>
                    <a:pt x="470152" y="292228"/>
                  </a:lnTo>
                  <a:lnTo>
                    <a:pt x="455138" y="336455"/>
                  </a:lnTo>
                  <a:lnTo>
                    <a:pt x="431785" y="376904"/>
                  </a:lnTo>
                  <a:lnTo>
                    <a:pt x="400989" y="412018"/>
                  </a:lnTo>
                  <a:lnTo>
                    <a:pt x="363934" y="440450"/>
                  </a:lnTo>
                  <a:lnTo>
                    <a:pt x="322045" y="461107"/>
                  </a:lnTo>
                  <a:lnTo>
                    <a:pt x="276931" y="473195"/>
                  </a:lnTo>
                  <a:lnTo>
                    <a:pt x="253703" y="475867"/>
                  </a:lnTo>
                  <a:lnTo>
                    <a:pt x="245923" y="476249"/>
                  </a:lnTo>
                  <a:close/>
                </a:path>
              </a:pathLst>
            </a:custGeom>
            <a:solidFill>
              <a:srgbClr val="2E7D32"/>
            </a:solidFill>
          </p:spPr>
          <p:txBody>
            <a:bodyPr wrap="square" lIns="0" tIns="0" rIns="0" bIns="0" rtlCol="0"/>
            <a:lstStyle/>
            <a:p>
              <a:endParaRPr sz="1688"/>
            </a:p>
          </p:txBody>
        </p:sp>
        <p:pic>
          <p:nvPicPr>
            <p:cNvPr id="36" name="object 36"/>
            <p:cNvPicPr/>
            <p:nvPr/>
          </p:nvPicPr>
          <p:blipFill>
            <a:blip r:embed="rId6" cstate="print"/>
            <a:stretch>
              <a:fillRect/>
            </a:stretch>
          </p:blipFill>
          <p:spPr>
            <a:xfrm>
              <a:off x="6589712" y="4803774"/>
              <a:ext cx="203200" cy="203200"/>
            </a:xfrm>
            <a:prstGeom prst="rect">
              <a:avLst/>
            </a:prstGeom>
          </p:spPr>
        </p:pic>
      </p:grpSp>
      <p:sp>
        <p:nvSpPr>
          <p:cNvPr id="37" name="object 37"/>
          <p:cNvSpPr txBox="1"/>
          <p:nvPr/>
        </p:nvSpPr>
        <p:spPr>
          <a:xfrm>
            <a:off x="8212893" y="4463159"/>
            <a:ext cx="571665" cy="250105"/>
          </a:xfrm>
          <a:prstGeom prst="rect">
            <a:avLst/>
          </a:prstGeom>
        </p:spPr>
        <p:txBody>
          <a:bodyPr vert="horz" wrap="square" lIns="0" tIns="11910" rIns="0" bIns="0" rtlCol="0">
            <a:spAutoFit/>
          </a:bodyPr>
          <a:lstStyle/>
          <a:p>
            <a:pPr marL="11910">
              <a:spcBef>
                <a:spcPts val="94"/>
              </a:spcBef>
            </a:pPr>
            <a:r>
              <a:rPr sz="1547" b="1" spc="-127" dirty="0">
                <a:solidFill>
                  <a:srgbClr val="2E7D32"/>
                </a:solidFill>
                <a:latin typeface="Tahoma"/>
                <a:cs typeface="Tahoma"/>
              </a:rPr>
              <a:t>Admin</a:t>
            </a:r>
            <a:endParaRPr sz="1547">
              <a:latin typeface="Tahoma"/>
              <a:cs typeface="Tahoma"/>
            </a:endParaRPr>
          </a:p>
        </p:txBody>
      </p:sp>
      <p:sp>
        <p:nvSpPr>
          <p:cNvPr id="38" name="object 38"/>
          <p:cNvSpPr/>
          <p:nvPr/>
        </p:nvSpPr>
        <p:spPr>
          <a:xfrm>
            <a:off x="7648671" y="5198582"/>
            <a:ext cx="491275" cy="303697"/>
          </a:xfrm>
          <a:custGeom>
            <a:avLst/>
            <a:gdLst/>
            <a:ahLst/>
            <a:cxnLst/>
            <a:rect l="l" t="t" r="r" b="b"/>
            <a:pathLst>
              <a:path w="523875" h="323850">
                <a:moveTo>
                  <a:pt x="361949" y="323849"/>
                </a:moveTo>
                <a:lnTo>
                  <a:pt x="161924" y="323849"/>
                </a:lnTo>
                <a:lnTo>
                  <a:pt x="153969" y="323655"/>
                </a:lnTo>
                <a:lnTo>
                  <a:pt x="114920" y="316878"/>
                </a:lnTo>
                <a:lnTo>
                  <a:pt x="78685" y="300818"/>
                </a:lnTo>
                <a:lnTo>
                  <a:pt x="47426" y="276422"/>
                </a:lnTo>
                <a:lnTo>
                  <a:pt x="23030" y="245162"/>
                </a:lnTo>
                <a:lnTo>
                  <a:pt x="6970" y="208929"/>
                </a:lnTo>
                <a:lnTo>
                  <a:pt x="194" y="169879"/>
                </a:lnTo>
                <a:lnTo>
                  <a:pt x="0" y="161924"/>
                </a:lnTo>
                <a:lnTo>
                  <a:pt x="194" y="153969"/>
                </a:lnTo>
                <a:lnTo>
                  <a:pt x="6970" y="114918"/>
                </a:lnTo>
                <a:lnTo>
                  <a:pt x="23030" y="78685"/>
                </a:lnTo>
                <a:lnTo>
                  <a:pt x="47426" y="47426"/>
                </a:lnTo>
                <a:lnTo>
                  <a:pt x="78685" y="23031"/>
                </a:lnTo>
                <a:lnTo>
                  <a:pt x="114920" y="6970"/>
                </a:lnTo>
                <a:lnTo>
                  <a:pt x="153969" y="194"/>
                </a:lnTo>
                <a:lnTo>
                  <a:pt x="161924" y="0"/>
                </a:lnTo>
                <a:lnTo>
                  <a:pt x="361949" y="0"/>
                </a:lnTo>
                <a:lnTo>
                  <a:pt x="401304" y="4854"/>
                </a:lnTo>
                <a:lnTo>
                  <a:pt x="438280" y="19117"/>
                </a:lnTo>
                <a:lnTo>
                  <a:pt x="470685" y="41938"/>
                </a:lnTo>
                <a:lnTo>
                  <a:pt x="496585" y="71963"/>
                </a:lnTo>
                <a:lnTo>
                  <a:pt x="514413" y="107381"/>
                </a:lnTo>
                <a:lnTo>
                  <a:pt x="523096" y="146053"/>
                </a:lnTo>
                <a:lnTo>
                  <a:pt x="523874" y="161924"/>
                </a:lnTo>
                <a:lnTo>
                  <a:pt x="523680" y="169879"/>
                </a:lnTo>
                <a:lnTo>
                  <a:pt x="516903" y="208929"/>
                </a:lnTo>
                <a:lnTo>
                  <a:pt x="500843" y="245162"/>
                </a:lnTo>
                <a:lnTo>
                  <a:pt x="476448" y="276422"/>
                </a:lnTo>
                <a:lnTo>
                  <a:pt x="445187" y="300818"/>
                </a:lnTo>
                <a:lnTo>
                  <a:pt x="408954" y="316878"/>
                </a:lnTo>
                <a:lnTo>
                  <a:pt x="369905" y="323655"/>
                </a:lnTo>
                <a:lnTo>
                  <a:pt x="361949" y="323849"/>
                </a:lnTo>
                <a:close/>
              </a:path>
            </a:pathLst>
          </a:custGeom>
          <a:solidFill>
            <a:srgbClr val="2E7D32">
              <a:alpha val="10198"/>
            </a:srgbClr>
          </a:solidFill>
        </p:spPr>
        <p:txBody>
          <a:bodyPr wrap="square" lIns="0" tIns="0" rIns="0" bIns="0" rtlCol="0"/>
          <a:lstStyle/>
          <a:p>
            <a:endParaRPr sz="1688"/>
          </a:p>
        </p:txBody>
      </p:sp>
      <p:sp>
        <p:nvSpPr>
          <p:cNvPr id="39" name="object 39"/>
          <p:cNvSpPr txBox="1"/>
          <p:nvPr/>
        </p:nvSpPr>
        <p:spPr>
          <a:xfrm>
            <a:off x="7632296" y="5133079"/>
            <a:ext cx="4405992" cy="609626"/>
          </a:xfrm>
          <a:prstGeom prst="rect">
            <a:avLst/>
          </a:prstGeom>
        </p:spPr>
        <p:txBody>
          <a:bodyPr vert="horz" wrap="square" lIns="0" tIns="11910" rIns="0" bIns="0" rtlCol="0">
            <a:spAutoFit/>
          </a:bodyPr>
          <a:lstStyle/>
          <a:p>
            <a:pPr marL="11910" marR="4764" indent="89325">
              <a:lnSpc>
                <a:spcPct val="137500"/>
              </a:lnSpc>
              <a:spcBef>
                <a:spcPts val="94"/>
              </a:spcBef>
              <a:tabLst>
                <a:tab pos="616941" algn="l"/>
              </a:tabLst>
            </a:pPr>
            <a:r>
              <a:rPr sz="1125" spc="-47" dirty="0">
                <a:solidFill>
                  <a:srgbClr val="2E7D32"/>
                </a:solidFill>
                <a:latin typeface="Tahoma"/>
                <a:cs typeface="Tahoma"/>
              </a:rPr>
              <a:t>As</a:t>
            </a:r>
            <a:r>
              <a:rPr sz="1125" spc="-117" dirty="0">
                <a:solidFill>
                  <a:srgbClr val="2E7D32"/>
                </a:solidFill>
                <a:latin typeface="Tahoma"/>
                <a:cs typeface="Tahoma"/>
              </a:rPr>
              <a:t> </a:t>
            </a:r>
            <a:r>
              <a:rPr sz="1125" spc="-23" dirty="0">
                <a:solidFill>
                  <a:srgbClr val="2E7D32"/>
                </a:solidFill>
                <a:latin typeface="Tahoma"/>
                <a:cs typeface="Tahoma"/>
              </a:rPr>
              <a:t>an</a:t>
            </a:r>
            <a:r>
              <a:rPr sz="1125" dirty="0">
                <a:solidFill>
                  <a:srgbClr val="2E7D32"/>
                </a:solidFill>
                <a:latin typeface="Tahoma"/>
                <a:cs typeface="Tahoma"/>
              </a:rPr>
              <a:t>	</a:t>
            </a:r>
            <a:r>
              <a:rPr sz="1407" b="1" spc="-122" dirty="0">
                <a:solidFill>
                  <a:srgbClr val="2E7D32"/>
                </a:solidFill>
                <a:latin typeface="Tahoma"/>
                <a:cs typeface="Tahoma"/>
              </a:rPr>
              <a:t>Admin</a:t>
            </a:r>
            <a:r>
              <a:rPr sz="1407" spc="-122" dirty="0">
                <a:latin typeface="Tahoma"/>
                <a:cs typeface="Tahoma"/>
              </a:rPr>
              <a:t>,</a:t>
            </a:r>
            <a:r>
              <a:rPr sz="1407" spc="-131" dirty="0">
                <a:latin typeface="Tahoma"/>
                <a:cs typeface="Tahoma"/>
              </a:rPr>
              <a:t> </a:t>
            </a:r>
            <a:r>
              <a:rPr sz="1407" spc="-164" dirty="0">
                <a:latin typeface="Tahoma"/>
                <a:cs typeface="Tahoma"/>
              </a:rPr>
              <a:t>I</a:t>
            </a:r>
            <a:r>
              <a:rPr sz="1407" spc="-131" dirty="0">
                <a:latin typeface="Tahoma"/>
                <a:cs typeface="Tahoma"/>
              </a:rPr>
              <a:t> </a:t>
            </a:r>
            <a:r>
              <a:rPr sz="1407" spc="-33" dirty="0">
                <a:latin typeface="Tahoma"/>
                <a:cs typeface="Tahoma"/>
              </a:rPr>
              <a:t>want</a:t>
            </a:r>
            <a:r>
              <a:rPr sz="1407" spc="-131" dirty="0">
                <a:latin typeface="Tahoma"/>
                <a:cs typeface="Tahoma"/>
              </a:rPr>
              <a:t> </a:t>
            </a:r>
            <a:r>
              <a:rPr sz="1407" spc="-9" dirty="0">
                <a:latin typeface="Tahoma"/>
                <a:cs typeface="Tahoma"/>
              </a:rPr>
              <a:t>to</a:t>
            </a:r>
            <a:r>
              <a:rPr sz="1407" spc="-127" dirty="0">
                <a:latin typeface="Tahoma"/>
                <a:cs typeface="Tahoma"/>
              </a:rPr>
              <a:t> </a:t>
            </a:r>
            <a:r>
              <a:rPr sz="1407" b="1" spc="-107" dirty="0">
                <a:solidFill>
                  <a:srgbClr val="2E7D32"/>
                </a:solidFill>
                <a:latin typeface="Tahoma"/>
                <a:cs typeface="Tahoma"/>
              </a:rPr>
              <a:t>verify</a:t>
            </a:r>
            <a:r>
              <a:rPr sz="1407" b="1" spc="-103" dirty="0">
                <a:solidFill>
                  <a:srgbClr val="2E7D32"/>
                </a:solidFill>
                <a:latin typeface="Tahoma"/>
                <a:cs typeface="Tahoma"/>
              </a:rPr>
              <a:t> </a:t>
            </a:r>
            <a:r>
              <a:rPr sz="1407" b="1" spc="-155" dirty="0">
                <a:solidFill>
                  <a:srgbClr val="2E7D32"/>
                </a:solidFill>
                <a:latin typeface="Tahoma"/>
                <a:cs typeface="Tahoma"/>
              </a:rPr>
              <a:t>NGOs</a:t>
            </a:r>
            <a:r>
              <a:rPr sz="1407" b="1" spc="-103" dirty="0">
                <a:solidFill>
                  <a:srgbClr val="2E7D32"/>
                </a:solidFill>
                <a:latin typeface="Tahoma"/>
                <a:cs typeface="Tahoma"/>
              </a:rPr>
              <a:t> </a:t>
            </a:r>
            <a:r>
              <a:rPr sz="1407" b="1" spc="-117" dirty="0">
                <a:solidFill>
                  <a:srgbClr val="2E7D32"/>
                </a:solidFill>
                <a:latin typeface="Tahoma"/>
                <a:cs typeface="Tahoma"/>
              </a:rPr>
              <a:t>and</a:t>
            </a:r>
            <a:r>
              <a:rPr sz="1407" b="1" spc="-103" dirty="0">
                <a:solidFill>
                  <a:srgbClr val="2E7D32"/>
                </a:solidFill>
                <a:latin typeface="Tahoma"/>
                <a:cs typeface="Tahoma"/>
              </a:rPr>
              <a:t> </a:t>
            </a:r>
            <a:r>
              <a:rPr sz="1407" b="1" spc="-145" dirty="0">
                <a:solidFill>
                  <a:srgbClr val="2E7D32"/>
                </a:solidFill>
                <a:latin typeface="Tahoma"/>
                <a:cs typeface="Tahoma"/>
              </a:rPr>
              <a:t>manage</a:t>
            </a:r>
            <a:r>
              <a:rPr sz="1407" b="1" spc="-103" dirty="0">
                <a:solidFill>
                  <a:srgbClr val="2E7D32"/>
                </a:solidFill>
                <a:latin typeface="Tahoma"/>
                <a:cs typeface="Tahoma"/>
              </a:rPr>
              <a:t> </a:t>
            </a:r>
            <a:r>
              <a:rPr sz="1407" b="1" spc="-127" dirty="0">
                <a:solidFill>
                  <a:srgbClr val="2E7D32"/>
                </a:solidFill>
                <a:latin typeface="Tahoma"/>
                <a:cs typeface="Tahoma"/>
              </a:rPr>
              <a:t>users</a:t>
            </a:r>
            <a:r>
              <a:rPr sz="1407" b="1" spc="-98" dirty="0">
                <a:solidFill>
                  <a:srgbClr val="2E7D32"/>
                </a:solidFill>
                <a:latin typeface="Tahoma"/>
                <a:cs typeface="Tahoma"/>
              </a:rPr>
              <a:t> </a:t>
            </a:r>
            <a:r>
              <a:rPr sz="1407" spc="-23" dirty="0">
                <a:latin typeface="Tahoma"/>
                <a:cs typeface="Tahoma"/>
              </a:rPr>
              <a:t>to </a:t>
            </a:r>
            <a:r>
              <a:rPr sz="1407" spc="-42" dirty="0">
                <a:latin typeface="Tahoma"/>
                <a:cs typeface="Tahoma"/>
              </a:rPr>
              <a:t>ensure</a:t>
            </a:r>
            <a:r>
              <a:rPr sz="1407" spc="-117" dirty="0">
                <a:latin typeface="Tahoma"/>
                <a:cs typeface="Tahoma"/>
              </a:rPr>
              <a:t> </a:t>
            </a:r>
            <a:r>
              <a:rPr sz="1407" spc="-19" dirty="0">
                <a:latin typeface="Tahoma"/>
                <a:cs typeface="Tahoma"/>
              </a:rPr>
              <a:t>platform</a:t>
            </a:r>
            <a:r>
              <a:rPr sz="1407" spc="-117" dirty="0">
                <a:latin typeface="Tahoma"/>
                <a:cs typeface="Tahoma"/>
              </a:rPr>
              <a:t> </a:t>
            </a:r>
            <a:r>
              <a:rPr sz="1407" spc="-28" dirty="0">
                <a:latin typeface="Tahoma"/>
                <a:cs typeface="Tahoma"/>
              </a:rPr>
              <a:t>security</a:t>
            </a:r>
            <a:r>
              <a:rPr sz="1407" spc="-113" dirty="0">
                <a:latin typeface="Tahoma"/>
                <a:cs typeface="Tahoma"/>
              </a:rPr>
              <a:t> </a:t>
            </a:r>
            <a:r>
              <a:rPr sz="1407" spc="-23" dirty="0">
                <a:latin typeface="Tahoma"/>
                <a:cs typeface="Tahoma"/>
              </a:rPr>
              <a:t>and</a:t>
            </a:r>
            <a:r>
              <a:rPr sz="1407" spc="-117" dirty="0">
                <a:latin typeface="Tahoma"/>
                <a:cs typeface="Tahoma"/>
              </a:rPr>
              <a:t> </a:t>
            </a:r>
            <a:r>
              <a:rPr sz="1407" spc="-9" dirty="0">
                <a:latin typeface="Tahoma"/>
                <a:cs typeface="Tahoma"/>
              </a:rPr>
              <a:t>reliability</a:t>
            </a:r>
            <a:endParaRPr sz="1407">
              <a:latin typeface="Tahoma"/>
              <a:cs typeface="Tahoma"/>
            </a:endParaRPr>
          </a:p>
        </p:txBody>
      </p:sp>
    </p:spTree>
    <p:extLst>
      <p:ext uri="{BB962C8B-B14F-4D97-AF65-F5344CB8AC3E}">
        <p14:creationId xmlns:p14="http://schemas.microsoft.com/office/powerpoint/2010/main" val="3117218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2804" y="1563601"/>
            <a:ext cx="3719543" cy="444902"/>
          </a:xfrm>
          <a:prstGeom prst="rect">
            <a:avLst/>
          </a:prstGeom>
        </p:spPr>
        <p:txBody>
          <a:bodyPr vert="horz" wrap="square" lIns="0" tIns="11910" rIns="0" bIns="0" rtlCol="0">
            <a:spAutoFit/>
          </a:bodyPr>
          <a:lstStyle/>
          <a:p>
            <a:pPr marL="11910">
              <a:spcBef>
                <a:spcPts val="94"/>
              </a:spcBef>
            </a:pPr>
            <a:r>
              <a:rPr spc="-211" dirty="0"/>
              <a:t>Technology</a:t>
            </a:r>
            <a:r>
              <a:rPr spc="-197" dirty="0"/>
              <a:t> </a:t>
            </a:r>
            <a:r>
              <a:rPr spc="-178" dirty="0"/>
              <a:t>Stack</a:t>
            </a:r>
          </a:p>
        </p:txBody>
      </p:sp>
      <p:pic>
        <p:nvPicPr>
          <p:cNvPr id="3" name="object 3"/>
          <p:cNvPicPr/>
          <p:nvPr/>
        </p:nvPicPr>
        <p:blipFill>
          <a:blip r:embed="rId2" cstate="print"/>
          <a:stretch>
            <a:fillRect/>
          </a:stretch>
        </p:blipFill>
        <p:spPr>
          <a:xfrm>
            <a:off x="2253578" y="1292202"/>
            <a:ext cx="214375" cy="229262"/>
          </a:xfrm>
          <a:prstGeom prst="rect">
            <a:avLst/>
          </a:prstGeom>
        </p:spPr>
      </p:pic>
      <p:sp>
        <p:nvSpPr>
          <p:cNvPr id="4" name="object 4"/>
          <p:cNvSpPr txBox="1"/>
          <p:nvPr/>
        </p:nvSpPr>
        <p:spPr>
          <a:xfrm>
            <a:off x="2625758" y="1238608"/>
            <a:ext cx="2144341" cy="315058"/>
          </a:xfrm>
          <a:prstGeom prst="rect">
            <a:avLst/>
          </a:prstGeom>
        </p:spPr>
        <p:txBody>
          <a:bodyPr vert="horz" wrap="square" lIns="0" tIns="11910" rIns="0" bIns="0" rtlCol="0">
            <a:spAutoFit/>
          </a:bodyPr>
          <a:lstStyle/>
          <a:p>
            <a:pPr marL="11910">
              <a:spcBef>
                <a:spcPts val="94"/>
              </a:spcBef>
            </a:pPr>
            <a:r>
              <a:rPr sz="1969" b="1" spc="-173" dirty="0">
                <a:solidFill>
                  <a:srgbClr val="2E7D32"/>
                </a:solidFill>
                <a:latin typeface="Tahoma"/>
                <a:cs typeface="Tahoma"/>
              </a:rPr>
              <a:t>Technology</a:t>
            </a:r>
            <a:r>
              <a:rPr sz="1969" b="1" spc="-117" dirty="0">
                <a:solidFill>
                  <a:srgbClr val="2E7D32"/>
                </a:solidFill>
                <a:latin typeface="Tahoma"/>
                <a:cs typeface="Tahoma"/>
              </a:rPr>
              <a:t> </a:t>
            </a:r>
            <a:r>
              <a:rPr sz="1969" b="1" spc="-145" dirty="0">
                <a:solidFill>
                  <a:srgbClr val="2E7D32"/>
                </a:solidFill>
                <a:latin typeface="Tahoma"/>
                <a:cs typeface="Tahoma"/>
              </a:rPr>
              <a:t>Choices</a:t>
            </a:r>
            <a:endParaRPr sz="1969">
              <a:latin typeface="Tahoma"/>
              <a:cs typeface="Tahoma"/>
            </a:endParaRPr>
          </a:p>
        </p:txBody>
      </p:sp>
      <p:sp>
        <p:nvSpPr>
          <p:cNvPr id="5" name="object 5"/>
          <p:cNvSpPr/>
          <p:nvPr/>
        </p:nvSpPr>
        <p:spPr>
          <a:xfrm>
            <a:off x="2637666" y="1795386"/>
            <a:ext cx="535936" cy="26797"/>
          </a:xfrm>
          <a:custGeom>
            <a:avLst/>
            <a:gdLst/>
            <a:ahLst/>
            <a:cxnLst/>
            <a:rect l="l" t="t" r="r" b="b"/>
            <a:pathLst>
              <a:path w="571500" h="28575">
                <a:moveTo>
                  <a:pt x="571499" y="28574"/>
                </a:moveTo>
                <a:lnTo>
                  <a:pt x="0" y="28574"/>
                </a:lnTo>
                <a:lnTo>
                  <a:pt x="0" y="0"/>
                </a:lnTo>
                <a:lnTo>
                  <a:pt x="571499" y="0"/>
                </a:lnTo>
                <a:lnTo>
                  <a:pt x="571499" y="28574"/>
                </a:lnTo>
                <a:close/>
              </a:path>
            </a:pathLst>
          </a:custGeom>
          <a:solidFill>
            <a:srgbClr val="4BAF4F"/>
          </a:solidFill>
        </p:spPr>
        <p:txBody>
          <a:bodyPr wrap="square" lIns="0" tIns="0" rIns="0" bIns="0" rtlCol="0"/>
          <a:lstStyle/>
          <a:p>
            <a:endParaRPr sz="1688"/>
          </a:p>
        </p:txBody>
      </p:sp>
      <p:grpSp>
        <p:nvGrpSpPr>
          <p:cNvPr id="6" name="object 6"/>
          <p:cNvGrpSpPr/>
          <p:nvPr/>
        </p:nvGrpSpPr>
        <p:grpSpPr>
          <a:xfrm>
            <a:off x="2121381" y="1940804"/>
            <a:ext cx="5176549" cy="1666761"/>
            <a:chOff x="563879" y="2069592"/>
            <a:chExt cx="5520055" cy="1777364"/>
          </a:xfrm>
        </p:grpSpPr>
        <p:sp>
          <p:nvSpPr>
            <p:cNvPr id="7" name="object 7"/>
            <p:cNvSpPr/>
            <p:nvPr/>
          </p:nvSpPr>
          <p:spPr>
            <a:xfrm>
              <a:off x="563879" y="2069592"/>
              <a:ext cx="5520055" cy="1777364"/>
            </a:xfrm>
            <a:custGeom>
              <a:avLst/>
              <a:gdLst/>
              <a:ahLst/>
              <a:cxnLst/>
              <a:rect l="l" t="t" r="r" b="b"/>
              <a:pathLst>
                <a:path w="5520055" h="1777364">
                  <a:moveTo>
                    <a:pt x="5519927" y="1776983"/>
                  </a:moveTo>
                  <a:lnTo>
                    <a:pt x="0" y="1776983"/>
                  </a:lnTo>
                  <a:lnTo>
                    <a:pt x="0" y="0"/>
                  </a:lnTo>
                  <a:lnTo>
                    <a:pt x="5519927" y="0"/>
                  </a:lnTo>
                  <a:lnTo>
                    <a:pt x="5519927" y="73532"/>
                  </a:lnTo>
                  <a:lnTo>
                    <a:pt x="217169" y="73532"/>
                  </a:lnTo>
                  <a:lnTo>
                    <a:pt x="206848" y="74031"/>
                  </a:lnTo>
                  <a:lnTo>
                    <a:pt x="167729" y="85918"/>
                  </a:lnTo>
                  <a:lnTo>
                    <a:pt x="136136" y="111871"/>
                  </a:lnTo>
                  <a:lnTo>
                    <a:pt x="116881" y="147938"/>
                  </a:lnTo>
                  <a:lnTo>
                    <a:pt x="112394" y="178307"/>
                  </a:lnTo>
                  <a:lnTo>
                    <a:pt x="112394" y="1521332"/>
                  </a:lnTo>
                  <a:lnTo>
                    <a:pt x="120370" y="1561428"/>
                  </a:lnTo>
                  <a:lnTo>
                    <a:pt x="143082" y="1595419"/>
                  </a:lnTo>
                  <a:lnTo>
                    <a:pt x="177074" y="1618131"/>
                  </a:lnTo>
                  <a:lnTo>
                    <a:pt x="217169" y="1626107"/>
                  </a:lnTo>
                  <a:lnTo>
                    <a:pt x="5519927" y="1626107"/>
                  </a:lnTo>
                  <a:lnTo>
                    <a:pt x="5519927" y="1776983"/>
                  </a:lnTo>
                  <a:close/>
                </a:path>
                <a:path w="5520055" h="1777364">
                  <a:moveTo>
                    <a:pt x="5519927" y="1626107"/>
                  </a:moveTo>
                  <a:lnTo>
                    <a:pt x="5303519" y="1626107"/>
                  </a:lnTo>
                  <a:lnTo>
                    <a:pt x="5313840" y="1625609"/>
                  </a:lnTo>
                  <a:lnTo>
                    <a:pt x="5323963" y="1624113"/>
                  </a:lnTo>
                  <a:lnTo>
                    <a:pt x="5361739" y="1608466"/>
                  </a:lnTo>
                  <a:lnTo>
                    <a:pt x="5390652" y="1579553"/>
                  </a:lnTo>
                  <a:lnTo>
                    <a:pt x="5406300" y="1541777"/>
                  </a:lnTo>
                  <a:lnTo>
                    <a:pt x="5408294" y="1521332"/>
                  </a:lnTo>
                  <a:lnTo>
                    <a:pt x="5408294" y="178307"/>
                  </a:lnTo>
                  <a:lnTo>
                    <a:pt x="5400318" y="138212"/>
                  </a:lnTo>
                  <a:lnTo>
                    <a:pt x="5377606" y="104220"/>
                  </a:lnTo>
                  <a:lnTo>
                    <a:pt x="5343614" y="81508"/>
                  </a:lnTo>
                  <a:lnTo>
                    <a:pt x="5303519" y="73532"/>
                  </a:lnTo>
                  <a:lnTo>
                    <a:pt x="5519927" y="73532"/>
                  </a:lnTo>
                  <a:lnTo>
                    <a:pt x="5519927" y="1626107"/>
                  </a:lnTo>
                  <a:close/>
                </a:path>
              </a:pathLst>
            </a:custGeom>
            <a:solidFill>
              <a:srgbClr val="000000">
                <a:alpha val="5099"/>
              </a:srgbClr>
            </a:solidFill>
          </p:spPr>
          <p:txBody>
            <a:bodyPr wrap="square" lIns="0" tIns="0" rIns="0" bIns="0" rtlCol="0"/>
            <a:lstStyle/>
            <a:p>
              <a:endParaRPr sz="1688"/>
            </a:p>
          </p:txBody>
        </p:sp>
        <p:sp>
          <p:nvSpPr>
            <p:cNvPr id="8" name="object 8"/>
            <p:cNvSpPr/>
            <p:nvPr/>
          </p:nvSpPr>
          <p:spPr>
            <a:xfrm>
              <a:off x="666749" y="2133599"/>
              <a:ext cx="5314950" cy="1571625"/>
            </a:xfrm>
            <a:custGeom>
              <a:avLst/>
              <a:gdLst/>
              <a:ahLst/>
              <a:cxnLst/>
              <a:rect l="l" t="t" r="r" b="b"/>
              <a:pathLst>
                <a:path w="5314950" h="1571625">
                  <a:moveTo>
                    <a:pt x="5208154" y="1571624"/>
                  </a:moveTo>
                  <a:lnTo>
                    <a:pt x="106794" y="1571624"/>
                  </a:lnTo>
                  <a:lnTo>
                    <a:pt x="99361" y="1570892"/>
                  </a:lnTo>
                  <a:lnTo>
                    <a:pt x="57038" y="1556531"/>
                  </a:lnTo>
                  <a:lnTo>
                    <a:pt x="23432" y="1527066"/>
                  </a:lnTo>
                  <a:lnTo>
                    <a:pt x="3660" y="1486984"/>
                  </a:lnTo>
                  <a:lnTo>
                    <a:pt x="0" y="1464829"/>
                  </a:lnTo>
                  <a:lnTo>
                    <a:pt x="0" y="1457324"/>
                  </a:lnTo>
                  <a:lnTo>
                    <a:pt x="0" y="106794"/>
                  </a:lnTo>
                  <a:lnTo>
                    <a:pt x="11572" y="63625"/>
                  </a:lnTo>
                  <a:lnTo>
                    <a:pt x="38784" y="28170"/>
                  </a:lnTo>
                  <a:lnTo>
                    <a:pt x="77492" y="5828"/>
                  </a:lnTo>
                  <a:lnTo>
                    <a:pt x="106794" y="0"/>
                  </a:lnTo>
                  <a:lnTo>
                    <a:pt x="5208154" y="0"/>
                  </a:lnTo>
                  <a:lnTo>
                    <a:pt x="5251323" y="11572"/>
                  </a:lnTo>
                  <a:lnTo>
                    <a:pt x="5286778" y="38784"/>
                  </a:lnTo>
                  <a:lnTo>
                    <a:pt x="5309120" y="77492"/>
                  </a:lnTo>
                  <a:lnTo>
                    <a:pt x="5314949" y="106794"/>
                  </a:lnTo>
                  <a:lnTo>
                    <a:pt x="5314949" y="1464829"/>
                  </a:lnTo>
                  <a:lnTo>
                    <a:pt x="5303375" y="1507999"/>
                  </a:lnTo>
                  <a:lnTo>
                    <a:pt x="5276164" y="1543454"/>
                  </a:lnTo>
                  <a:lnTo>
                    <a:pt x="5237455" y="1565796"/>
                  </a:lnTo>
                  <a:lnTo>
                    <a:pt x="5215587" y="1570892"/>
                  </a:lnTo>
                  <a:lnTo>
                    <a:pt x="5208154" y="1571624"/>
                  </a:lnTo>
                  <a:close/>
                </a:path>
              </a:pathLst>
            </a:custGeom>
            <a:solidFill>
              <a:srgbClr val="F1F7E8"/>
            </a:solidFill>
          </p:spPr>
          <p:txBody>
            <a:bodyPr wrap="square" lIns="0" tIns="0" rIns="0" bIns="0" rtlCol="0"/>
            <a:lstStyle/>
            <a:p>
              <a:endParaRPr sz="1688"/>
            </a:p>
          </p:txBody>
        </p:sp>
        <p:sp>
          <p:nvSpPr>
            <p:cNvPr id="9" name="object 9"/>
            <p:cNvSpPr/>
            <p:nvPr/>
          </p:nvSpPr>
          <p:spPr>
            <a:xfrm>
              <a:off x="904874" y="2371724"/>
              <a:ext cx="571500" cy="571500"/>
            </a:xfrm>
            <a:custGeom>
              <a:avLst/>
              <a:gdLst/>
              <a:ahLst/>
              <a:cxnLst/>
              <a:rect l="l" t="t" r="r" b="b"/>
              <a:pathLst>
                <a:path w="571500" h="571500">
                  <a:moveTo>
                    <a:pt x="285749" y="571499"/>
                  </a:moveTo>
                  <a:lnTo>
                    <a:pt x="243821" y="568407"/>
                  </a:lnTo>
                  <a:lnTo>
                    <a:pt x="202801" y="559195"/>
                  </a:lnTo>
                  <a:lnTo>
                    <a:pt x="163575" y="544064"/>
                  </a:lnTo>
                  <a:lnTo>
                    <a:pt x="126995" y="523341"/>
                  </a:lnTo>
                  <a:lnTo>
                    <a:pt x="93851" y="497476"/>
                  </a:lnTo>
                  <a:lnTo>
                    <a:pt x="64862" y="467027"/>
                  </a:lnTo>
                  <a:lnTo>
                    <a:pt x="40653" y="432654"/>
                  </a:lnTo>
                  <a:lnTo>
                    <a:pt x="21751" y="395101"/>
                  </a:lnTo>
                  <a:lnTo>
                    <a:pt x="8563" y="355181"/>
                  </a:lnTo>
                  <a:lnTo>
                    <a:pt x="1376" y="313758"/>
                  </a:lnTo>
                  <a:lnTo>
                    <a:pt x="0" y="285749"/>
                  </a:lnTo>
                  <a:lnTo>
                    <a:pt x="343" y="271729"/>
                  </a:lnTo>
                  <a:lnTo>
                    <a:pt x="5490" y="230002"/>
                  </a:lnTo>
                  <a:lnTo>
                    <a:pt x="16703" y="189483"/>
                  </a:lnTo>
                  <a:lnTo>
                    <a:pt x="33740" y="151048"/>
                  </a:lnTo>
                  <a:lnTo>
                    <a:pt x="56233" y="115528"/>
                  </a:lnTo>
                  <a:lnTo>
                    <a:pt x="83694" y="83693"/>
                  </a:lnTo>
                  <a:lnTo>
                    <a:pt x="115528" y="56233"/>
                  </a:lnTo>
                  <a:lnTo>
                    <a:pt x="151048" y="33740"/>
                  </a:lnTo>
                  <a:lnTo>
                    <a:pt x="189483" y="16703"/>
                  </a:lnTo>
                  <a:lnTo>
                    <a:pt x="230002" y="5490"/>
                  </a:lnTo>
                  <a:lnTo>
                    <a:pt x="271728" y="344"/>
                  </a:lnTo>
                  <a:lnTo>
                    <a:pt x="285749" y="0"/>
                  </a:lnTo>
                  <a:lnTo>
                    <a:pt x="299771" y="344"/>
                  </a:lnTo>
                  <a:lnTo>
                    <a:pt x="341496" y="5490"/>
                  </a:lnTo>
                  <a:lnTo>
                    <a:pt x="382016" y="16703"/>
                  </a:lnTo>
                  <a:lnTo>
                    <a:pt x="420451" y="33740"/>
                  </a:lnTo>
                  <a:lnTo>
                    <a:pt x="455971" y="56233"/>
                  </a:lnTo>
                  <a:lnTo>
                    <a:pt x="487805" y="83693"/>
                  </a:lnTo>
                  <a:lnTo>
                    <a:pt x="515266" y="115528"/>
                  </a:lnTo>
                  <a:lnTo>
                    <a:pt x="537758" y="151048"/>
                  </a:lnTo>
                  <a:lnTo>
                    <a:pt x="554796" y="189483"/>
                  </a:lnTo>
                  <a:lnTo>
                    <a:pt x="566009" y="230002"/>
                  </a:lnTo>
                  <a:lnTo>
                    <a:pt x="571156" y="271729"/>
                  </a:lnTo>
                  <a:lnTo>
                    <a:pt x="571499" y="285749"/>
                  </a:lnTo>
                  <a:lnTo>
                    <a:pt x="571156" y="299771"/>
                  </a:lnTo>
                  <a:lnTo>
                    <a:pt x="566009" y="341496"/>
                  </a:lnTo>
                  <a:lnTo>
                    <a:pt x="554796" y="382015"/>
                  </a:lnTo>
                  <a:lnTo>
                    <a:pt x="537758" y="420451"/>
                  </a:lnTo>
                  <a:lnTo>
                    <a:pt x="515266" y="455970"/>
                  </a:lnTo>
                  <a:lnTo>
                    <a:pt x="487805" y="487805"/>
                  </a:lnTo>
                  <a:lnTo>
                    <a:pt x="455971" y="515266"/>
                  </a:lnTo>
                  <a:lnTo>
                    <a:pt x="420451" y="537758"/>
                  </a:lnTo>
                  <a:lnTo>
                    <a:pt x="382016" y="554796"/>
                  </a:lnTo>
                  <a:lnTo>
                    <a:pt x="341496" y="566008"/>
                  </a:lnTo>
                  <a:lnTo>
                    <a:pt x="299771" y="571155"/>
                  </a:lnTo>
                  <a:lnTo>
                    <a:pt x="285749" y="571499"/>
                  </a:lnTo>
                  <a:close/>
                </a:path>
              </a:pathLst>
            </a:custGeom>
            <a:solidFill>
              <a:srgbClr val="2E7D32"/>
            </a:solidFill>
          </p:spPr>
          <p:txBody>
            <a:bodyPr wrap="square" lIns="0" tIns="0" rIns="0" bIns="0" rtlCol="0"/>
            <a:lstStyle/>
            <a:p>
              <a:endParaRPr sz="1688"/>
            </a:p>
          </p:txBody>
        </p:sp>
        <p:pic>
          <p:nvPicPr>
            <p:cNvPr id="10" name="object 10"/>
            <p:cNvPicPr/>
            <p:nvPr/>
          </p:nvPicPr>
          <p:blipFill>
            <a:blip r:embed="rId3" cstate="print"/>
            <a:stretch>
              <a:fillRect/>
            </a:stretch>
          </p:blipFill>
          <p:spPr>
            <a:xfrm>
              <a:off x="1063624" y="2552699"/>
              <a:ext cx="254000" cy="209550"/>
            </a:xfrm>
            <a:prstGeom prst="rect">
              <a:avLst/>
            </a:prstGeom>
          </p:spPr>
        </p:pic>
        <p:sp>
          <p:nvSpPr>
            <p:cNvPr id="11" name="object 11"/>
            <p:cNvSpPr/>
            <p:nvPr/>
          </p:nvSpPr>
          <p:spPr>
            <a:xfrm>
              <a:off x="1666874" y="2781299"/>
              <a:ext cx="1609725" cy="304800"/>
            </a:xfrm>
            <a:custGeom>
              <a:avLst/>
              <a:gdLst/>
              <a:ahLst/>
              <a:cxnLst/>
              <a:rect l="l" t="t" r="r" b="b"/>
              <a:pathLst>
                <a:path w="1609725" h="304800">
                  <a:moveTo>
                    <a:pt x="1457324" y="304799"/>
                  </a:moveTo>
                  <a:lnTo>
                    <a:pt x="152399" y="304799"/>
                  </a:lnTo>
                  <a:lnTo>
                    <a:pt x="144912" y="304616"/>
                  </a:lnTo>
                  <a:lnTo>
                    <a:pt x="101066" y="295894"/>
                  </a:lnTo>
                  <a:lnTo>
                    <a:pt x="61607" y="274804"/>
                  </a:lnTo>
                  <a:lnTo>
                    <a:pt x="29995" y="243192"/>
                  </a:lnTo>
                  <a:lnTo>
                    <a:pt x="8904" y="203733"/>
                  </a:lnTo>
                  <a:lnTo>
                    <a:pt x="182" y="159886"/>
                  </a:lnTo>
                  <a:lnTo>
                    <a:pt x="0" y="152399"/>
                  </a:lnTo>
                  <a:lnTo>
                    <a:pt x="182" y="144912"/>
                  </a:lnTo>
                  <a:lnTo>
                    <a:pt x="8904" y="101065"/>
                  </a:lnTo>
                  <a:lnTo>
                    <a:pt x="29995" y="61606"/>
                  </a:lnTo>
                  <a:lnTo>
                    <a:pt x="61607" y="29995"/>
                  </a:lnTo>
                  <a:lnTo>
                    <a:pt x="101066" y="8904"/>
                  </a:lnTo>
                  <a:lnTo>
                    <a:pt x="144912" y="183"/>
                  </a:lnTo>
                  <a:lnTo>
                    <a:pt x="152399" y="0"/>
                  </a:lnTo>
                  <a:lnTo>
                    <a:pt x="1457324" y="0"/>
                  </a:lnTo>
                  <a:lnTo>
                    <a:pt x="1501564" y="6560"/>
                  </a:lnTo>
                  <a:lnTo>
                    <a:pt x="1541993" y="25683"/>
                  </a:lnTo>
                  <a:lnTo>
                    <a:pt x="1575132" y="55716"/>
                  </a:lnTo>
                  <a:lnTo>
                    <a:pt x="1598123" y="94078"/>
                  </a:lnTo>
                  <a:lnTo>
                    <a:pt x="1608992" y="137461"/>
                  </a:lnTo>
                  <a:lnTo>
                    <a:pt x="1609724" y="152399"/>
                  </a:lnTo>
                  <a:lnTo>
                    <a:pt x="1609541" y="159886"/>
                  </a:lnTo>
                  <a:lnTo>
                    <a:pt x="1600819" y="203733"/>
                  </a:lnTo>
                  <a:lnTo>
                    <a:pt x="1579728" y="243192"/>
                  </a:lnTo>
                  <a:lnTo>
                    <a:pt x="1548117" y="274803"/>
                  </a:lnTo>
                  <a:lnTo>
                    <a:pt x="1508658" y="295894"/>
                  </a:lnTo>
                  <a:lnTo>
                    <a:pt x="1464811" y="304616"/>
                  </a:lnTo>
                  <a:lnTo>
                    <a:pt x="1457324" y="304799"/>
                  </a:lnTo>
                  <a:close/>
                </a:path>
              </a:pathLst>
            </a:custGeom>
            <a:solidFill>
              <a:srgbClr val="2E7D32">
                <a:alpha val="10198"/>
              </a:srgbClr>
            </a:solidFill>
          </p:spPr>
          <p:txBody>
            <a:bodyPr wrap="square" lIns="0" tIns="0" rIns="0" bIns="0" rtlCol="0"/>
            <a:lstStyle/>
            <a:p>
              <a:endParaRPr sz="1688"/>
            </a:p>
          </p:txBody>
        </p:sp>
        <p:pic>
          <p:nvPicPr>
            <p:cNvPr id="12" name="object 12"/>
            <p:cNvPicPr/>
            <p:nvPr/>
          </p:nvPicPr>
          <p:blipFill>
            <a:blip r:embed="rId4" cstate="print"/>
            <a:stretch>
              <a:fillRect/>
            </a:stretch>
          </p:blipFill>
          <p:spPr>
            <a:xfrm>
              <a:off x="1793874" y="2870199"/>
              <a:ext cx="127000" cy="127000"/>
            </a:xfrm>
            <a:prstGeom prst="rect">
              <a:avLst/>
            </a:prstGeom>
          </p:spPr>
        </p:pic>
      </p:grpSp>
      <p:sp>
        <p:nvSpPr>
          <p:cNvPr id="13" name="object 13"/>
          <p:cNvSpPr txBox="1"/>
          <p:nvPr/>
        </p:nvSpPr>
        <p:spPr>
          <a:xfrm>
            <a:off x="3143829" y="2212226"/>
            <a:ext cx="1485735" cy="624438"/>
          </a:xfrm>
          <a:prstGeom prst="rect">
            <a:avLst/>
          </a:prstGeom>
        </p:spPr>
        <p:txBody>
          <a:bodyPr vert="horz" wrap="square" lIns="0" tIns="11910" rIns="0" bIns="0" rtlCol="0">
            <a:spAutoFit/>
          </a:bodyPr>
          <a:lstStyle/>
          <a:p>
            <a:pPr marL="11910">
              <a:spcBef>
                <a:spcPts val="94"/>
              </a:spcBef>
            </a:pPr>
            <a:r>
              <a:rPr sz="1688" b="1" spc="-145" dirty="0">
                <a:solidFill>
                  <a:srgbClr val="2E7D32"/>
                </a:solidFill>
                <a:latin typeface="Tahoma"/>
                <a:cs typeface="Tahoma"/>
              </a:rPr>
              <a:t>Frontend:</a:t>
            </a:r>
            <a:r>
              <a:rPr sz="1688" b="1" spc="-98" dirty="0">
                <a:solidFill>
                  <a:srgbClr val="2E7D32"/>
                </a:solidFill>
                <a:latin typeface="Tahoma"/>
                <a:cs typeface="Tahoma"/>
              </a:rPr>
              <a:t> </a:t>
            </a:r>
            <a:r>
              <a:rPr sz="1688" b="1" spc="-141" dirty="0">
                <a:solidFill>
                  <a:srgbClr val="2E7D32"/>
                </a:solidFill>
                <a:latin typeface="Tahoma"/>
                <a:cs typeface="Tahoma"/>
              </a:rPr>
              <a:t>React</a:t>
            </a:r>
            <a:endParaRPr sz="1688">
              <a:latin typeface="Tahoma"/>
              <a:cs typeface="Tahoma"/>
            </a:endParaRPr>
          </a:p>
          <a:p>
            <a:pPr marL="306089">
              <a:spcBef>
                <a:spcPts val="1421"/>
              </a:spcBef>
            </a:pPr>
            <a:r>
              <a:rPr sz="1125" spc="-28" dirty="0">
                <a:solidFill>
                  <a:srgbClr val="2E7D32"/>
                </a:solidFill>
                <a:latin typeface="Tahoma"/>
                <a:cs typeface="Tahoma"/>
              </a:rPr>
              <a:t>Component-</a:t>
            </a:r>
            <a:r>
              <a:rPr sz="1125" spc="-19" dirty="0">
                <a:solidFill>
                  <a:srgbClr val="2E7D32"/>
                </a:solidFill>
                <a:latin typeface="Tahoma"/>
                <a:cs typeface="Tahoma"/>
              </a:rPr>
              <a:t>based</a:t>
            </a:r>
            <a:endParaRPr sz="1125">
              <a:latin typeface="Tahoma"/>
              <a:cs typeface="Tahoma"/>
            </a:endParaRPr>
          </a:p>
        </p:txBody>
      </p:sp>
      <p:grpSp>
        <p:nvGrpSpPr>
          <p:cNvPr id="14" name="object 14"/>
          <p:cNvGrpSpPr/>
          <p:nvPr/>
        </p:nvGrpSpPr>
        <p:grpSpPr>
          <a:xfrm>
            <a:off x="4736750" y="2608222"/>
            <a:ext cx="1509554" cy="285833"/>
            <a:chOff x="3352799" y="2781299"/>
            <a:chExt cx="1609725" cy="304800"/>
          </a:xfrm>
        </p:grpSpPr>
        <p:sp>
          <p:nvSpPr>
            <p:cNvPr id="15" name="object 15"/>
            <p:cNvSpPr/>
            <p:nvPr/>
          </p:nvSpPr>
          <p:spPr>
            <a:xfrm>
              <a:off x="3352799" y="2781299"/>
              <a:ext cx="1609725" cy="304800"/>
            </a:xfrm>
            <a:custGeom>
              <a:avLst/>
              <a:gdLst/>
              <a:ahLst/>
              <a:cxnLst/>
              <a:rect l="l" t="t" r="r" b="b"/>
              <a:pathLst>
                <a:path w="1609725" h="304800">
                  <a:moveTo>
                    <a:pt x="1457324" y="304799"/>
                  </a:moveTo>
                  <a:lnTo>
                    <a:pt x="152399" y="304799"/>
                  </a:lnTo>
                  <a:lnTo>
                    <a:pt x="144912" y="304616"/>
                  </a:lnTo>
                  <a:lnTo>
                    <a:pt x="101066" y="295894"/>
                  </a:lnTo>
                  <a:lnTo>
                    <a:pt x="61607" y="274804"/>
                  </a:lnTo>
                  <a:lnTo>
                    <a:pt x="29995" y="243192"/>
                  </a:lnTo>
                  <a:lnTo>
                    <a:pt x="8904" y="203733"/>
                  </a:lnTo>
                  <a:lnTo>
                    <a:pt x="182" y="159886"/>
                  </a:lnTo>
                  <a:lnTo>
                    <a:pt x="0" y="152399"/>
                  </a:lnTo>
                  <a:lnTo>
                    <a:pt x="182" y="144912"/>
                  </a:lnTo>
                  <a:lnTo>
                    <a:pt x="8904" y="101065"/>
                  </a:lnTo>
                  <a:lnTo>
                    <a:pt x="29995" y="61606"/>
                  </a:lnTo>
                  <a:lnTo>
                    <a:pt x="61607" y="29995"/>
                  </a:lnTo>
                  <a:lnTo>
                    <a:pt x="101066" y="8904"/>
                  </a:lnTo>
                  <a:lnTo>
                    <a:pt x="144912" y="183"/>
                  </a:lnTo>
                  <a:lnTo>
                    <a:pt x="152399" y="0"/>
                  </a:lnTo>
                  <a:lnTo>
                    <a:pt x="1457324" y="0"/>
                  </a:lnTo>
                  <a:lnTo>
                    <a:pt x="1501563" y="6560"/>
                  </a:lnTo>
                  <a:lnTo>
                    <a:pt x="1541992" y="25683"/>
                  </a:lnTo>
                  <a:lnTo>
                    <a:pt x="1575132" y="55716"/>
                  </a:lnTo>
                  <a:lnTo>
                    <a:pt x="1598123" y="94078"/>
                  </a:lnTo>
                  <a:lnTo>
                    <a:pt x="1608992" y="137461"/>
                  </a:lnTo>
                  <a:lnTo>
                    <a:pt x="1609724" y="152399"/>
                  </a:lnTo>
                  <a:lnTo>
                    <a:pt x="1609541" y="159886"/>
                  </a:lnTo>
                  <a:lnTo>
                    <a:pt x="1600819" y="203733"/>
                  </a:lnTo>
                  <a:lnTo>
                    <a:pt x="1579728" y="243192"/>
                  </a:lnTo>
                  <a:lnTo>
                    <a:pt x="1548116" y="274803"/>
                  </a:lnTo>
                  <a:lnTo>
                    <a:pt x="1508657" y="295894"/>
                  </a:lnTo>
                  <a:lnTo>
                    <a:pt x="1464811" y="304616"/>
                  </a:lnTo>
                  <a:lnTo>
                    <a:pt x="1457324" y="304799"/>
                  </a:lnTo>
                  <a:close/>
                </a:path>
              </a:pathLst>
            </a:custGeom>
            <a:solidFill>
              <a:srgbClr val="2E7D32">
                <a:alpha val="10198"/>
              </a:srgbClr>
            </a:solidFill>
          </p:spPr>
          <p:txBody>
            <a:bodyPr wrap="square" lIns="0" tIns="0" rIns="0" bIns="0" rtlCol="0"/>
            <a:lstStyle/>
            <a:p>
              <a:endParaRPr sz="1688"/>
            </a:p>
          </p:txBody>
        </p:sp>
        <p:pic>
          <p:nvPicPr>
            <p:cNvPr id="16" name="object 16"/>
            <p:cNvPicPr/>
            <p:nvPr/>
          </p:nvPicPr>
          <p:blipFill>
            <a:blip r:embed="rId4" cstate="print"/>
            <a:stretch>
              <a:fillRect/>
            </a:stretch>
          </p:blipFill>
          <p:spPr>
            <a:xfrm>
              <a:off x="3482180" y="2870199"/>
              <a:ext cx="127000" cy="127000"/>
            </a:xfrm>
            <a:prstGeom prst="rect">
              <a:avLst/>
            </a:prstGeom>
          </p:spPr>
        </p:pic>
      </p:grpSp>
      <p:sp>
        <p:nvSpPr>
          <p:cNvPr id="17" name="object 17"/>
          <p:cNvSpPr txBox="1"/>
          <p:nvPr/>
        </p:nvSpPr>
        <p:spPr>
          <a:xfrm>
            <a:off x="5021839" y="2649907"/>
            <a:ext cx="1125466" cy="185151"/>
          </a:xfrm>
          <a:prstGeom prst="rect">
            <a:avLst/>
          </a:prstGeom>
        </p:spPr>
        <p:txBody>
          <a:bodyPr vert="horz" wrap="square" lIns="0" tIns="11910" rIns="0" bIns="0" rtlCol="0">
            <a:spAutoFit/>
          </a:bodyPr>
          <a:lstStyle/>
          <a:p>
            <a:pPr marL="11910">
              <a:spcBef>
                <a:spcPts val="94"/>
              </a:spcBef>
            </a:pPr>
            <a:r>
              <a:rPr sz="1125" spc="-23" dirty="0">
                <a:solidFill>
                  <a:srgbClr val="2E7D32"/>
                </a:solidFill>
                <a:latin typeface="Tahoma"/>
                <a:cs typeface="Tahoma"/>
              </a:rPr>
              <a:t>Efficient</a:t>
            </a:r>
            <a:r>
              <a:rPr sz="1125" spc="-70" dirty="0">
                <a:solidFill>
                  <a:srgbClr val="2E7D32"/>
                </a:solidFill>
                <a:latin typeface="Tahoma"/>
                <a:cs typeface="Tahoma"/>
              </a:rPr>
              <a:t> </a:t>
            </a:r>
            <a:r>
              <a:rPr sz="1125" spc="-23" dirty="0">
                <a:solidFill>
                  <a:srgbClr val="2E7D32"/>
                </a:solidFill>
                <a:latin typeface="Tahoma"/>
                <a:cs typeface="Tahoma"/>
              </a:rPr>
              <a:t>rendering</a:t>
            </a:r>
            <a:endParaRPr sz="1125">
              <a:latin typeface="Tahoma"/>
              <a:cs typeface="Tahoma"/>
            </a:endParaRPr>
          </a:p>
        </p:txBody>
      </p:sp>
      <p:grpSp>
        <p:nvGrpSpPr>
          <p:cNvPr id="18" name="object 18"/>
          <p:cNvGrpSpPr/>
          <p:nvPr/>
        </p:nvGrpSpPr>
        <p:grpSpPr>
          <a:xfrm>
            <a:off x="3155738" y="2965513"/>
            <a:ext cx="1321976" cy="285833"/>
            <a:chOff x="1666874" y="3162299"/>
            <a:chExt cx="1409700" cy="304800"/>
          </a:xfrm>
        </p:grpSpPr>
        <p:sp>
          <p:nvSpPr>
            <p:cNvPr id="19" name="object 19"/>
            <p:cNvSpPr/>
            <p:nvPr/>
          </p:nvSpPr>
          <p:spPr>
            <a:xfrm>
              <a:off x="1666874" y="3162299"/>
              <a:ext cx="1409700" cy="304800"/>
            </a:xfrm>
            <a:custGeom>
              <a:avLst/>
              <a:gdLst/>
              <a:ahLst/>
              <a:cxnLst/>
              <a:rect l="l" t="t" r="r" b="b"/>
              <a:pathLst>
                <a:path w="1409700" h="304800">
                  <a:moveTo>
                    <a:pt x="1257299" y="304799"/>
                  </a:moveTo>
                  <a:lnTo>
                    <a:pt x="152399" y="304799"/>
                  </a:lnTo>
                  <a:lnTo>
                    <a:pt x="144912" y="304616"/>
                  </a:lnTo>
                  <a:lnTo>
                    <a:pt x="101066" y="295894"/>
                  </a:lnTo>
                  <a:lnTo>
                    <a:pt x="61607" y="274803"/>
                  </a:lnTo>
                  <a:lnTo>
                    <a:pt x="29995" y="243191"/>
                  </a:lnTo>
                  <a:lnTo>
                    <a:pt x="8904" y="203733"/>
                  </a:lnTo>
                  <a:lnTo>
                    <a:pt x="182" y="159886"/>
                  </a:lnTo>
                  <a:lnTo>
                    <a:pt x="0" y="152399"/>
                  </a:lnTo>
                  <a:lnTo>
                    <a:pt x="182" y="144912"/>
                  </a:lnTo>
                  <a:lnTo>
                    <a:pt x="8904" y="101065"/>
                  </a:lnTo>
                  <a:lnTo>
                    <a:pt x="29995" y="61607"/>
                  </a:lnTo>
                  <a:lnTo>
                    <a:pt x="61607" y="29995"/>
                  </a:lnTo>
                  <a:lnTo>
                    <a:pt x="101066" y="8904"/>
                  </a:lnTo>
                  <a:lnTo>
                    <a:pt x="144912" y="183"/>
                  </a:lnTo>
                  <a:lnTo>
                    <a:pt x="152399" y="0"/>
                  </a:lnTo>
                  <a:lnTo>
                    <a:pt x="1257299" y="0"/>
                  </a:lnTo>
                  <a:lnTo>
                    <a:pt x="1301539" y="6560"/>
                  </a:lnTo>
                  <a:lnTo>
                    <a:pt x="1341968" y="25683"/>
                  </a:lnTo>
                  <a:lnTo>
                    <a:pt x="1375107" y="55716"/>
                  </a:lnTo>
                  <a:lnTo>
                    <a:pt x="1398098" y="94078"/>
                  </a:lnTo>
                  <a:lnTo>
                    <a:pt x="1408967" y="137461"/>
                  </a:lnTo>
                  <a:lnTo>
                    <a:pt x="1409699" y="152399"/>
                  </a:lnTo>
                  <a:lnTo>
                    <a:pt x="1409516" y="159886"/>
                  </a:lnTo>
                  <a:lnTo>
                    <a:pt x="1400794" y="203733"/>
                  </a:lnTo>
                  <a:lnTo>
                    <a:pt x="1379703" y="243191"/>
                  </a:lnTo>
                  <a:lnTo>
                    <a:pt x="1348092" y="274803"/>
                  </a:lnTo>
                  <a:lnTo>
                    <a:pt x="1308633" y="295894"/>
                  </a:lnTo>
                  <a:lnTo>
                    <a:pt x="1264786" y="304616"/>
                  </a:lnTo>
                  <a:lnTo>
                    <a:pt x="1257299" y="304799"/>
                  </a:lnTo>
                  <a:close/>
                </a:path>
              </a:pathLst>
            </a:custGeom>
            <a:solidFill>
              <a:srgbClr val="2E7D32">
                <a:alpha val="10198"/>
              </a:srgbClr>
            </a:solidFill>
          </p:spPr>
          <p:txBody>
            <a:bodyPr wrap="square" lIns="0" tIns="0" rIns="0" bIns="0" rtlCol="0"/>
            <a:lstStyle/>
            <a:p>
              <a:endParaRPr sz="1688"/>
            </a:p>
          </p:txBody>
        </p:sp>
        <p:pic>
          <p:nvPicPr>
            <p:cNvPr id="20" name="object 20"/>
            <p:cNvPicPr/>
            <p:nvPr/>
          </p:nvPicPr>
          <p:blipFill>
            <a:blip r:embed="rId4" cstate="print"/>
            <a:stretch>
              <a:fillRect/>
            </a:stretch>
          </p:blipFill>
          <p:spPr>
            <a:xfrm>
              <a:off x="1793874" y="3251199"/>
              <a:ext cx="127000" cy="127000"/>
            </a:xfrm>
            <a:prstGeom prst="rect">
              <a:avLst/>
            </a:prstGeom>
          </p:spPr>
        </p:pic>
      </p:grpSp>
      <p:sp>
        <p:nvSpPr>
          <p:cNvPr id="21" name="object 21"/>
          <p:cNvSpPr txBox="1"/>
          <p:nvPr/>
        </p:nvSpPr>
        <p:spPr>
          <a:xfrm>
            <a:off x="3438594" y="3007198"/>
            <a:ext cx="942056" cy="185151"/>
          </a:xfrm>
          <a:prstGeom prst="rect">
            <a:avLst/>
          </a:prstGeom>
        </p:spPr>
        <p:txBody>
          <a:bodyPr vert="horz" wrap="square" lIns="0" tIns="11910" rIns="0" bIns="0" rtlCol="0">
            <a:spAutoFit/>
          </a:bodyPr>
          <a:lstStyle/>
          <a:p>
            <a:pPr marL="11910">
              <a:spcBef>
                <a:spcPts val="94"/>
              </a:spcBef>
            </a:pPr>
            <a:r>
              <a:rPr sz="1125" spc="-28" dirty="0">
                <a:solidFill>
                  <a:srgbClr val="2E7D32"/>
                </a:solidFill>
                <a:latin typeface="Tahoma"/>
                <a:cs typeface="Tahoma"/>
              </a:rPr>
              <a:t>Rich</a:t>
            </a:r>
            <a:r>
              <a:rPr sz="1125" spc="-94" dirty="0">
                <a:solidFill>
                  <a:srgbClr val="2E7D32"/>
                </a:solidFill>
                <a:latin typeface="Tahoma"/>
                <a:cs typeface="Tahoma"/>
              </a:rPr>
              <a:t> </a:t>
            </a:r>
            <a:r>
              <a:rPr sz="1125" spc="-28" dirty="0">
                <a:solidFill>
                  <a:srgbClr val="2E7D32"/>
                </a:solidFill>
                <a:latin typeface="Tahoma"/>
                <a:cs typeface="Tahoma"/>
              </a:rPr>
              <a:t>ecosystem</a:t>
            </a:r>
            <a:endParaRPr sz="1125">
              <a:latin typeface="Tahoma"/>
              <a:cs typeface="Tahoma"/>
            </a:endParaRPr>
          </a:p>
        </p:txBody>
      </p:sp>
      <p:grpSp>
        <p:nvGrpSpPr>
          <p:cNvPr id="22" name="object 22"/>
          <p:cNvGrpSpPr/>
          <p:nvPr/>
        </p:nvGrpSpPr>
        <p:grpSpPr>
          <a:xfrm>
            <a:off x="7329253" y="1940804"/>
            <a:ext cx="5168213" cy="1666761"/>
            <a:chOff x="6117335" y="2069592"/>
            <a:chExt cx="5511165" cy="1777364"/>
          </a:xfrm>
        </p:grpSpPr>
        <p:sp>
          <p:nvSpPr>
            <p:cNvPr id="23" name="object 23"/>
            <p:cNvSpPr/>
            <p:nvPr/>
          </p:nvSpPr>
          <p:spPr>
            <a:xfrm>
              <a:off x="6117335" y="2069592"/>
              <a:ext cx="5511165" cy="1777364"/>
            </a:xfrm>
            <a:custGeom>
              <a:avLst/>
              <a:gdLst/>
              <a:ahLst/>
              <a:cxnLst/>
              <a:rect l="l" t="t" r="r" b="b"/>
              <a:pathLst>
                <a:path w="5511165" h="1777364">
                  <a:moveTo>
                    <a:pt x="5510783" y="1776983"/>
                  </a:moveTo>
                  <a:lnTo>
                    <a:pt x="0" y="1776983"/>
                  </a:lnTo>
                  <a:lnTo>
                    <a:pt x="0" y="0"/>
                  </a:lnTo>
                  <a:lnTo>
                    <a:pt x="5510783" y="0"/>
                  </a:lnTo>
                  <a:lnTo>
                    <a:pt x="5510783" y="73532"/>
                  </a:lnTo>
                  <a:lnTo>
                    <a:pt x="216788" y="73532"/>
                  </a:lnTo>
                  <a:lnTo>
                    <a:pt x="206467" y="74031"/>
                  </a:lnTo>
                  <a:lnTo>
                    <a:pt x="167347" y="85918"/>
                  </a:lnTo>
                  <a:lnTo>
                    <a:pt x="135755" y="111871"/>
                  </a:lnTo>
                  <a:lnTo>
                    <a:pt x="116499" y="147938"/>
                  </a:lnTo>
                  <a:lnTo>
                    <a:pt x="112013" y="178307"/>
                  </a:lnTo>
                  <a:lnTo>
                    <a:pt x="112013" y="1521332"/>
                  </a:lnTo>
                  <a:lnTo>
                    <a:pt x="119989" y="1561428"/>
                  </a:lnTo>
                  <a:lnTo>
                    <a:pt x="142701" y="1595419"/>
                  </a:lnTo>
                  <a:lnTo>
                    <a:pt x="176692" y="1618131"/>
                  </a:lnTo>
                  <a:lnTo>
                    <a:pt x="216788" y="1626107"/>
                  </a:lnTo>
                  <a:lnTo>
                    <a:pt x="5510783" y="1626107"/>
                  </a:lnTo>
                  <a:lnTo>
                    <a:pt x="5510783" y="1776983"/>
                  </a:lnTo>
                  <a:close/>
                </a:path>
                <a:path w="5511165" h="1777364">
                  <a:moveTo>
                    <a:pt x="5510783" y="1626107"/>
                  </a:moveTo>
                  <a:lnTo>
                    <a:pt x="5293613" y="1626107"/>
                  </a:lnTo>
                  <a:lnTo>
                    <a:pt x="5303934" y="1625609"/>
                  </a:lnTo>
                  <a:lnTo>
                    <a:pt x="5314057" y="1624113"/>
                  </a:lnTo>
                  <a:lnTo>
                    <a:pt x="5351833" y="1608466"/>
                  </a:lnTo>
                  <a:lnTo>
                    <a:pt x="5380746" y="1579553"/>
                  </a:lnTo>
                  <a:lnTo>
                    <a:pt x="5396393" y="1541777"/>
                  </a:lnTo>
                  <a:lnTo>
                    <a:pt x="5398388" y="1521332"/>
                  </a:lnTo>
                  <a:lnTo>
                    <a:pt x="5398388" y="178307"/>
                  </a:lnTo>
                  <a:lnTo>
                    <a:pt x="5390411" y="138212"/>
                  </a:lnTo>
                  <a:lnTo>
                    <a:pt x="5367700" y="104220"/>
                  </a:lnTo>
                  <a:lnTo>
                    <a:pt x="5333708" y="81508"/>
                  </a:lnTo>
                  <a:lnTo>
                    <a:pt x="5293613" y="73532"/>
                  </a:lnTo>
                  <a:lnTo>
                    <a:pt x="5510783" y="73532"/>
                  </a:lnTo>
                  <a:lnTo>
                    <a:pt x="5510783" y="1626107"/>
                  </a:lnTo>
                  <a:close/>
                </a:path>
              </a:pathLst>
            </a:custGeom>
            <a:solidFill>
              <a:srgbClr val="000000">
                <a:alpha val="5099"/>
              </a:srgbClr>
            </a:solidFill>
          </p:spPr>
          <p:txBody>
            <a:bodyPr wrap="square" lIns="0" tIns="0" rIns="0" bIns="0" rtlCol="0"/>
            <a:lstStyle/>
            <a:p>
              <a:endParaRPr sz="1688"/>
            </a:p>
          </p:txBody>
        </p:sp>
        <p:sp>
          <p:nvSpPr>
            <p:cNvPr id="24" name="object 24"/>
            <p:cNvSpPr/>
            <p:nvPr/>
          </p:nvSpPr>
          <p:spPr>
            <a:xfrm>
              <a:off x="6219824" y="2133599"/>
              <a:ext cx="5305425" cy="1571625"/>
            </a:xfrm>
            <a:custGeom>
              <a:avLst/>
              <a:gdLst/>
              <a:ahLst/>
              <a:cxnLst/>
              <a:rect l="l" t="t" r="r" b="b"/>
              <a:pathLst>
                <a:path w="5305425" h="1571625">
                  <a:moveTo>
                    <a:pt x="5198630" y="1571624"/>
                  </a:moveTo>
                  <a:lnTo>
                    <a:pt x="106795" y="1571624"/>
                  </a:lnTo>
                  <a:lnTo>
                    <a:pt x="99361" y="1570892"/>
                  </a:lnTo>
                  <a:lnTo>
                    <a:pt x="57038" y="1556531"/>
                  </a:lnTo>
                  <a:lnTo>
                    <a:pt x="23431" y="1527066"/>
                  </a:lnTo>
                  <a:lnTo>
                    <a:pt x="3659" y="1486984"/>
                  </a:lnTo>
                  <a:lnTo>
                    <a:pt x="0" y="1464829"/>
                  </a:lnTo>
                  <a:lnTo>
                    <a:pt x="0" y="1457324"/>
                  </a:lnTo>
                  <a:lnTo>
                    <a:pt x="0" y="106794"/>
                  </a:lnTo>
                  <a:lnTo>
                    <a:pt x="11571" y="63625"/>
                  </a:lnTo>
                  <a:lnTo>
                    <a:pt x="38784" y="28170"/>
                  </a:lnTo>
                  <a:lnTo>
                    <a:pt x="77492" y="5828"/>
                  </a:lnTo>
                  <a:lnTo>
                    <a:pt x="106795" y="0"/>
                  </a:lnTo>
                  <a:lnTo>
                    <a:pt x="5198630" y="0"/>
                  </a:lnTo>
                  <a:lnTo>
                    <a:pt x="5241797" y="11572"/>
                  </a:lnTo>
                  <a:lnTo>
                    <a:pt x="5277252" y="38784"/>
                  </a:lnTo>
                  <a:lnTo>
                    <a:pt x="5299595" y="77492"/>
                  </a:lnTo>
                  <a:lnTo>
                    <a:pt x="5305424" y="106794"/>
                  </a:lnTo>
                  <a:lnTo>
                    <a:pt x="5305424" y="1464829"/>
                  </a:lnTo>
                  <a:lnTo>
                    <a:pt x="5293851" y="1507999"/>
                  </a:lnTo>
                  <a:lnTo>
                    <a:pt x="5266638" y="1543454"/>
                  </a:lnTo>
                  <a:lnTo>
                    <a:pt x="5227931" y="1565796"/>
                  </a:lnTo>
                  <a:lnTo>
                    <a:pt x="5206062" y="1570892"/>
                  </a:lnTo>
                  <a:lnTo>
                    <a:pt x="5198630" y="1571624"/>
                  </a:lnTo>
                  <a:close/>
                </a:path>
              </a:pathLst>
            </a:custGeom>
            <a:solidFill>
              <a:srgbClr val="F1F7E8"/>
            </a:solidFill>
          </p:spPr>
          <p:txBody>
            <a:bodyPr wrap="square" lIns="0" tIns="0" rIns="0" bIns="0" rtlCol="0"/>
            <a:lstStyle/>
            <a:p>
              <a:endParaRPr sz="1688"/>
            </a:p>
          </p:txBody>
        </p:sp>
        <p:sp>
          <p:nvSpPr>
            <p:cNvPr id="25" name="object 25"/>
            <p:cNvSpPr/>
            <p:nvPr/>
          </p:nvSpPr>
          <p:spPr>
            <a:xfrm>
              <a:off x="6457949" y="2371724"/>
              <a:ext cx="571500" cy="571500"/>
            </a:xfrm>
            <a:custGeom>
              <a:avLst/>
              <a:gdLst/>
              <a:ahLst/>
              <a:cxnLst/>
              <a:rect l="l" t="t" r="r" b="b"/>
              <a:pathLst>
                <a:path w="571500" h="571500">
                  <a:moveTo>
                    <a:pt x="285749" y="571499"/>
                  </a:moveTo>
                  <a:lnTo>
                    <a:pt x="243821" y="568407"/>
                  </a:lnTo>
                  <a:lnTo>
                    <a:pt x="202800" y="559195"/>
                  </a:lnTo>
                  <a:lnTo>
                    <a:pt x="163575" y="544064"/>
                  </a:lnTo>
                  <a:lnTo>
                    <a:pt x="126995" y="523341"/>
                  </a:lnTo>
                  <a:lnTo>
                    <a:pt x="93851" y="497476"/>
                  </a:lnTo>
                  <a:lnTo>
                    <a:pt x="64862" y="467027"/>
                  </a:lnTo>
                  <a:lnTo>
                    <a:pt x="40654" y="432654"/>
                  </a:lnTo>
                  <a:lnTo>
                    <a:pt x="21751" y="395101"/>
                  </a:lnTo>
                  <a:lnTo>
                    <a:pt x="8563" y="355181"/>
                  </a:lnTo>
                  <a:lnTo>
                    <a:pt x="1376" y="313758"/>
                  </a:lnTo>
                  <a:lnTo>
                    <a:pt x="0" y="285749"/>
                  </a:lnTo>
                  <a:lnTo>
                    <a:pt x="344" y="271729"/>
                  </a:lnTo>
                  <a:lnTo>
                    <a:pt x="5490" y="230002"/>
                  </a:lnTo>
                  <a:lnTo>
                    <a:pt x="16703" y="189483"/>
                  </a:lnTo>
                  <a:lnTo>
                    <a:pt x="33740" y="151048"/>
                  </a:lnTo>
                  <a:lnTo>
                    <a:pt x="56233" y="115528"/>
                  </a:lnTo>
                  <a:lnTo>
                    <a:pt x="83694" y="83693"/>
                  </a:lnTo>
                  <a:lnTo>
                    <a:pt x="115528" y="56233"/>
                  </a:lnTo>
                  <a:lnTo>
                    <a:pt x="151048" y="33740"/>
                  </a:lnTo>
                  <a:lnTo>
                    <a:pt x="189483" y="16703"/>
                  </a:lnTo>
                  <a:lnTo>
                    <a:pt x="230002" y="5490"/>
                  </a:lnTo>
                  <a:lnTo>
                    <a:pt x="271728" y="344"/>
                  </a:lnTo>
                  <a:lnTo>
                    <a:pt x="285749" y="0"/>
                  </a:lnTo>
                  <a:lnTo>
                    <a:pt x="299771" y="344"/>
                  </a:lnTo>
                  <a:lnTo>
                    <a:pt x="341495" y="5490"/>
                  </a:lnTo>
                  <a:lnTo>
                    <a:pt x="382015" y="16703"/>
                  </a:lnTo>
                  <a:lnTo>
                    <a:pt x="420451" y="33740"/>
                  </a:lnTo>
                  <a:lnTo>
                    <a:pt x="455970" y="56233"/>
                  </a:lnTo>
                  <a:lnTo>
                    <a:pt x="487805" y="83693"/>
                  </a:lnTo>
                  <a:lnTo>
                    <a:pt x="515266" y="115528"/>
                  </a:lnTo>
                  <a:lnTo>
                    <a:pt x="537758" y="151048"/>
                  </a:lnTo>
                  <a:lnTo>
                    <a:pt x="554796" y="189483"/>
                  </a:lnTo>
                  <a:lnTo>
                    <a:pt x="566008" y="230002"/>
                  </a:lnTo>
                  <a:lnTo>
                    <a:pt x="571155" y="271729"/>
                  </a:lnTo>
                  <a:lnTo>
                    <a:pt x="571499" y="285749"/>
                  </a:lnTo>
                  <a:lnTo>
                    <a:pt x="571155" y="299771"/>
                  </a:lnTo>
                  <a:lnTo>
                    <a:pt x="566008" y="341496"/>
                  </a:lnTo>
                  <a:lnTo>
                    <a:pt x="554795" y="382015"/>
                  </a:lnTo>
                  <a:lnTo>
                    <a:pt x="537758" y="420451"/>
                  </a:lnTo>
                  <a:lnTo>
                    <a:pt x="515266" y="455970"/>
                  </a:lnTo>
                  <a:lnTo>
                    <a:pt x="487805" y="487805"/>
                  </a:lnTo>
                  <a:lnTo>
                    <a:pt x="455970" y="515266"/>
                  </a:lnTo>
                  <a:lnTo>
                    <a:pt x="420451" y="537758"/>
                  </a:lnTo>
                  <a:lnTo>
                    <a:pt x="382015" y="554796"/>
                  </a:lnTo>
                  <a:lnTo>
                    <a:pt x="341495" y="566008"/>
                  </a:lnTo>
                  <a:lnTo>
                    <a:pt x="299771" y="571155"/>
                  </a:lnTo>
                  <a:lnTo>
                    <a:pt x="285749" y="571499"/>
                  </a:lnTo>
                  <a:close/>
                </a:path>
              </a:pathLst>
            </a:custGeom>
            <a:solidFill>
              <a:srgbClr val="2E7D32"/>
            </a:solidFill>
          </p:spPr>
          <p:txBody>
            <a:bodyPr wrap="square" lIns="0" tIns="0" rIns="0" bIns="0" rtlCol="0"/>
            <a:lstStyle/>
            <a:p>
              <a:endParaRPr sz="1688"/>
            </a:p>
          </p:txBody>
        </p:sp>
        <p:pic>
          <p:nvPicPr>
            <p:cNvPr id="26" name="object 26"/>
            <p:cNvPicPr/>
            <p:nvPr/>
          </p:nvPicPr>
          <p:blipFill>
            <a:blip r:embed="rId5" cstate="print"/>
            <a:stretch>
              <a:fillRect/>
            </a:stretch>
          </p:blipFill>
          <p:spPr>
            <a:xfrm>
              <a:off x="6624637" y="2543174"/>
              <a:ext cx="228600" cy="228600"/>
            </a:xfrm>
            <a:prstGeom prst="rect">
              <a:avLst/>
            </a:prstGeom>
          </p:spPr>
        </p:pic>
        <p:sp>
          <p:nvSpPr>
            <p:cNvPr id="27" name="object 27"/>
            <p:cNvSpPr/>
            <p:nvPr/>
          </p:nvSpPr>
          <p:spPr>
            <a:xfrm>
              <a:off x="7219949" y="2781299"/>
              <a:ext cx="1704975" cy="304800"/>
            </a:xfrm>
            <a:custGeom>
              <a:avLst/>
              <a:gdLst/>
              <a:ahLst/>
              <a:cxnLst/>
              <a:rect l="l" t="t" r="r" b="b"/>
              <a:pathLst>
                <a:path w="1704975" h="304800">
                  <a:moveTo>
                    <a:pt x="1552574" y="304799"/>
                  </a:moveTo>
                  <a:lnTo>
                    <a:pt x="152399" y="304799"/>
                  </a:lnTo>
                  <a:lnTo>
                    <a:pt x="144912" y="304616"/>
                  </a:lnTo>
                  <a:lnTo>
                    <a:pt x="101065" y="295894"/>
                  </a:lnTo>
                  <a:lnTo>
                    <a:pt x="61606" y="274804"/>
                  </a:lnTo>
                  <a:lnTo>
                    <a:pt x="29995" y="243192"/>
                  </a:lnTo>
                  <a:lnTo>
                    <a:pt x="8903" y="203733"/>
                  </a:lnTo>
                  <a:lnTo>
                    <a:pt x="182" y="159886"/>
                  </a:lnTo>
                  <a:lnTo>
                    <a:pt x="0" y="152399"/>
                  </a:lnTo>
                  <a:lnTo>
                    <a:pt x="182" y="144912"/>
                  </a:lnTo>
                  <a:lnTo>
                    <a:pt x="8903" y="101065"/>
                  </a:lnTo>
                  <a:lnTo>
                    <a:pt x="29995" y="61606"/>
                  </a:lnTo>
                  <a:lnTo>
                    <a:pt x="61606" y="29995"/>
                  </a:lnTo>
                  <a:lnTo>
                    <a:pt x="101065" y="8904"/>
                  </a:lnTo>
                  <a:lnTo>
                    <a:pt x="144912" y="183"/>
                  </a:lnTo>
                  <a:lnTo>
                    <a:pt x="152399" y="0"/>
                  </a:lnTo>
                  <a:lnTo>
                    <a:pt x="1552574" y="0"/>
                  </a:lnTo>
                  <a:lnTo>
                    <a:pt x="1596813" y="6560"/>
                  </a:lnTo>
                  <a:lnTo>
                    <a:pt x="1637242" y="25683"/>
                  </a:lnTo>
                  <a:lnTo>
                    <a:pt x="1670382" y="55716"/>
                  </a:lnTo>
                  <a:lnTo>
                    <a:pt x="1693373" y="94078"/>
                  </a:lnTo>
                  <a:lnTo>
                    <a:pt x="1704242" y="137461"/>
                  </a:lnTo>
                  <a:lnTo>
                    <a:pt x="1704974" y="152399"/>
                  </a:lnTo>
                  <a:lnTo>
                    <a:pt x="1704791" y="159886"/>
                  </a:lnTo>
                  <a:lnTo>
                    <a:pt x="1696069" y="203733"/>
                  </a:lnTo>
                  <a:lnTo>
                    <a:pt x="1674978" y="243192"/>
                  </a:lnTo>
                  <a:lnTo>
                    <a:pt x="1643366" y="274803"/>
                  </a:lnTo>
                  <a:lnTo>
                    <a:pt x="1603907" y="295894"/>
                  </a:lnTo>
                  <a:lnTo>
                    <a:pt x="1560061" y="304616"/>
                  </a:lnTo>
                  <a:lnTo>
                    <a:pt x="1552574" y="304799"/>
                  </a:lnTo>
                  <a:close/>
                </a:path>
              </a:pathLst>
            </a:custGeom>
            <a:solidFill>
              <a:srgbClr val="2E7D32">
                <a:alpha val="10198"/>
              </a:srgbClr>
            </a:solidFill>
          </p:spPr>
          <p:txBody>
            <a:bodyPr wrap="square" lIns="0" tIns="0" rIns="0" bIns="0" rtlCol="0"/>
            <a:lstStyle/>
            <a:p>
              <a:endParaRPr sz="1688"/>
            </a:p>
          </p:txBody>
        </p:sp>
        <p:pic>
          <p:nvPicPr>
            <p:cNvPr id="28" name="object 28"/>
            <p:cNvPicPr/>
            <p:nvPr/>
          </p:nvPicPr>
          <p:blipFill>
            <a:blip r:embed="rId4" cstate="print"/>
            <a:stretch>
              <a:fillRect/>
            </a:stretch>
          </p:blipFill>
          <p:spPr>
            <a:xfrm>
              <a:off x="7342187" y="2870199"/>
              <a:ext cx="127000" cy="127000"/>
            </a:xfrm>
            <a:prstGeom prst="rect">
              <a:avLst/>
            </a:prstGeom>
          </p:spPr>
        </p:pic>
        <p:sp>
          <p:nvSpPr>
            <p:cNvPr id="29" name="object 29"/>
            <p:cNvSpPr/>
            <p:nvPr/>
          </p:nvSpPr>
          <p:spPr>
            <a:xfrm>
              <a:off x="9001124" y="2781299"/>
              <a:ext cx="1590675" cy="304800"/>
            </a:xfrm>
            <a:custGeom>
              <a:avLst/>
              <a:gdLst/>
              <a:ahLst/>
              <a:cxnLst/>
              <a:rect l="l" t="t" r="r" b="b"/>
              <a:pathLst>
                <a:path w="1590675" h="304800">
                  <a:moveTo>
                    <a:pt x="1438274" y="304799"/>
                  </a:moveTo>
                  <a:lnTo>
                    <a:pt x="152399" y="304799"/>
                  </a:lnTo>
                  <a:lnTo>
                    <a:pt x="144912" y="304616"/>
                  </a:lnTo>
                  <a:lnTo>
                    <a:pt x="101064" y="295894"/>
                  </a:lnTo>
                  <a:lnTo>
                    <a:pt x="61606" y="274804"/>
                  </a:lnTo>
                  <a:lnTo>
                    <a:pt x="29994" y="243192"/>
                  </a:lnTo>
                  <a:lnTo>
                    <a:pt x="8903" y="203733"/>
                  </a:lnTo>
                  <a:lnTo>
                    <a:pt x="182" y="159886"/>
                  </a:lnTo>
                  <a:lnTo>
                    <a:pt x="0" y="152399"/>
                  </a:lnTo>
                  <a:lnTo>
                    <a:pt x="182" y="144912"/>
                  </a:lnTo>
                  <a:lnTo>
                    <a:pt x="8903" y="101065"/>
                  </a:lnTo>
                  <a:lnTo>
                    <a:pt x="29994" y="61606"/>
                  </a:lnTo>
                  <a:lnTo>
                    <a:pt x="61606" y="29995"/>
                  </a:lnTo>
                  <a:lnTo>
                    <a:pt x="101064" y="8904"/>
                  </a:lnTo>
                  <a:lnTo>
                    <a:pt x="144912" y="183"/>
                  </a:lnTo>
                  <a:lnTo>
                    <a:pt x="152399" y="0"/>
                  </a:lnTo>
                  <a:lnTo>
                    <a:pt x="1438274" y="0"/>
                  </a:lnTo>
                  <a:lnTo>
                    <a:pt x="1482512" y="6560"/>
                  </a:lnTo>
                  <a:lnTo>
                    <a:pt x="1522940" y="25683"/>
                  </a:lnTo>
                  <a:lnTo>
                    <a:pt x="1556081" y="55716"/>
                  </a:lnTo>
                  <a:lnTo>
                    <a:pt x="1579072" y="94078"/>
                  </a:lnTo>
                  <a:lnTo>
                    <a:pt x="1589942" y="137461"/>
                  </a:lnTo>
                  <a:lnTo>
                    <a:pt x="1590674" y="152399"/>
                  </a:lnTo>
                  <a:lnTo>
                    <a:pt x="1590491" y="159886"/>
                  </a:lnTo>
                  <a:lnTo>
                    <a:pt x="1581768" y="203733"/>
                  </a:lnTo>
                  <a:lnTo>
                    <a:pt x="1560677" y="243192"/>
                  </a:lnTo>
                  <a:lnTo>
                    <a:pt x="1529064" y="274803"/>
                  </a:lnTo>
                  <a:lnTo>
                    <a:pt x="1489606" y="295894"/>
                  </a:lnTo>
                  <a:lnTo>
                    <a:pt x="1445761" y="304616"/>
                  </a:lnTo>
                  <a:lnTo>
                    <a:pt x="1438274" y="304799"/>
                  </a:lnTo>
                  <a:close/>
                </a:path>
              </a:pathLst>
            </a:custGeom>
            <a:solidFill>
              <a:srgbClr val="2E7D32">
                <a:alpha val="10198"/>
              </a:srgbClr>
            </a:solidFill>
          </p:spPr>
          <p:txBody>
            <a:bodyPr wrap="square" lIns="0" tIns="0" rIns="0" bIns="0" rtlCol="0"/>
            <a:lstStyle/>
            <a:p>
              <a:endParaRPr sz="1688"/>
            </a:p>
          </p:txBody>
        </p:sp>
        <p:pic>
          <p:nvPicPr>
            <p:cNvPr id="30" name="object 30"/>
            <p:cNvPicPr/>
            <p:nvPr/>
          </p:nvPicPr>
          <p:blipFill>
            <a:blip r:embed="rId4" cstate="print"/>
            <a:stretch>
              <a:fillRect/>
            </a:stretch>
          </p:blipFill>
          <p:spPr>
            <a:xfrm>
              <a:off x="9130654" y="2870199"/>
              <a:ext cx="127000" cy="127000"/>
            </a:xfrm>
            <a:prstGeom prst="rect">
              <a:avLst/>
            </a:prstGeom>
          </p:spPr>
        </p:pic>
      </p:grpSp>
      <p:sp>
        <p:nvSpPr>
          <p:cNvPr id="31" name="object 31"/>
          <p:cNvSpPr txBox="1"/>
          <p:nvPr/>
        </p:nvSpPr>
        <p:spPr>
          <a:xfrm>
            <a:off x="8346877" y="2212226"/>
            <a:ext cx="3087589" cy="624438"/>
          </a:xfrm>
          <a:prstGeom prst="rect">
            <a:avLst/>
          </a:prstGeom>
        </p:spPr>
        <p:txBody>
          <a:bodyPr vert="horz" wrap="square" lIns="0" tIns="11910" rIns="0" bIns="0" rtlCol="0">
            <a:spAutoFit/>
          </a:bodyPr>
          <a:lstStyle/>
          <a:p>
            <a:pPr marL="11910">
              <a:spcBef>
                <a:spcPts val="94"/>
              </a:spcBef>
            </a:pPr>
            <a:r>
              <a:rPr sz="1688" b="1" spc="-155" dirty="0">
                <a:solidFill>
                  <a:srgbClr val="2E7D32"/>
                </a:solidFill>
                <a:latin typeface="Tahoma"/>
                <a:cs typeface="Tahoma"/>
              </a:rPr>
              <a:t>Backend:</a:t>
            </a:r>
            <a:r>
              <a:rPr sz="1688" b="1" spc="-117" dirty="0">
                <a:solidFill>
                  <a:srgbClr val="2E7D32"/>
                </a:solidFill>
                <a:latin typeface="Tahoma"/>
                <a:cs typeface="Tahoma"/>
              </a:rPr>
              <a:t> </a:t>
            </a:r>
            <a:r>
              <a:rPr sz="1688" b="1" spc="-141" dirty="0">
                <a:solidFill>
                  <a:srgbClr val="2E7D32"/>
                </a:solidFill>
                <a:latin typeface="Tahoma"/>
                <a:cs typeface="Tahoma"/>
              </a:rPr>
              <a:t>Node.js</a:t>
            </a:r>
            <a:r>
              <a:rPr sz="1688" b="1" spc="-117" dirty="0">
                <a:solidFill>
                  <a:srgbClr val="2E7D32"/>
                </a:solidFill>
                <a:latin typeface="Tahoma"/>
                <a:cs typeface="Tahoma"/>
              </a:rPr>
              <a:t> </a:t>
            </a:r>
            <a:r>
              <a:rPr sz="1688" b="1" spc="-530" dirty="0">
                <a:solidFill>
                  <a:srgbClr val="2E7D32"/>
                </a:solidFill>
                <a:latin typeface="Tahoma"/>
                <a:cs typeface="Tahoma"/>
              </a:rPr>
              <a:t>+</a:t>
            </a:r>
            <a:r>
              <a:rPr sz="1688" b="1" spc="-117" dirty="0">
                <a:solidFill>
                  <a:srgbClr val="2E7D32"/>
                </a:solidFill>
                <a:latin typeface="Tahoma"/>
                <a:cs typeface="Tahoma"/>
              </a:rPr>
              <a:t> </a:t>
            </a:r>
            <a:r>
              <a:rPr sz="1688" b="1" spc="-19" dirty="0">
                <a:solidFill>
                  <a:srgbClr val="2E7D32"/>
                </a:solidFill>
                <a:latin typeface="Tahoma"/>
                <a:cs typeface="Tahoma"/>
              </a:rPr>
              <a:t>Express</a:t>
            </a:r>
            <a:endParaRPr sz="1688">
              <a:latin typeface="Tahoma"/>
              <a:cs typeface="Tahoma"/>
            </a:endParaRPr>
          </a:p>
          <a:p>
            <a:pPr marL="306089">
              <a:spcBef>
                <a:spcPts val="1421"/>
              </a:spcBef>
              <a:tabLst>
                <a:tab pos="1983620" algn="l"/>
              </a:tabLst>
            </a:pPr>
            <a:r>
              <a:rPr sz="1125" spc="-9" dirty="0">
                <a:solidFill>
                  <a:srgbClr val="2E7D32"/>
                </a:solidFill>
                <a:latin typeface="Tahoma"/>
                <a:cs typeface="Tahoma"/>
              </a:rPr>
              <a:t>JavaScript</a:t>
            </a:r>
            <a:r>
              <a:rPr sz="1125" spc="-98" dirty="0">
                <a:solidFill>
                  <a:srgbClr val="2E7D32"/>
                </a:solidFill>
                <a:latin typeface="Tahoma"/>
                <a:cs typeface="Tahoma"/>
              </a:rPr>
              <a:t> </a:t>
            </a:r>
            <a:r>
              <a:rPr sz="1125" spc="-19" dirty="0">
                <a:solidFill>
                  <a:srgbClr val="2E7D32"/>
                </a:solidFill>
                <a:latin typeface="Tahoma"/>
                <a:cs typeface="Tahoma"/>
              </a:rPr>
              <a:t>full-stack</a:t>
            </a:r>
            <a:r>
              <a:rPr sz="1125" dirty="0">
                <a:solidFill>
                  <a:srgbClr val="2E7D32"/>
                </a:solidFill>
                <a:latin typeface="Tahoma"/>
                <a:cs typeface="Tahoma"/>
              </a:rPr>
              <a:t>	</a:t>
            </a:r>
            <a:r>
              <a:rPr sz="1125" spc="-38" dirty="0">
                <a:solidFill>
                  <a:srgbClr val="2E7D32"/>
                </a:solidFill>
                <a:latin typeface="Tahoma"/>
                <a:cs typeface="Tahoma"/>
              </a:rPr>
              <a:t>High-</a:t>
            </a:r>
            <a:r>
              <a:rPr sz="1125" spc="-23" dirty="0">
                <a:solidFill>
                  <a:srgbClr val="2E7D32"/>
                </a:solidFill>
                <a:latin typeface="Tahoma"/>
                <a:cs typeface="Tahoma"/>
              </a:rPr>
              <a:t>performance</a:t>
            </a:r>
            <a:endParaRPr sz="1125">
              <a:latin typeface="Tahoma"/>
              <a:cs typeface="Tahoma"/>
            </a:endParaRPr>
          </a:p>
        </p:txBody>
      </p:sp>
      <p:grpSp>
        <p:nvGrpSpPr>
          <p:cNvPr id="32" name="object 32"/>
          <p:cNvGrpSpPr/>
          <p:nvPr/>
        </p:nvGrpSpPr>
        <p:grpSpPr>
          <a:xfrm>
            <a:off x="8363252" y="2965513"/>
            <a:ext cx="1107602" cy="285833"/>
            <a:chOff x="7219949" y="3162299"/>
            <a:chExt cx="1181100" cy="304800"/>
          </a:xfrm>
        </p:grpSpPr>
        <p:sp>
          <p:nvSpPr>
            <p:cNvPr id="33" name="object 33"/>
            <p:cNvSpPr/>
            <p:nvPr/>
          </p:nvSpPr>
          <p:spPr>
            <a:xfrm>
              <a:off x="7219949" y="3162299"/>
              <a:ext cx="1181100" cy="304800"/>
            </a:xfrm>
            <a:custGeom>
              <a:avLst/>
              <a:gdLst/>
              <a:ahLst/>
              <a:cxnLst/>
              <a:rect l="l" t="t" r="r" b="b"/>
              <a:pathLst>
                <a:path w="1181100" h="304800">
                  <a:moveTo>
                    <a:pt x="1028699" y="304799"/>
                  </a:moveTo>
                  <a:lnTo>
                    <a:pt x="152399" y="304799"/>
                  </a:lnTo>
                  <a:lnTo>
                    <a:pt x="144912" y="304616"/>
                  </a:lnTo>
                  <a:lnTo>
                    <a:pt x="101065" y="295894"/>
                  </a:lnTo>
                  <a:lnTo>
                    <a:pt x="61606" y="274803"/>
                  </a:lnTo>
                  <a:lnTo>
                    <a:pt x="29995" y="243191"/>
                  </a:lnTo>
                  <a:lnTo>
                    <a:pt x="8903" y="203733"/>
                  </a:lnTo>
                  <a:lnTo>
                    <a:pt x="182" y="159886"/>
                  </a:lnTo>
                  <a:lnTo>
                    <a:pt x="0" y="152399"/>
                  </a:lnTo>
                  <a:lnTo>
                    <a:pt x="182" y="144912"/>
                  </a:lnTo>
                  <a:lnTo>
                    <a:pt x="8903" y="101065"/>
                  </a:lnTo>
                  <a:lnTo>
                    <a:pt x="29995" y="61607"/>
                  </a:lnTo>
                  <a:lnTo>
                    <a:pt x="61606" y="29995"/>
                  </a:lnTo>
                  <a:lnTo>
                    <a:pt x="101065" y="8904"/>
                  </a:lnTo>
                  <a:lnTo>
                    <a:pt x="144912" y="183"/>
                  </a:lnTo>
                  <a:lnTo>
                    <a:pt x="152399" y="0"/>
                  </a:lnTo>
                  <a:lnTo>
                    <a:pt x="1028699" y="0"/>
                  </a:lnTo>
                  <a:lnTo>
                    <a:pt x="1072939" y="6560"/>
                  </a:lnTo>
                  <a:lnTo>
                    <a:pt x="1113368" y="25683"/>
                  </a:lnTo>
                  <a:lnTo>
                    <a:pt x="1146506" y="55716"/>
                  </a:lnTo>
                  <a:lnTo>
                    <a:pt x="1169498" y="94078"/>
                  </a:lnTo>
                  <a:lnTo>
                    <a:pt x="1180367" y="137461"/>
                  </a:lnTo>
                  <a:lnTo>
                    <a:pt x="1181099" y="152399"/>
                  </a:lnTo>
                  <a:lnTo>
                    <a:pt x="1180916" y="159886"/>
                  </a:lnTo>
                  <a:lnTo>
                    <a:pt x="1172194" y="203733"/>
                  </a:lnTo>
                  <a:lnTo>
                    <a:pt x="1151103" y="243191"/>
                  </a:lnTo>
                  <a:lnTo>
                    <a:pt x="1119491" y="274803"/>
                  </a:lnTo>
                  <a:lnTo>
                    <a:pt x="1080032" y="295894"/>
                  </a:lnTo>
                  <a:lnTo>
                    <a:pt x="1036186" y="304616"/>
                  </a:lnTo>
                  <a:lnTo>
                    <a:pt x="1028699" y="304799"/>
                  </a:lnTo>
                  <a:close/>
                </a:path>
              </a:pathLst>
            </a:custGeom>
            <a:solidFill>
              <a:srgbClr val="2E7D32">
                <a:alpha val="10198"/>
              </a:srgbClr>
            </a:solidFill>
          </p:spPr>
          <p:txBody>
            <a:bodyPr wrap="square" lIns="0" tIns="0" rIns="0" bIns="0" rtlCol="0"/>
            <a:lstStyle/>
            <a:p>
              <a:endParaRPr sz="1688"/>
            </a:p>
          </p:txBody>
        </p:sp>
        <p:pic>
          <p:nvPicPr>
            <p:cNvPr id="34" name="object 34"/>
            <p:cNvPicPr/>
            <p:nvPr/>
          </p:nvPicPr>
          <p:blipFill>
            <a:blip r:embed="rId4" cstate="print"/>
            <a:stretch>
              <a:fillRect/>
            </a:stretch>
          </p:blipFill>
          <p:spPr>
            <a:xfrm>
              <a:off x="7342186" y="3251199"/>
              <a:ext cx="127000" cy="127000"/>
            </a:xfrm>
            <a:prstGeom prst="rect">
              <a:avLst/>
            </a:prstGeom>
          </p:spPr>
        </p:pic>
      </p:grpSp>
      <p:sp>
        <p:nvSpPr>
          <p:cNvPr id="35" name="object 35"/>
          <p:cNvSpPr txBox="1"/>
          <p:nvPr/>
        </p:nvSpPr>
        <p:spPr>
          <a:xfrm>
            <a:off x="8641642" y="3007198"/>
            <a:ext cx="733042" cy="185151"/>
          </a:xfrm>
          <a:prstGeom prst="rect">
            <a:avLst/>
          </a:prstGeom>
        </p:spPr>
        <p:txBody>
          <a:bodyPr vert="horz" wrap="square" lIns="0" tIns="11910" rIns="0" bIns="0" rtlCol="0">
            <a:spAutoFit/>
          </a:bodyPr>
          <a:lstStyle/>
          <a:p>
            <a:pPr marL="11910">
              <a:spcBef>
                <a:spcPts val="94"/>
              </a:spcBef>
            </a:pPr>
            <a:r>
              <a:rPr sz="1125" spc="-19" dirty="0">
                <a:solidFill>
                  <a:srgbClr val="2E7D32"/>
                </a:solidFill>
                <a:latin typeface="Tahoma"/>
                <a:cs typeface="Tahoma"/>
              </a:rPr>
              <a:t>Lightweight</a:t>
            </a:r>
            <a:endParaRPr sz="1125">
              <a:latin typeface="Tahoma"/>
              <a:cs typeface="Tahoma"/>
            </a:endParaRPr>
          </a:p>
        </p:txBody>
      </p:sp>
      <p:grpSp>
        <p:nvGrpSpPr>
          <p:cNvPr id="36" name="object 36"/>
          <p:cNvGrpSpPr/>
          <p:nvPr/>
        </p:nvGrpSpPr>
        <p:grpSpPr>
          <a:xfrm>
            <a:off x="2121381" y="3635793"/>
            <a:ext cx="5176549" cy="1669738"/>
            <a:chOff x="563879" y="3877056"/>
            <a:chExt cx="5520055" cy="1780539"/>
          </a:xfrm>
        </p:grpSpPr>
        <p:sp>
          <p:nvSpPr>
            <p:cNvPr id="37" name="object 37"/>
            <p:cNvSpPr/>
            <p:nvPr/>
          </p:nvSpPr>
          <p:spPr>
            <a:xfrm>
              <a:off x="563879" y="3877056"/>
              <a:ext cx="5520055" cy="1780539"/>
            </a:xfrm>
            <a:custGeom>
              <a:avLst/>
              <a:gdLst/>
              <a:ahLst/>
              <a:cxnLst/>
              <a:rect l="l" t="t" r="r" b="b"/>
              <a:pathLst>
                <a:path w="5520055" h="1780539">
                  <a:moveTo>
                    <a:pt x="5519927" y="1780031"/>
                  </a:moveTo>
                  <a:lnTo>
                    <a:pt x="0" y="1780031"/>
                  </a:lnTo>
                  <a:lnTo>
                    <a:pt x="0" y="0"/>
                  </a:lnTo>
                  <a:lnTo>
                    <a:pt x="5519927" y="0"/>
                  </a:lnTo>
                  <a:lnTo>
                    <a:pt x="5519927" y="75818"/>
                  </a:lnTo>
                  <a:lnTo>
                    <a:pt x="217169" y="75818"/>
                  </a:lnTo>
                  <a:lnTo>
                    <a:pt x="206848" y="76317"/>
                  </a:lnTo>
                  <a:lnTo>
                    <a:pt x="167729" y="88204"/>
                  </a:lnTo>
                  <a:lnTo>
                    <a:pt x="136136" y="114157"/>
                  </a:lnTo>
                  <a:lnTo>
                    <a:pt x="116881" y="150224"/>
                  </a:lnTo>
                  <a:lnTo>
                    <a:pt x="112394" y="180593"/>
                  </a:lnTo>
                  <a:lnTo>
                    <a:pt x="112394" y="1523618"/>
                  </a:lnTo>
                  <a:lnTo>
                    <a:pt x="120370" y="1563713"/>
                  </a:lnTo>
                  <a:lnTo>
                    <a:pt x="143082" y="1597705"/>
                  </a:lnTo>
                  <a:lnTo>
                    <a:pt x="177076" y="1620417"/>
                  </a:lnTo>
                  <a:lnTo>
                    <a:pt x="217169" y="1628393"/>
                  </a:lnTo>
                  <a:lnTo>
                    <a:pt x="5519927" y="1628393"/>
                  </a:lnTo>
                  <a:lnTo>
                    <a:pt x="5519927" y="1780031"/>
                  </a:lnTo>
                  <a:close/>
                </a:path>
                <a:path w="5520055" h="1780539">
                  <a:moveTo>
                    <a:pt x="5519927" y="1628393"/>
                  </a:moveTo>
                  <a:lnTo>
                    <a:pt x="5303519" y="1628393"/>
                  </a:lnTo>
                  <a:lnTo>
                    <a:pt x="5313840" y="1627895"/>
                  </a:lnTo>
                  <a:lnTo>
                    <a:pt x="5323963" y="1626399"/>
                  </a:lnTo>
                  <a:lnTo>
                    <a:pt x="5361739" y="1610751"/>
                  </a:lnTo>
                  <a:lnTo>
                    <a:pt x="5390652" y="1581838"/>
                  </a:lnTo>
                  <a:lnTo>
                    <a:pt x="5406300" y="1544063"/>
                  </a:lnTo>
                  <a:lnTo>
                    <a:pt x="5408294" y="1523618"/>
                  </a:lnTo>
                  <a:lnTo>
                    <a:pt x="5408294" y="180593"/>
                  </a:lnTo>
                  <a:lnTo>
                    <a:pt x="5400318" y="140497"/>
                  </a:lnTo>
                  <a:lnTo>
                    <a:pt x="5377606" y="106506"/>
                  </a:lnTo>
                  <a:lnTo>
                    <a:pt x="5343614" y="83794"/>
                  </a:lnTo>
                  <a:lnTo>
                    <a:pt x="5303519" y="75818"/>
                  </a:lnTo>
                  <a:lnTo>
                    <a:pt x="5519927" y="75818"/>
                  </a:lnTo>
                  <a:lnTo>
                    <a:pt x="5519927" y="1628393"/>
                  </a:lnTo>
                  <a:close/>
                </a:path>
              </a:pathLst>
            </a:custGeom>
            <a:solidFill>
              <a:srgbClr val="000000">
                <a:alpha val="5099"/>
              </a:srgbClr>
            </a:solidFill>
          </p:spPr>
          <p:txBody>
            <a:bodyPr wrap="square" lIns="0" tIns="0" rIns="0" bIns="0" rtlCol="0"/>
            <a:lstStyle/>
            <a:p>
              <a:endParaRPr sz="1688"/>
            </a:p>
          </p:txBody>
        </p:sp>
        <p:sp>
          <p:nvSpPr>
            <p:cNvPr id="38" name="object 38"/>
            <p:cNvSpPr/>
            <p:nvPr/>
          </p:nvSpPr>
          <p:spPr>
            <a:xfrm>
              <a:off x="666749" y="3943349"/>
              <a:ext cx="5314950" cy="1571625"/>
            </a:xfrm>
            <a:custGeom>
              <a:avLst/>
              <a:gdLst/>
              <a:ahLst/>
              <a:cxnLst/>
              <a:rect l="l" t="t" r="r" b="b"/>
              <a:pathLst>
                <a:path w="5314950" h="1571625">
                  <a:moveTo>
                    <a:pt x="5208154" y="1571624"/>
                  </a:moveTo>
                  <a:lnTo>
                    <a:pt x="106794" y="1571624"/>
                  </a:lnTo>
                  <a:lnTo>
                    <a:pt x="99361" y="1570892"/>
                  </a:lnTo>
                  <a:lnTo>
                    <a:pt x="57038" y="1556529"/>
                  </a:lnTo>
                  <a:lnTo>
                    <a:pt x="23432" y="1527066"/>
                  </a:lnTo>
                  <a:lnTo>
                    <a:pt x="3660" y="1486984"/>
                  </a:lnTo>
                  <a:lnTo>
                    <a:pt x="0" y="1464829"/>
                  </a:lnTo>
                  <a:lnTo>
                    <a:pt x="0" y="1457324"/>
                  </a:lnTo>
                  <a:lnTo>
                    <a:pt x="0" y="106794"/>
                  </a:lnTo>
                  <a:lnTo>
                    <a:pt x="11572" y="63624"/>
                  </a:lnTo>
                  <a:lnTo>
                    <a:pt x="38784" y="28170"/>
                  </a:lnTo>
                  <a:lnTo>
                    <a:pt x="77492" y="5828"/>
                  </a:lnTo>
                  <a:lnTo>
                    <a:pt x="106794" y="0"/>
                  </a:lnTo>
                  <a:lnTo>
                    <a:pt x="5208154" y="0"/>
                  </a:lnTo>
                  <a:lnTo>
                    <a:pt x="5251323" y="11572"/>
                  </a:lnTo>
                  <a:lnTo>
                    <a:pt x="5286778" y="38783"/>
                  </a:lnTo>
                  <a:lnTo>
                    <a:pt x="5309120" y="77492"/>
                  </a:lnTo>
                  <a:lnTo>
                    <a:pt x="5314949" y="106794"/>
                  </a:lnTo>
                  <a:lnTo>
                    <a:pt x="5314949" y="1464829"/>
                  </a:lnTo>
                  <a:lnTo>
                    <a:pt x="5303375" y="1507999"/>
                  </a:lnTo>
                  <a:lnTo>
                    <a:pt x="5276164" y="1543453"/>
                  </a:lnTo>
                  <a:lnTo>
                    <a:pt x="5237455" y="1565796"/>
                  </a:lnTo>
                  <a:lnTo>
                    <a:pt x="5215587" y="1570892"/>
                  </a:lnTo>
                  <a:lnTo>
                    <a:pt x="5208154" y="1571624"/>
                  </a:lnTo>
                  <a:close/>
                </a:path>
              </a:pathLst>
            </a:custGeom>
            <a:solidFill>
              <a:srgbClr val="F1F7E8"/>
            </a:solidFill>
          </p:spPr>
          <p:txBody>
            <a:bodyPr wrap="square" lIns="0" tIns="0" rIns="0" bIns="0" rtlCol="0"/>
            <a:lstStyle/>
            <a:p>
              <a:endParaRPr sz="1688"/>
            </a:p>
          </p:txBody>
        </p:sp>
        <p:sp>
          <p:nvSpPr>
            <p:cNvPr id="39" name="object 39"/>
            <p:cNvSpPr/>
            <p:nvPr/>
          </p:nvSpPr>
          <p:spPr>
            <a:xfrm>
              <a:off x="904874" y="4181474"/>
              <a:ext cx="571500" cy="571500"/>
            </a:xfrm>
            <a:custGeom>
              <a:avLst/>
              <a:gdLst/>
              <a:ahLst/>
              <a:cxnLst/>
              <a:rect l="l" t="t" r="r" b="b"/>
              <a:pathLst>
                <a:path w="571500" h="571500">
                  <a:moveTo>
                    <a:pt x="285749" y="571499"/>
                  </a:moveTo>
                  <a:lnTo>
                    <a:pt x="243821" y="568407"/>
                  </a:lnTo>
                  <a:lnTo>
                    <a:pt x="202801" y="559195"/>
                  </a:lnTo>
                  <a:lnTo>
                    <a:pt x="163575" y="544064"/>
                  </a:lnTo>
                  <a:lnTo>
                    <a:pt x="126995" y="523341"/>
                  </a:lnTo>
                  <a:lnTo>
                    <a:pt x="93851" y="497477"/>
                  </a:lnTo>
                  <a:lnTo>
                    <a:pt x="64862" y="467027"/>
                  </a:lnTo>
                  <a:lnTo>
                    <a:pt x="40653" y="432654"/>
                  </a:lnTo>
                  <a:lnTo>
                    <a:pt x="21751" y="395101"/>
                  </a:lnTo>
                  <a:lnTo>
                    <a:pt x="8563" y="355181"/>
                  </a:lnTo>
                  <a:lnTo>
                    <a:pt x="1376" y="313758"/>
                  </a:lnTo>
                  <a:lnTo>
                    <a:pt x="0" y="285749"/>
                  </a:lnTo>
                  <a:lnTo>
                    <a:pt x="343" y="271728"/>
                  </a:lnTo>
                  <a:lnTo>
                    <a:pt x="5490" y="230002"/>
                  </a:lnTo>
                  <a:lnTo>
                    <a:pt x="16703" y="189483"/>
                  </a:lnTo>
                  <a:lnTo>
                    <a:pt x="33740" y="151047"/>
                  </a:lnTo>
                  <a:lnTo>
                    <a:pt x="56233" y="115528"/>
                  </a:lnTo>
                  <a:lnTo>
                    <a:pt x="83694" y="83693"/>
                  </a:lnTo>
                  <a:lnTo>
                    <a:pt x="115528" y="56233"/>
                  </a:lnTo>
                  <a:lnTo>
                    <a:pt x="151048" y="33740"/>
                  </a:lnTo>
                  <a:lnTo>
                    <a:pt x="189483" y="16703"/>
                  </a:lnTo>
                  <a:lnTo>
                    <a:pt x="230002" y="5490"/>
                  </a:lnTo>
                  <a:lnTo>
                    <a:pt x="271728" y="344"/>
                  </a:lnTo>
                  <a:lnTo>
                    <a:pt x="285749" y="0"/>
                  </a:lnTo>
                  <a:lnTo>
                    <a:pt x="299771" y="344"/>
                  </a:lnTo>
                  <a:lnTo>
                    <a:pt x="341496" y="5490"/>
                  </a:lnTo>
                  <a:lnTo>
                    <a:pt x="382016" y="16703"/>
                  </a:lnTo>
                  <a:lnTo>
                    <a:pt x="420451" y="33741"/>
                  </a:lnTo>
                  <a:lnTo>
                    <a:pt x="455971" y="56232"/>
                  </a:lnTo>
                  <a:lnTo>
                    <a:pt x="487805" y="83693"/>
                  </a:lnTo>
                  <a:lnTo>
                    <a:pt x="515266" y="115528"/>
                  </a:lnTo>
                  <a:lnTo>
                    <a:pt x="537758" y="151048"/>
                  </a:lnTo>
                  <a:lnTo>
                    <a:pt x="554796" y="189483"/>
                  </a:lnTo>
                  <a:lnTo>
                    <a:pt x="566009" y="230002"/>
                  </a:lnTo>
                  <a:lnTo>
                    <a:pt x="571156" y="271728"/>
                  </a:lnTo>
                  <a:lnTo>
                    <a:pt x="571499" y="285749"/>
                  </a:lnTo>
                  <a:lnTo>
                    <a:pt x="571156" y="299771"/>
                  </a:lnTo>
                  <a:lnTo>
                    <a:pt x="566009" y="341496"/>
                  </a:lnTo>
                  <a:lnTo>
                    <a:pt x="554796" y="382016"/>
                  </a:lnTo>
                  <a:lnTo>
                    <a:pt x="537758" y="420451"/>
                  </a:lnTo>
                  <a:lnTo>
                    <a:pt x="515266" y="455971"/>
                  </a:lnTo>
                  <a:lnTo>
                    <a:pt x="487805" y="487805"/>
                  </a:lnTo>
                  <a:lnTo>
                    <a:pt x="455971" y="515266"/>
                  </a:lnTo>
                  <a:lnTo>
                    <a:pt x="420451" y="537758"/>
                  </a:lnTo>
                  <a:lnTo>
                    <a:pt x="382016" y="554796"/>
                  </a:lnTo>
                  <a:lnTo>
                    <a:pt x="341496" y="566008"/>
                  </a:lnTo>
                  <a:lnTo>
                    <a:pt x="299771" y="571155"/>
                  </a:lnTo>
                  <a:lnTo>
                    <a:pt x="285749" y="571499"/>
                  </a:lnTo>
                  <a:close/>
                </a:path>
              </a:pathLst>
            </a:custGeom>
            <a:solidFill>
              <a:srgbClr val="2E7D32"/>
            </a:solidFill>
          </p:spPr>
          <p:txBody>
            <a:bodyPr wrap="square" lIns="0" tIns="0" rIns="0" bIns="0" rtlCol="0"/>
            <a:lstStyle/>
            <a:p>
              <a:endParaRPr sz="1688"/>
            </a:p>
          </p:txBody>
        </p:sp>
        <p:pic>
          <p:nvPicPr>
            <p:cNvPr id="40" name="object 40"/>
            <p:cNvPicPr/>
            <p:nvPr/>
          </p:nvPicPr>
          <p:blipFill>
            <a:blip r:embed="rId6" cstate="print"/>
            <a:stretch>
              <a:fillRect/>
            </a:stretch>
          </p:blipFill>
          <p:spPr>
            <a:xfrm>
              <a:off x="1063624" y="4362449"/>
              <a:ext cx="254000" cy="209550"/>
            </a:xfrm>
            <a:prstGeom prst="rect">
              <a:avLst/>
            </a:prstGeom>
          </p:spPr>
        </p:pic>
        <p:sp>
          <p:nvSpPr>
            <p:cNvPr id="41" name="object 41"/>
            <p:cNvSpPr/>
            <p:nvPr/>
          </p:nvSpPr>
          <p:spPr>
            <a:xfrm>
              <a:off x="1666874" y="4591049"/>
              <a:ext cx="2047875" cy="304800"/>
            </a:xfrm>
            <a:custGeom>
              <a:avLst/>
              <a:gdLst/>
              <a:ahLst/>
              <a:cxnLst/>
              <a:rect l="l" t="t" r="r" b="b"/>
              <a:pathLst>
                <a:path w="2047875" h="304800">
                  <a:moveTo>
                    <a:pt x="1895474" y="304799"/>
                  </a:moveTo>
                  <a:lnTo>
                    <a:pt x="152399" y="304799"/>
                  </a:lnTo>
                  <a:lnTo>
                    <a:pt x="144912" y="304616"/>
                  </a:lnTo>
                  <a:lnTo>
                    <a:pt x="101066" y="295894"/>
                  </a:lnTo>
                  <a:lnTo>
                    <a:pt x="61607" y="274803"/>
                  </a:lnTo>
                  <a:lnTo>
                    <a:pt x="29995" y="243191"/>
                  </a:lnTo>
                  <a:lnTo>
                    <a:pt x="8904" y="203733"/>
                  </a:lnTo>
                  <a:lnTo>
                    <a:pt x="182" y="159886"/>
                  </a:lnTo>
                  <a:lnTo>
                    <a:pt x="0" y="152399"/>
                  </a:lnTo>
                  <a:lnTo>
                    <a:pt x="182" y="144912"/>
                  </a:lnTo>
                  <a:lnTo>
                    <a:pt x="8904" y="101065"/>
                  </a:lnTo>
                  <a:lnTo>
                    <a:pt x="29995" y="61606"/>
                  </a:lnTo>
                  <a:lnTo>
                    <a:pt x="61607" y="29995"/>
                  </a:lnTo>
                  <a:lnTo>
                    <a:pt x="101066" y="8904"/>
                  </a:lnTo>
                  <a:lnTo>
                    <a:pt x="144912" y="183"/>
                  </a:lnTo>
                  <a:lnTo>
                    <a:pt x="152399" y="0"/>
                  </a:lnTo>
                  <a:lnTo>
                    <a:pt x="1895474" y="0"/>
                  </a:lnTo>
                  <a:lnTo>
                    <a:pt x="1939714" y="6560"/>
                  </a:lnTo>
                  <a:lnTo>
                    <a:pt x="1980143" y="25683"/>
                  </a:lnTo>
                  <a:lnTo>
                    <a:pt x="2013282" y="55716"/>
                  </a:lnTo>
                  <a:lnTo>
                    <a:pt x="2036273" y="94078"/>
                  </a:lnTo>
                  <a:lnTo>
                    <a:pt x="2047142" y="137461"/>
                  </a:lnTo>
                  <a:lnTo>
                    <a:pt x="2047874" y="152399"/>
                  </a:lnTo>
                  <a:lnTo>
                    <a:pt x="2047691" y="159886"/>
                  </a:lnTo>
                  <a:lnTo>
                    <a:pt x="2038969" y="203733"/>
                  </a:lnTo>
                  <a:lnTo>
                    <a:pt x="2017878" y="243191"/>
                  </a:lnTo>
                  <a:lnTo>
                    <a:pt x="1986266" y="274803"/>
                  </a:lnTo>
                  <a:lnTo>
                    <a:pt x="1946807" y="295894"/>
                  </a:lnTo>
                  <a:lnTo>
                    <a:pt x="1902961" y="304616"/>
                  </a:lnTo>
                  <a:lnTo>
                    <a:pt x="1895474" y="304799"/>
                  </a:lnTo>
                  <a:close/>
                </a:path>
              </a:pathLst>
            </a:custGeom>
            <a:solidFill>
              <a:srgbClr val="2E7D32">
                <a:alpha val="10198"/>
              </a:srgbClr>
            </a:solidFill>
          </p:spPr>
          <p:txBody>
            <a:bodyPr wrap="square" lIns="0" tIns="0" rIns="0" bIns="0" rtlCol="0"/>
            <a:lstStyle/>
            <a:p>
              <a:endParaRPr sz="1688"/>
            </a:p>
          </p:txBody>
        </p:sp>
        <p:pic>
          <p:nvPicPr>
            <p:cNvPr id="42" name="object 42"/>
            <p:cNvPicPr/>
            <p:nvPr/>
          </p:nvPicPr>
          <p:blipFill>
            <a:blip r:embed="rId4" cstate="print"/>
            <a:stretch>
              <a:fillRect/>
            </a:stretch>
          </p:blipFill>
          <p:spPr>
            <a:xfrm>
              <a:off x="1793874" y="4679949"/>
              <a:ext cx="127000" cy="127000"/>
            </a:xfrm>
            <a:prstGeom prst="rect">
              <a:avLst/>
            </a:prstGeom>
          </p:spPr>
        </p:pic>
      </p:grpSp>
      <p:sp>
        <p:nvSpPr>
          <p:cNvPr id="43" name="object 43"/>
          <p:cNvSpPr txBox="1"/>
          <p:nvPr/>
        </p:nvSpPr>
        <p:spPr>
          <a:xfrm>
            <a:off x="3143829" y="3909358"/>
            <a:ext cx="1865654" cy="624438"/>
          </a:xfrm>
          <a:prstGeom prst="rect">
            <a:avLst/>
          </a:prstGeom>
        </p:spPr>
        <p:txBody>
          <a:bodyPr vert="horz" wrap="square" lIns="0" tIns="11910" rIns="0" bIns="0" rtlCol="0">
            <a:spAutoFit/>
          </a:bodyPr>
          <a:lstStyle/>
          <a:p>
            <a:pPr marL="11910">
              <a:spcBef>
                <a:spcPts val="94"/>
              </a:spcBef>
            </a:pPr>
            <a:r>
              <a:rPr sz="1688" b="1" spc="-164" dirty="0">
                <a:solidFill>
                  <a:srgbClr val="2E7D32"/>
                </a:solidFill>
                <a:latin typeface="Tahoma"/>
                <a:cs typeface="Tahoma"/>
              </a:rPr>
              <a:t>Database:</a:t>
            </a:r>
            <a:r>
              <a:rPr sz="1688" b="1" spc="-98" dirty="0">
                <a:solidFill>
                  <a:srgbClr val="2E7D32"/>
                </a:solidFill>
                <a:latin typeface="Tahoma"/>
                <a:cs typeface="Tahoma"/>
              </a:rPr>
              <a:t> </a:t>
            </a:r>
            <a:r>
              <a:rPr sz="1688" b="1" spc="-164" dirty="0">
                <a:solidFill>
                  <a:srgbClr val="2E7D32"/>
                </a:solidFill>
                <a:latin typeface="Tahoma"/>
                <a:cs typeface="Tahoma"/>
              </a:rPr>
              <a:t>MongoDB</a:t>
            </a:r>
            <a:endParaRPr sz="1688">
              <a:latin typeface="Tahoma"/>
              <a:cs typeface="Tahoma"/>
            </a:endParaRPr>
          </a:p>
          <a:p>
            <a:pPr marL="306089">
              <a:spcBef>
                <a:spcPts val="1421"/>
              </a:spcBef>
            </a:pPr>
            <a:r>
              <a:rPr sz="1125" spc="-23" dirty="0">
                <a:solidFill>
                  <a:srgbClr val="2E7D32"/>
                </a:solidFill>
                <a:latin typeface="Tahoma"/>
                <a:cs typeface="Tahoma"/>
              </a:rPr>
              <a:t>Flexible</a:t>
            </a:r>
            <a:r>
              <a:rPr sz="1125" spc="-70" dirty="0">
                <a:solidFill>
                  <a:srgbClr val="2E7D32"/>
                </a:solidFill>
                <a:latin typeface="Tahoma"/>
                <a:cs typeface="Tahoma"/>
              </a:rPr>
              <a:t> </a:t>
            </a:r>
            <a:r>
              <a:rPr sz="1125" spc="-19" dirty="0">
                <a:solidFill>
                  <a:srgbClr val="2E7D32"/>
                </a:solidFill>
                <a:latin typeface="Tahoma"/>
                <a:cs typeface="Tahoma"/>
              </a:rPr>
              <a:t>document</a:t>
            </a:r>
            <a:r>
              <a:rPr sz="1125" spc="-70" dirty="0">
                <a:solidFill>
                  <a:srgbClr val="2E7D32"/>
                </a:solidFill>
                <a:latin typeface="Tahoma"/>
                <a:cs typeface="Tahoma"/>
              </a:rPr>
              <a:t> </a:t>
            </a:r>
            <a:r>
              <a:rPr sz="1125" spc="-19" dirty="0">
                <a:solidFill>
                  <a:srgbClr val="2E7D32"/>
                </a:solidFill>
                <a:latin typeface="Tahoma"/>
                <a:cs typeface="Tahoma"/>
              </a:rPr>
              <a:t>model</a:t>
            </a:r>
            <a:endParaRPr sz="1125">
              <a:latin typeface="Tahoma"/>
              <a:cs typeface="Tahoma"/>
            </a:endParaRPr>
          </a:p>
        </p:txBody>
      </p:sp>
      <p:grpSp>
        <p:nvGrpSpPr>
          <p:cNvPr id="44" name="object 44"/>
          <p:cNvGrpSpPr/>
          <p:nvPr/>
        </p:nvGrpSpPr>
        <p:grpSpPr>
          <a:xfrm>
            <a:off x="5147635" y="4305354"/>
            <a:ext cx="1125466" cy="285833"/>
            <a:chOff x="3790949" y="4591049"/>
            <a:chExt cx="1200150" cy="304800"/>
          </a:xfrm>
        </p:grpSpPr>
        <p:sp>
          <p:nvSpPr>
            <p:cNvPr id="45" name="object 45"/>
            <p:cNvSpPr/>
            <p:nvPr/>
          </p:nvSpPr>
          <p:spPr>
            <a:xfrm>
              <a:off x="3790949" y="4591049"/>
              <a:ext cx="1200150" cy="304800"/>
            </a:xfrm>
            <a:custGeom>
              <a:avLst/>
              <a:gdLst/>
              <a:ahLst/>
              <a:cxnLst/>
              <a:rect l="l" t="t" r="r" b="b"/>
              <a:pathLst>
                <a:path w="1200150" h="304800">
                  <a:moveTo>
                    <a:pt x="1047749" y="304799"/>
                  </a:moveTo>
                  <a:lnTo>
                    <a:pt x="152399" y="304799"/>
                  </a:lnTo>
                  <a:lnTo>
                    <a:pt x="144912" y="304616"/>
                  </a:lnTo>
                  <a:lnTo>
                    <a:pt x="101065" y="295894"/>
                  </a:lnTo>
                  <a:lnTo>
                    <a:pt x="61607" y="274803"/>
                  </a:lnTo>
                  <a:lnTo>
                    <a:pt x="29995" y="243191"/>
                  </a:lnTo>
                  <a:lnTo>
                    <a:pt x="8904" y="203733"/>
                  </a:lnTo>
                  <a:lnTo>
                    <a:pt x="182" y="159886"/>
                  </a:lnTo>
                  <a:lnTo>
                    <a:pt x="0" y="152399"/>
                  </a:lnTo>
                  <a:lnTo>
                    <a:pt x="183" y="144912"/>
                  </a:lnTo>
                  <a:lnTo>
                    <a:pt x="8904" y="101065"/>
                  </a:lnTo>
                  <a:lnTo>
                    <a:pt x="29995" y="61606"/>
                  </a:lnTo>
                  <a:lnTo>
                    <a:pt x="61607" y="29995"/>
                  </a:lnTo>
                  <a:lnTo>
                    <a:pt x="101065" y="8904"/>
                  </a:lnTo>
                  <a:lnTo>
                    <a:pt x="144912" y="183"/>
                  </a:lnTo>
                  <a:lnTo>
                    <a:pt x="152399" y="0"/>
                  </a:lnTo>
                  <a:lnTo>
                    <a:pt x="1047749" y="0"/>
                  </a:lnTo>
                  <a:lnTo>
                    <a:pt x="1091989" y="6560"/>
                  </a:lnTo>
                  <a:lnTo>
                    <a:pt x="1132418" y="25683"/>
                  </a:lnTo>
                  <a:lnTo>
                    <a:pt x="1165557" y="55716"/>
                  </a:lnTo>
                  <a:lnTo>
                    <a:pt x="1188548" y="94078"/>
                  </a:lnTo>
                  <a:lnTo>
                    <a:pt x="1199417" y="137461"/>
                  </a:lnTo>
                  <a:lnTo>
                    <a:pt x="1200149" y="152399"/>
                  </a:lnTo>
                  <a:lnTo>
                    <a:pt x="1199966" y="159886"/>
                  </a:lnTo>
                  <a:lnTo>
                    <a:pt x="1191244" y="203733"/>
                  </a:lnTo>
                  <a:lnTo>
                    <a:pt x="1170153" y="243191"/>
                  </a:lnTo>
                  <a:lnTo>
                    <a:pt x="1138541" y="274803"/>
                  </a:lnTo>
                  <a:lnTo>
                    <a:pt x="1099083" y="295894"/>
                  </a:lnTo>
                  <a:lnTo>
                    <a:pt x="1055236" y="304616"/>
                  </a:lnTo>
                  <a:lnTo>
                    <a:pt x="1047749" y="304799"/>
                  </a:lnTo>
                  <a:close/>
                </a:path>
              </a:pathLst>
            </a:custGeom>
            <a:solidFill>
              <a:srgbClr val="2E7D32">
                <a:alpha val="10198"/>
              </a:srgbClr>
            </a:solidFill>
          </p:spPr>
          <p:txBody>
            <a:bodyPr wrap="square" lIns="0" tIns="0" rIns="0" bIns="0" rtlCol="0"/>
            <a:lstStyle/>
            <a:p>
              <a:endParaRPr sz="1688"/>
            </a:p>
          </p:txBody>
        </p:sp>
        <p:pic>
          <p:nvPicPr>
            <p:cNvPr id="46" name="object 46"/>
            <p:cNvPicPr/>
            <p:nvPr/>
          </p:nvPicPr>
          <p:blipFill>
            <a:blip r:embed="rId4" cstate="print"/>
            <a:stretch>
              <a:fillRect/>
            </a:stretch>
          </p:blipFill>
          <p:spPr>
            <a:xfrm>
              <a:off x="3916907" y="4679949"/>
              <a:ext cx="127000" cy="127000"/>
            </a:xfrm>
            <a:prstGeom prst="rect">
              <a:avLst/>
            </a:prstGeom>
          </p:spPr>
        </p:pic>
      </p:grpSp>
      <p:sp>
        <p:nvSpPr>
          <p:cNvPr id="47" name="object 47"/>
          <p:cNvSpPr txBox="1"/>
          <p:nvPr/>
        </p:nvSpPr>
        <p:spPr>
          <a:xfrm>
            <a:off x="5429513" y="4347039"/>
            <a:ext cx="744356" cy="185151"/>
          </a:xfrm>
          <a:prstGeom prst="rect">
            <a:avLst/>
          </a:prstGeom>
        </p:spPr>
        <p:txBody>
          <a:bodyPr vert="horz" wrap="square" lIns="0" tIns="11910" rIns="0" bIns="0" rtlCol="0">
            <a:spAutoFit/>
          </a:bodyPr>
          <a:lstStyle/>
          <a:p>
            <a:pPr marL="11910">
              <a:spcBef>
                <a:spcPts val="94"/>
              </a:spcBef>
            </a:pPr>
            <a:r>
              <a:rPr sz="1125" spc="-42" dirty="0">
                <a:solidFill>
                  <a:srgbClr val="2E7D32"/>
                </a:solidFill>
                <a:latin typeface="Tahoma"/>
                <a:cs typeface="Tahoma"/>
              </a:rPr>
              <a:t>Easy</a:t>
            </a:r>
            <a:r>
              <a:rPr sz="1125" spc="-103" dirty="0">
                <a:solidFill>
                  <a:srgbClr val="2E7D32"/>
                </a:solidFill>
                <a:latin typeface="Tahoma"/>
                <a:cs typeface="Tahoma"/>
              </a:rPr>
              <a:t> </a:t>
            </a:r>
            <a:r>
              <a:rPr sz="1125" spc="-9" dirty="0">
                <a:solidFill>
                  <a:srgbClr val="2E7D32"/>
                </a:solidFill>
                <a:latin typeface="Tahoma"/>
                <a:cs typeface="Tahoma"/>
              </a:rPr>
              <a:t>scaling</a:t>
            </a:r>
            <a:endParaRPr sz="1125">
              <a:latin typeface="Tahoma"/>
              <a:cs typeface="Tahoma"/>
            </a:endParaRPr>
          </a:p>
        </p:txBody>
      </p:sp>
      <p:grpSp>
        <p:nvGrpSpPr>
          <p:cNvPr id="48" name="object 48"/>
          <p:cNvGrpSpPr/>
          <p:nvPr/>
        </p:nvGrpSpPr>
        <p:grpSpPr>
          <a:xfrm>
            <a:off x="3155738" y="4662645"/>
            <a:ext cx="1545283" cy="285833"/>
            <a:chOff x="1666874" y="4972049"/>
            <a:chExt cx="1647825" cy="304800"/>
          </a:xfrm>
        </p:grpSpPr>
        <p:sp>
          <p:nvSpPr>
            <p:cNvPr id="49" name="object 49"/>
            <p:cNvSpPr/>
            <p:nvPr/>
          </p:nvSpPr>
          <p:spPr>
            <a:xfrm>
              <a:off x="1666874" y="4972049"/>
              <a:ext cx="1647825" cy="304800"/>
            </a:xfrm>
            <a:custGeom>
              <a:avLst/>
              <a:gdLst/>
              <a:ahLst/>
              <a:cxnLst/>
              <a:rect l="l" t="t" r="r" b="b"/>
              <a:pathLst>
                <a:path w="1647825" h="304800">
                  <a:moveTo>
                    <a:pt x="1495424" y="304799"/>
                  </a:moveTo>
                  <a:lnTo>
                    <a:pt x="152399" y="304799"/>
                  </a:lnTo>
                  <a:lnTo>
                    <a:pt x="144912" y="304616"/>
                  </a:lnTo>
                  <a:lnTo>
                    <a:pt x="101066" y="295894"/>
                  </a:lnTo>
                  <a:lnTo>
                    <a:pt x="61607" y="274804"/>
                  </a:lnTo>
                  <a:lnTo>
                    <a:pt x="29995" y="243191"/>
                  </a:lnTo>
                  <a:lnTo>
                    <a:pt x="8904" y="203732"/>
                  </a:lnTo>
                  <a:lnTo>
                    <a:pt x="182" y="159887"/>
                  </a:lnTo>
                  <a:lnTo>
                    <a:pt x="0" y="152399"/>
                  </a:lnTo>
                  <a:lnTo>
                    <a:pt x="182" y="144912"/>
                  </a:lnTo>
                  <a:lnTo>
                    <a:pt x="8904" y="101065"/>
                  </a:lnTo>
                  <a:lnTo>
                    <a:pt x="29995" y="61607"/>
                  </a:lnTo>
                  <a:lnTo>
                    <a:pt x="61607" y="29995"/>
                  </a:lnTo>
                  <a:lnTo>
                    <a:pt x="101066" y="8904"/>
                  </a:lnTo>
                  <a:lnTo>
                    <a:pt x="144912" y="183"/>
                  </a:lnTo>
                  <a:lnTo>
                    <a:pt x="152399" y="0"/>
                  </a:lnTo>
                  <a:lnTo>
                    <a:pt x="1495424" y="0"/>
                  </a:lnTo>
                  <a:lnTo>
                    <a:pt x="1539664" y="6560"/>
                  </a:lnTo>
                  <a:lnTo>
                    <a:pt x="1580092" y="25683"/>
                  </a:lnTo>
                  <a:lnTo>
                    <a:pt x="1613232" y="55717"/>
                  </a:lnTo>
                  <a:lnTo>
                    <a:pt x="1636223" y="94078"/>
                  </a:lnTo>
                  <a:lnTo>
                    <a:pt x="1647092" y="137461"/>
                  </a:lnTo>
                  <a:lnTo>
                    <a:pt x="1647824" y="152399"/>
                  </a:lnTo>
                  <a:lnTo>
                    <a:pt x="1647641" y="159887"/>
                  </a:lnTo>
                  <a:lnTo>
                    <a:pt x="1638919" y="203732"/>
                  </a:lnTo>
                  <a:lnTo>
                    <a:pt x="1617828" y="243191"/>
                  </a:lnTo>
                  <a:lnTo>
                    <a:pt x="1586216" y="274804"/>
                  </a:lnTo>
                  <a:lnTo>
                    <a:pt x="1546758" y="295894"/>
                  </a:lnTo>
                  <a:lnTo>
                    <a:pt x="1502911" y="304616"/>
                  </a:lnTo>
                  <a:lnTo>
                    <a:pt x="1495424" y="304799"/>
                  </a:lnTo>
                  <a:close/>
                </a:path>
              </a:pathLst>
            </a:custGeom>
            <a:solidFill>
              <a:srgbClr val="2E7D32">
                <a:alpha val="10198"/>
              </a:srgbClr>
            </a:solidFill>
          </p:spPr>
          <p:txBody>
            <a:bodyPr wrap="square" lIns="0" tIns="0" rIns="0" bIns="0" rtlCol="0"/>
            <a:lstStyle/>
            <a:p>
              <a:endParaRPr sz="1688"/>
            </a:p>
          </p:txBody>
        </p:sp>
        <p:pic>
          <p:nvPicPr>
            <p:cNvPr id="50" name="object 50"/>
            <p:cNvPicPr/>
            <p:nvPr/>
          </p:nvPicPr>
          <p:blipFill>
            <a:blip r:embed="rId4" cstate="print"/>
            <a:stretch>
              <a:fillRect/>
            </a:stretch>
          </p:blipFill>
          <p:spPr>
            <a:xfrm>
              <a:off x="1793874" y="5060949"/>
              <a:ext cx="127000" cy="127000"/>
            </a:xfrm>
            <a:prstGeom prst="rect">
              <a:avLst/>
            </a:prstGeom>
          </p:spPr>
        </p:pic>
      </p:grpSp>
      <p:sp>
        <p:nvSpPr>
          <p:cNvPr id="51" name="object 51"/>
          <p:cNvSpPr txBox="1"/>
          <p:nvPr/>
        </p:nvSpPr>
        <p:spPr>
          <a:xfrm>
            <a:off x="3438594" y="4704330"/>
            <a:ext cx="1163577" cy="185151"/>
          </a:xfrm>
          <a:prstGeom prst="rect">
            <a:avLst/>
          </a:prstGeom>
        </p:spPr>
        <p:txBody>
          <a:bodyPr vert="horz" wrap="square" lIns="0" tIns="11910" rIns="0" bIns="0" rtlCol="0">
            <a:spAutoFit/>
          </a:bodyPr>
          <a:lstStyle/>
          <a:p>
            <a:pPr marL="11910">
              <a:spcBef>
                <a:spcPts val="94"/>
              </a:spcBef>
            </a:pPr>
            <a:r>
              <a:rPr sz="1125" spc="-33" dirty="0">
                <a:solidFill>
                  <a:srgbClr val="2E7D32"/>
                </a:solidFill>
                <a:latin typeface="Tahoma"/>
                <a:cs typeface="Tahoma"/>
              </a:rPr>
              <a:t>Node.js</a:t>
            </a:r>
            <a:r>
              <a:rPr sz="1125" spc="-75" dirty="0">
                <a:solidFill>
                  <a:srgbClr val="2E7D32"/>
                </a:solidFill>
                <a:latin typeface="Tahoma"/>
                <a:cs typeface="Tahoma"/>
              </a:rPr>
              <a:t> </a:t>
            </a:r>
            <a:r>
              <a:rPr sz="1125" spc="-19" dirty="0">
                <a:solidFill>
                  <a:srgbClr val="2E7D32"/>
                </a:solidFill>
                <a:latin typeface="Tahoma"/>
                <a:cs typeface="Tahoma"/>
              </a:rPr>
              <a:t>integration</a:t>
            </a:r>
            <a:endParaRPr sz="1125">
              <a:latin typeface="Tahoma"/>
              <a:cs typeface="Tahoma"/>
            </a:endParaRPr>
          </a:p>
        </p:txBody>
      </p:sp>
      <p:grpSp>
        <p:nvGrpSpPr>
          <p:cNvPr id="52" name="object 52"/>
          <p:cNvGrpSpPr/>
          <p:nvPr/>
        </p:nvGrpSpPr>
        <p:grpSpPr>
          <a:xfrm>
            <a:off x="7329253" y="3635793"/>
            <a:ext cx="5168213" cy="1669738"/>
            <a:chOff x="6117335" y="3877056"/>
            <a:chExt cx="5511165" cy="1780539"/>
          </a:xfrm>
        </p:grpSpPr>
        <p:sp>
          <p:nvSpPr>
            <p:cNvPr id="53" name="object 53"/>
            <p:cNvSpPr/>
            <p:nvPr/>
          </p:nvSpPr>
          <p:spPr>
            <a:xfrm>
              <a:off x="6117335" y="3877056"/>
              <a:ext cx="5511165" cy="1780539"/>
            </a:xfrm>
            <a:custGeom>
              <a:avLst/>
              <a:gdLst/>
              <a:ahLst/>
              <a:cxnLst/>
              <a:rect l="l" t="t" r="r" b="b"/>
              <a:pathLst>
                <a:path w="5511165" h="1780539">
                  <a:moveTo>
                    <a:pt x="5510783" y="1780031"/>
                  </a:moveTo>
                  <a:lnTo>
                    <a:pt x="0" y="1780031"/>
                  </a:lnTo>
                  <a:lnTo>
                    <a:pt x="0" y="0"/>
                  </a:lnTo>
                  <a:lnTo>
                    <a:pt x="5510783" y="0"/>
                  </a:lnTo>
                  <a:lnTo>
                    <a:pt x="5510783" y="75818"/>
                  </a:lnTo>
                  <a:lnTo>
                    <a:pt x="216788" y="75818"/>
                  </a:lnTo>
                  <a:lnTo>
                    <a:pt x="206467" y="76317"/>
                  </a:lnTo>
                  <a:lnTo>
                    <a:pt x="167347" y="88204"/>
                  </a:lnTo>
                  <a:lnTo>
                    <a:pt x="135755" y="114157"/>
                  </a:lnTo>
                  <a:lnTo>
                    <a:pt x="116499" y="150224"/>
                  </a:lnTo>
                  <a:lnTo>
                    <a:pt x="112013" y="180593"/>
                  </a:lnTo>
                  <a:lnTo>
                    <a:pt x="112013" y="1523618"/>
                  </a:lnTo>
                  <a:lnTo>
                    <a:pt x="119989" y="1563713"/>
                  </a:lnTo>
                  <a:lnTo>
                    <a:pt x="142701" y="1597705"/>
                  </a:lnTo>
                  <a:lnTo>
                    <a:pt x="176695" y="1620417"/>
                  </a:lnTo>
                  <a:lnTo>
                    <a:pt x="216788" y="1628393"/>
                  </a:lnTo>
                  <a:lnTo>
                    <a:pt x="5510783" y="1628393"/>
                  </a:lnTo>
                  <a:lnTo>
                    <a:pt x="5510783" y="1780031"/>
                  </a:lnTo>
                  <a:close/>
                </a:path>
                <a:path w="5511165" h="1780539">
                  <a:moveTo>
                    <a:pt x="5510783" y="1628393"/>
                  </a:moveTo>
                  <a:lnTo>
                    <a:pt x="5293613" y="1628393"/>
                  </a:lnTo>
                  <a:lnTo>
                    <a:pt x="5303934" y="1627895"/>
                  </a:lnTo>
                  <a:lnTo>
                    <a:pt x="5314057" y="1626399"/>
                  </a:lnTo>
                  <a:lnTo>
                    <a:pt x="5351833" y="1610751"/>
                  </a:lnTo>
                  <a:lnTo>
                    <a:pt x="5380746" y="1581838"/>
                  </a:lnTo>
                  <a:lnTo>
                    <a:pt x="5396393" y="1544063"/>
                  </a:lnTo>
                  <a:lnTo>
                    <a:pt x="5398388" y="1523618"/>
                  </a:lnTo>
                  <a:lnTo>
                    <a:pt x="5398388" y="180593"/>
                  </a:lnTo>
                  <a:lnTo>
                    <a:pt x="5390411" y="140497"/>
                  </a:lnTo>
                  <a:lnTo>
                    <a:pt x="5367700" y="106506"/>
                  </a:lnTo>
                  <a:lnTo>
                    <a:pt x="5333708" y="83794"/>
                  </a:lnTo>
                  <a:lnTo>
                    <a:pt x="5293613" y="75818"/>
                  </a:lnTo>
                  <a:lnTo>
                    <a:pt x="5510783" y="75818"/>
                  </a:lnTo>
                  <a:lnTo>
                    <a:pt x="5510783" y="1628393"/>
                  </a:lnTo>
                  <a:close/>
                </a:path>
              </a:pathLst>
            </a:custGeom>
            <a:solidFill>
              <a:srgbClr val="000000">
                <a:alpha val="5099"/>
              </a:srgbClr>
            </a:solidFill>
          </p:spPr>
          <p:txBody>
            <a:bodyPr wrap="square" lIns="0" tIns="0" rIns="0" bIns="0" rtlCol="0"/>
            <a:lstStyle/>
            <a:p>
              <a:endParaRPr sz="1688"/>
            </a:p>
          </p:txBody>
        </p:sp>
        <p:sp>
          <p:nvSpPr>
            <p:cNvPr id="54" name="object 54"/>
            <p:cNvSpPr/>
            <p:nvPr/>
          </p:nvSpPr>
          <p:spPr>
            <a:xfrm>
              <a:off x="6219824" y="3943349"/>
              <a:ext cx="5305425" cy="1571625"/>
            </a:xfrm>
            <a:custGeom>
              <a:avLst/>
              <a:gdLst/>
              <a:ahLst/>
              <a:cxnLst/>
              <a:rect l="l" t="t" r="r" b="b"/>
              <a:pathLst>
                <a:path w="5305425" h="1571625">
                  <a:moveTo>
                    <a:pt x="5198630" y="1571624"/>
                  </a:moveTo>
                  <a:lnTo>
                    <a:pt x="106795" y="1571624"/>
                  </a:lnTo>
                  <a:lnTo>
                    <a:pt x="99361" y="1570892"/>
                  </a:lnTo>
                  <a:lnTo>
                    <a:pt x="57038" y="1556529"/>
                  </a:lnTo>
                  <a:lnTo>
                    <a:pt x="23431" y="1527066"/>
                  </a:lnTo>
                  <a:lnTo>
                    <a:pt x="3659" y="1486984"/>
                  </a:lnTo>
                  <a:lnTo>
                    <a:pt x="0" y="1464829"/>
                  </a:lnTo>
                  <a:lnTo>
                    <a:pt x="0" y="1457324"/>
                  </a:lnTo>
                  <a:lnTo>
                    <a:pt x="0" y="106794"/>
                  </a:lnTo>
                  <a:lnTo>
                    <a:pt x="11571" y="63624"/>
                  </a:lnTo>
                  <a:lnTo>
                    <a:pt x="38784" y="28170"/>
                  </a:lnTo>
                  <a:lnTo>
                    <a:pt x="77492" y="5828"/>
                  </a:lnTo>
                  <a:lnTo>
                    <a:pt x="106795" y="0"/>
                  </a:lnTo>
                  <a:lnTo>
                    <a:pt x="5198630" y="0"/>
                  </a:lnTo>
                  <a:lnTo>
                    <a:pt x="5241797" y="11572"/>
                  </a:lnTo>
                  <a:lnTo>
                    <a:pt x="5277252" y="38783"/>
                  </a:lnTo>
                  <a:lnTo>
                    <a:pt x="5299595" y="77492"/>
                  </a:lnTo>
                  <a:lnTo>
                    <a:pt x="5305424" y="106794"/>
                  </a:lnTo>
                  <a:lnTo>
                    <a:pt x="5305424" y="1464829"/>
                  </a:lnTo>
                  <a:lnTo>
                    <a:pt x="5293851" y="1507999"/>
                  </a:lnTo>
                  <a:lnTo>
                    <a:pt x="5266638" y="1543453"/>
                  </a:lnTo>
                  <a:lnTo>
                    <a:pt x="5227931" y="1565796"/>
                  </a:lnTo>
                  <a:lnTo>
                    <a:pt x="5206062" y="1570892"/>
                  </a:lnTo>
                  <a:lnTo>
                    <a:pt x="5198630" y="1571624"/>
                  </a:lnTo>
                  <a:close/>
                </a:path>
              </a:pathLst>
            </a:custGeom>
            <a:solidFill>
              <a:srgbClr val="F1F7E8"/>
            </a:solidFill>
          </p:spPr>
          <p:txBody>
            <a:bodyPr wrap="square" lIns="0" tIns="0" rIns="0" bIns="0" rtlCol="0"/>
            <a:lstStyle/>
            <a:p>
              <a:endParaRPr sz="1688"/>
            </a:p>
          </p:txBody>
        </p:sp>
        <p:sp>
          <p:nvSpPr>
            <p:cNvPr id="55" name="object 55"/>
            <p:cNvSpPr/>
            <p:nvPr/>
          </p:nvSpPr>
          <p:spPr>
            <a:xfrm>
              <a:off x="6457949" y="4181474"/>
              <a:ext cx="571500" cy="571500"/>
            </a:xfrm>
            <a:custGeom>
              <a:avLst/>
              <a:gdLst/>
              <a:ahLst/>
              <a:cxnLst/>
              <a:rect l="l" t="t" r="r" b="b"/>
              <a:pathLst>
                <a:path w="571500" h="571500">
                  <a:moveTo>
                    <a:pt x="285749" y="571499"/>
                  </a:moveTo>
                  <a:lnTo>
                    <a:pt x="243821" y="568407"/>
                  </a:lnTo>
                  <a:lnTo>
                    <a:pt x="202800" y="559195"/>
                  </a:lnTo>
                  <a:lnTo>
                    <a:pt x="163575" y="544064"/>
                  </a:lnTo>
                  <a:lnTo>
                    <a:pt x="126995" y="523341"/>
                  </a:lnTo>
                  <a:lnTo>
                    <a:pt x="93851" y="497477"/>
                  </a:lnTo>
                  <a:lnTo>
                    <a:pt x="64862" y="467027"/>
                  </a:lnTo>
                  <a:lnTo>
                    <a:pt x="40654" y="432654"/>
                  </a:lnTo>
                  <a:lnTo>
                    <a:pt x="21751" y="395101"/>
                  </a:lnTo>
                  <a:lnTo>
                    <a:pt x="8563" y="355181"/>
                  </a:lnTo>
                  <a:lnTo>
                    <a:pt x="1376" y="313758"/>
                  </a:lnTo>
                  <a:lnTo>
                    <a:pt x="0" y="285749"/>
                  </a:lnTo>
                  <a:lnTo>
                    <a:pt x="344" y="271728"/>
                  </a:lnTo>
                  <a:lnTo>
                    <a:pt x="5490" y="230002"/>
                  </a:lnTo>
                  <a:lnTo>
                    <a:pt x="16703" y="189483"/>
                  </a:lnTo>
                  <a:lnTo>
                    <a:pt x="33740" y="151047"/>
                  </a:lnTo>
                  <a:lnTo>
                    <a:pt x="56233" y="115528"/>
                  </a:lnTo>
                  <a:lnTo>
                    <a:pt x="83694" y="83693"/>
                  </a:lnTo>
                  <a:lnTo>
                    <a:pt x="115528" y="56233"/>
                  </a:lnTo>
                  <a:lnTo>
                    <a:pt x="151048" y="33740"/>
                  </a:lnTo>
                  <a:lnTo>
                    <a:pt x="189483" y="16703"/>
                  </a:lnTo>
                  <a:lnTo>
                    <a:pt x="230002" y="5490"/>
                  </a:lnTo>
                  <a:lnTo>
                    <a:pt x="271728" y="344"/>
                  </a:lnTo>
                  <a:lnTo>
                    <a:pt x="285749" y="0"/>
                  </a:lnTo>
                  <a:lnTo>
                    <a:pt x="299771" y="344"/>
                  </a:lnTo>
                  <a:lnTo>
                    <a:pt x="341495" y="5490"/>
                  </a:lnTo>
                  <a:lnTo>
                    <a:pt x="382015" y="16703"/>
                  </a:lnTo>
                  <a:lnTo>
                    <a:pt x="420451" y="33741"/>
                  </a:lnTo>
                  <a:lnTo>
                    <a:pt x="455970" y="56232"/>
                  </a:lnTo>
                  <a:lnTo>
                    <a:pt x="487805" y="83693"/>
                  </a:lnTo>
                  <a:lnTo>
                    <a:pt x="515266" y="115528"/>
                  </a:lnTo>
                  <a:lnTo>
                    <a:pt x="537758" y="151048"/>
                  </a:lnTo>
                  <a:lnTo>
                    <a:pt x="554796" y="189483"/>
                  </a:lnTo>
                  <a:lnTo>
                    <a:pt x="566008" y="230002"/>
                  </a:lnTo>
                  <a:lnTo>
                    <a:pt x="571155" y="271728"/>
                  </a:lnTo>
                  <a:lnTo>
                    <a:pt x="571499" y="285749"/>
                  </a:lnTo>
                  <a:lnTo>
                    <a:pt x="571155" y="299771"/>
                  </a:lnTo>
                  <a:lnTo>
                    <a:pt x="566008" y="341496"/>
                  </a:lnTo>
                  <a:lnTo>
                    <a:pt x="554795" y="382016"/>
                  </a:lnTo>
                  <a:lnTo>
                    <a:pt x="537758" y="420451"/>
                  </a:lnTo>
                  <a:lnTo>
                    <a:pt x="515266" y="455971"/>
                  </a:lnTo>
                  <a:lnTo>
                    <a:pt x="487805" y="487805"/>
                  </a:lnTo>
                  <a:lnTo>
                    <a:pt x="455970" y="515266"/>
                  </a:lnTo>
                  <a:lnTo>
                    <a:pt x="420451" y="537758"/>
                  </a:lnTo>
                  <a:lnTo>
                    <a:pt x="382015" y="554796"/>
                  </a:lnTo>
                  <a:lnTo>
                    <a:pt x="341495" y="566008"/>
                  </a:lnTo>
                  <a:lnTo>
                    <a:pt x="299771" y="571155"/>
                  </a:lnTo>
                  <a:lnTo>
                    <a:pt x="285749" y="571499"/>
                  </a:lnTo>
                  <a:close/>
                </a:path>
              </a:pathLst>
            </a:custGeom>
            <a:solidFill>
              <a:srgbClr val="2E7D32"/>
            </a:solidFill>
          </p:spPr>
          <p:txBody>
            <a:bodyPr wrap="square" lIns="0" tIns="0" rIns="0" bIns="0" rtlCol="0"/>
            <a:lstStyle/>
            <a:p>
              <a:endParaRPr sz="1688"/>
            </a:p>
          </p:txBody>
        </p:sp>
        <p:pic>
          <p:nvPicPr>
            <p:cNvPr id="56" name="object 56"/>
            <p:cNvPicPr/>
            <p:nvPr/>
          </p:nvPicPr>
          <p:blipFill>
            <a:blip r:embed="rId7" cstate="print"/>
            <a:stretch>
              <a:fillRect/>
            </a:stretch>
          </p:blipFill>
          <p:spPr>
            <a:xfrm>
              <a:off x="6624637" y="4324349"/>
              <a:ext cx="228600" cy="285750"/>
            </a:xfrm>
            <a:prstGeom prst="rect">
              <a:avLst/>
            </a:prstGeom>
          </p:spPr>
        </p:pic>
        <p:sp>
          <p:nvSpPr>
            <p:cNvPr id="57" name="object 57"/>
            <p:cNvSpPr/>
            <p:nvPr/>
          </p:nvSpPr>
          <p:spPr>
            <a:xfrm>
              <a:off x="7219949" y="4591049"/>
              <a:ext cx="2066925" cy="304800"/>
            </a:xfrm>
            <a:custGeom>
              <a:avLst/>
              <a:gdLst/>
              <a:ahLst/>
              <a:cxnLst/>
              <a:rect l="l" t="t" r="r" b="b"/>
              <a:pathLst>
                <a:path w="2066925" h="304800">
                  <a:moveTo>
                    <a:pt x="1914524" y="304799"/>
                  </a:moveTo>
                  <a:lnTo>
                    <a:pt x="152399" y="304799"/>
                  </a:lnTo>
                  <a:lnTo>
                    <a:pt x="144912" y="304616"/>
                  </a:lnTo>
                  <a:lnTo>
                    <a:pt x="101065" y="295894"/>
                  </a:lnTo>
                  <a:lnTo>
                    <a:pt x="61606" y="274803"/>
                  </a:lnTo>
                  <a:lnTo>
                    <a:pt x="29995" y="243191"/>
                  </a:lnTo>
                  <a:lnTo>
                    <a:pt x="8903" y="203733"/>
                  </a:lnTo>
                  <a:lnTo>
                    <a:pt x="182" y="159886"/>
                  </a:lnTo>
                  <a:lnTo>
                    <a:pt x="0" y="152399"/>
                  </a:lnTo>
                  <a:lnTo>
                    <a:pt x="182" y="144912"/>
                  </a:lnTo>
                  <a:lnTo>
                    <a:pt x="8903" y="101065"/>
                  </a:lnTo>
                  <a:lnTo>
                    <a:pt x="29995" y="61606"/>
                  </a:lnTo>
                  <a:lnTo>
                    <a:pt x="61606" y="29995"/>
                  </a:lnTo>
                  <a:lnTo>
                    <a:pt x="101065" y="8904"/>
                  </a:lnTo>
                  <a:lnTo>
                    <a:pt x="144912" y="183"/>
                  </a:lnTo>
                  <a:lnTo>
                    <a:pt x="152399" y="0"/>
                  </a:lnTo>
                  <a:lnTo>
                    <a:pt x="1914524" y="0"/>
                  </a:lnTo>
                  <a:lnTo>
                    <a:pt x="1958763" y="6560"/>
                  </a:lnTo>
                  <a:lnTo>
                    <a:pt x="1999192" y="25683"/>
                  </a:lnTo>
                  <a:lnTo>
                    <a:pt x="2032332" y="55716"/>
                  </a:lnTo>
                  <a:lnTo>
                    <a:pt x="2055323" y="94078"/>
                  </a:lnTo>
                  <a:lnTo>
                    <a:pt x="2066192" y="137461"/>
                  </a:lnTo>
                  <a:lnTo>
                    <a:pt x="2066924" y="152399"/>
                  </a:lnTo>
                  <a:lnTo>
                    <a:pt x="2066741" y="159886"/>
                  </a:lnTo>
                  <a:lnTo>
                    <a:pt x="2058019" y="203733"/>
                  </a:lnTo>
                  <a:lnTo>
                    <a:pt x="2036928" y="243191"/>
                  </a:lnTo>
                  <a:lnTo>
                    <a:pt x="2005316" y="274803"/>
                  </a:lnTo>
                  <a:lnTo>
                    <a:pt x="1965857" y="295894"/>
                  </a:lnTo>
                  <a:lnTo>
                    <a:pt x="1922011" y="304616"/>
                  </a:lnTo>
                  <a:lnTo>
                    <a:pt x="1914524" y="304799"/>
                  </a:lnTo>
                  <a:close/>
                </a:path>
              </a:pathLst>
            </a:custGeom>
            <a:solidFill>
              <a:srgbClr val="2E7D32">
                <a:alpha val="10198"/>
              </a:srgbClr>
            </a:solidFill>
          </p:spPr>
          <p:txBody>
            <a:bodyPr wrap="square" lIns="0" tIns="0" rIns="0" bIns="0" rtlCol="0"/>
            <a:lstStyle/>
            <a:p>
              <a:endParaRPr sz="1688"/>
            </a:p>
          </p:txBody>
        </p:sp>
        <p:pic>
          <p:nvPicPr>
            <p:cNvPr id="58" name="object 58"/>
            <p:cNvPicPr/>
            <p:nvPr/>
          </p:nvPicPr>
          <p:blipFill>
            <a:blip r:embed="rId4" cstate="print"/>
            <a:stretch>
              <a:fillRect/>
            </a:stretch>
          </p:blipFill>
          <p:spPr>
            <a:xfrm>
              <a:off x="7342187" y="4679949"/>
              <a:ext cx="127000" cy="127000"/>
            </a:xfrm>
            <a:prstGeom prst="rect">
              <a:avLst/>
            </a:prstGeom>
          </p:spPr>
        </p:pic>
        <p:sp>
          <p:nvSpPr>
            <p:cNvPr id="59" name="object 59"/>
            <p:cNvSpPr/>
            <p:nvPr/>
          </p:nvSpPr>
          <p:spPr>
            <a:xfrm>
              <a:off x="9363074" y="4591049"/>
              <a:ext cx="1590675" cy="304800"/>
            </a:xfrm>
            <a:custGeom>
              <a:avLst/>
              <a:gdLst/>
              <a:ahLst/>
              <a:cxnLst/>
              <a:rect l="l" t="t" r="r" b="b"/>
              <a:pathLst>
                <a:path w="1590675" h="304800">
                  <a:moveTo>
                    <a:pt x="1438274" y="304799"/>
                  </a:moveTo>
                  <a:lnTo>
                    <a:pt x="152399" y="304799"/>
                  </a:lnTo>
                  <a:lnTo>
                    <a:pt x="144912" y="304616"/>
                  </a:lnTo>
                  <a:lnTo>
                    <a:pt x="101064" y="295894"/>
                  </a:lnTo>
                  <a:lnTo>
                    <a:pt x="61606" y="274803"/>
                  </a:lnTo>
                  <a:lnTo>
                    <a:pt x="29995" y="243191"/>
                  </a:lnTo>
                  <a:lnTo>
                    <a:pt x="8903" y="203733"/>
                  </a:lnTo>
                  <a:lnTo>
                    <a:pt x="182" y="159886"/>
                  </a:lnTo>
                  <a:lnTo>
                    <a:pt x="0" y="152399"/>
                  </a:lnTo>
                  <a:lnTo>
                    <a:pt x="182" y="144912"/>
                  </a:lnTo>
                  <a:lnTo>
                    <a:pt x="8903" y="101065"/>
                  </a:lnTo>
                  <a:lnTo>
                    <a:pt x="29995" y="61606"/>
                  </a:lnTo>
                  <a:lnTo>
                    <a:pt x="61606" y="29995"/>
                  </a:lnTo>
                  <a:lnTo>
                    <a:pt x="101064" y="8904"/>
                  </a:lnTo>
                  <a:lnTo>
                    <a:pt x="144912" y="183"/>
                  </a:lnTo>
                  <a:lnTo>
                    <a:pt x="152399" y="0"/>
                  </a:lnTo>
                  <a:lnTo>
                    <a:pt x="1438274" y="0"/>
                  </a:lnTo>
                  <a:lnTo>
                    <a:pt x="1482513" y="6560"/>
                  </a:lnTo>
                  <a:lnTo>
                    <a:pt x="1522942" y="25683"/>
                  </a:lnTo>
                  <a:lnTo>
                    <a:pt x="1556083" y="55716"/>
                  </a:lnTo>
                  <a:lnTo>
                    <a:pt x="1579073" y="94078"/>
                  </a:lnTo>
                  <a:lnTo>
                    <a:pt x="1589942" y="137461"/>
                  </a:lnTo>
                  <a:lnTo>
                    <a:pt x="1590674" y="152399"/>
                  </a:lnTo>
                  <a:lnTo>
                    <a:pt x="1590491" y="159886"/>
                  </a:lnTo>
                  <a:lnTo>
                    <a:pt x="1581769" y="203733"/>
                  </a:lnTo>
                  <a:lnTo>
                    <a:pt x="1560679" y="243191"/>
                  </a:lnTo>
                  <a:lnTo>
                    <a:pt x="1529065" y="274803"/>
                  </a:lnTo>
                  <a:lnTo>
                    <a:pt x="1489606" y="295894"/>
                  </a:lnTo>
                  <a:lnTo>
                    <a:pt x="1445762" y="304616"/>
                  </a:lnTo>
                  <a:lnTo>
                    <a:pt x="1438274" y="304799"/>
                  </a:lnTo>
                  <a:close/>
                </a:path>
              </a:pathLst>
            </a:custGeom>
            <a:solidFill>
              <a:srgbClr val="2E7D32">
                <a:alpha val="10198"/>
              </a:srgbClr>
            </a:solidFill>
          </p:spPr>
          <p:txBody>
            <a:bodyPr wrap="square" lIns="0" tIns="0" rIns="0" bIns="0" rtlCol="0"/>
            <a:lstStyle/>
            <a:p>
              <a:endParaRPr sz="1688"/>
            </a:p>
          </p:txBody>
        </p:sp>
        <p:pic>
          <p:nvPicPr>
            <p:cNvPr id="60" name="object 60"/>
            <p:cNvPicPr/>
            <p:nvPr/>
          </p:nvPicPr>
          <p:blipFill>
            <a:blip r:embed="rId4" cstate="print"/>
            <a:stretch>
              <a:fillRect/>
            </a:stretch>
          </p:blipFill>
          <p:spPr>
            <a:xfrm>
              <a:off x="9491414" y="4679949"/>
              <a:ext cx="127000" cy="127000"/>
            </a:xfrm>
            <a:prstGeom prst="rect">
              <a:avLst/>
            </a:prstGeom>
          </p:spPr>
        </p:pic>
      </p:grpSp>
      <p:sp>
        <p:nvSpPr>
          <p:cNvPr id="61" name="object 61"/>
          <p:cNvSpPr txBox="1"/>
          <p:nvPr/>
        </p:nvSpPr>
        <p:spPr>
          <a:xfrm>
            <a:off x="8346877" y="3909358"/>
            <a:ext cx="3426420" cy="624438"/>
          </a:xfrm>
          <a:prstGeom prst="rect">
            <a:avLst/>
          </a:prstGeom>
        </p:spPr>
        <p:txBody>
          <a:bodyPr vert="horz" wrap="square" lIns="0" tIns="11910" rIns="0" bIns="0" rtlCol="0">
            <a:spAutoFit/>
          </a:bodyPr>
          <a:lstStyle/>
          <a:p>
            <a:pPr marL="11910">
              <a:spcBef>
                <a:spcPts val="94"/>
              </a:spcBef>
            </a:pPr>
            <a:r>
              <a:rPr sz="1688" b="1" spc="-136" dirty="0">
                <a:solidFill>
                  <a:srgbClr val="2E7D32"/>
                </a:solidFill>
                <a:latin typeface="Tahoma"/>
                <a:cs typeface="Tahoma"/>
              </a:rPr>
              <a:t>Authentication:</a:t>
            </a:r>
            <a:r>
              <a:rPr sz="1688" b="1" spc="-75" dirty="0">
                <a:solidFill>
                  <a:srgbClr val="2E7D32"/>
                </a:solidFill>
                <a:latin typeface="Tahoma"/>
                <a:cs typeface="Tahoma"/>
              </a:rPr>
              <a:t> </a:t>
            </a:r>
            <a:r>
              <a:rPr sz="1688" b="1" spc="-42" dirty="0">
                <a:solidFill>
                  <a:srgbClr val="2E7D32"/>
                </a:solidFill>
                <a:latin typeface="Tahoma"/>
                <a:cs typeface="Tahoma"/>
              </a:rPr>
              <a:t>Passport.js</a:t>
            </a:r>
            <a:endParaRPr sz="1688">
              <a:latin typeface="Tahoma"/>
              <a:cs typeface="Tahoma"/>
            </a:endParaRPr>
          </a:p>
          <a:p>
            <a:pPr marL="306089">
              <a:spcBef>
                <a:spcPts val="1421"/>
              </a:spcBef>
              <a:tabLst>
                <a:tab pos="2321866" algn="l"/>
              </a:tabLst>
            </a:pPr>
            <a:r>
              <a:rPr sz="1125" spc="-19" dirty="0">
                <a:solidFill>
                  <a:srgbClr val="2E7D32"/>
                </a:solidFill>
                <a:latin typeface="Tahoma"/>
                <a:cs typeface="Tahoma"/>
              </a:rPr>
              <a:t>Modular</a:t>
            </a:r>
            <a:r>
              <a:rPr sz="1125" spc="-98" dirty="0">
                <a:solidFill>
                  <a:srgbClr val="2E7D32"/>
                </a:solidFill>
                <a:latin typeface="Tahoma"/>
                <a:cs typeface="Tahoma"/>
              </a:rPr>
              <a:t> </a:t>
            </a:r>
            <a:r>
              <a:rPr sz="1125" spc="-23" dirty="0">
                <a:solidFill>
                  <a:srgbClr val="2E7D32"/>
                </a:solidFill>
                <a:latin typeface="Tahoma"/>
                <a:cs typeface="Tahoma"/>
              </a:rPr>
              <a:t>auth</a:t>
            </a:r>
            <a:r>
              <a:rPr sz="1125" spc="-94" dirty="0">
                <a:solidFill>
                  <a:srgbClr val="2E7D32"/>
                </a:solidFill>
                <a:latin typeface="Tahoma"/>
                <a:cs typeface="Tahoma"/>
              </a:rPr>
              <a:t> </a:t>
            </a:r>
            <a:r>
              <a:rPr sz="1125" spc="-9" dirty="0">
                <a:solidFill>
                  <a:srgbClr val="2E7D32"/>
                </a:solidFill>
                <a:latin typeface="Tahoma"/>
                <a:cs typeface="Tahoma"/>
              </a:rPr>
              <a:t>middleware</a:t>
            </a:r>
            <a:r>
              <a:rPr sz="1125" dirty="0">
                <a:solidFill>
                  <a:srgbClr val="2E7D32"/>
                </a:solidFill>
                <a:latin typeface="Tahoma"/>
                <a:cs typeface="Tahoma"/>
              </a:rPr>
              <a:t>	</a:t>
            </a:r>
            <a:r>
              <a:rPr sz="1125" spc="-9" dirty="0">
                <a:solidFill>
                  <a:srgbClr val="2E7D32"/>
                </a:solidFill>
                <a:latin typeface="Tahoma"/>
                <a:cs typeface="Tahoma"/>
              </a:rPr>
              <a:t>Multiple</a:t>
            </a:r>
            <a:r>
              <a:rPr sz="1125" spc="-94" dirty="0">
                <a:solidFill>
                  <a:srgbClr val="2E7D32"/>
                </a:solidFill>
                <a:latin typeface="Tahoma"/>
                <a:cs typeface="Tahoma"/>
              </a:rPr>
              <a:t> </a:t>
            </a:r>
            <a:r>
              <a:rPr sz="1125" spc="-28" dirty="0">
                <a:solidFill>
                  <a:srgbClr val="2E7D32"/>
                </a:solidFill>
                <a:latin typeface="Tahoma"/>
                <a:cs typeface="Tahoma"/>
              </a:rPr>
              <a:t>strategies</a:t>
            </a:r>
            <a:endParaRPr sz="1125">
              <a:latin typeface="Tahoma"/>
              <a:cs typeface="Tahoma"/>
            </a:endParaRPr>
          </a:p>
        </p:txBody>
      </p:sp>
      <p:grpSp>
        <p:nvGrpSpPr>
          <p:cNvPr id="62" name="object 62"/>
          <p:cNvGrpSpPr/>
          <p:nvPr/>
        </p:nvGrpSpPr>
        <p:grpSpPr>
          <a:xfrm>
            <a:off x="8363252" y="4662645"/>
            <a:ext cx="1357705" cy="285833"/>
            <a:chOff x="7219949" y="4972049"/>
            <a:chExt cx="1447800" cy="304800"/>
          </a:xfrm>
        </p:grpSpPr>
        <p:sp>
          <p:nvSpPr>
            <p:cNvPr id="63" name="object 63"/>
            <p:cNvSpPr/>
            <p:nvPr/>
          </p:nvSpPr>
          <p:spPr>
            <a:xfrm>
              <a:off x="7219949" y="4972049"/>
              <a:ext cx="1447800" cy="304800"/>
            </a:xfrm>
            <a:custGeom>
              <a:avLst/>
              <a:gdLst/>
              <a:ahLst/>
              <a:cxnLst/>
              <a:rect l="l" t="t" r="r" b="b"/>
              <a:pathLst>
                <a:path w="1447800" h="304800">
                  <a:moveTo>
                    <a:pt x="1295399" y="304799"/>
                  </a:moveTo>
                  <a:lnTo>
                    <a:pt x="152399" y="304799"/>
                  </a:lnTo>
                  <a:lnTo>
                    <a:pt x="144912" y="304616"/>
                  </a:lnTo>
                  <a:lnTo>
                    <a:pt x="101065" y="295894"/>
                  </a:lnTo>
                  <a:lnTo>
                    <a:pt x="61606" y="274804"/>
                  </a:lnTo>
                  <a:lnTo>
                    <a:pt x="29995" y="243191"/>
                  </a:lnTo>
                  <a:lnTo>
                    <a:pt x="8903" y="203732"/>
                  </a:lnTo>
                  <a:lnTo>
                    <a:pt x="182" y="159887"/>
                  </a:lnTo>
                  <a:lnTo>
                    <a:pt x="0" y="152399"/>
                  </a:lnTo>
                  <a:lnTo>
                    <a:pt x="182" y="144912"/>
                  </a:lnTo>
                  <a:lnTo>
                    <a:pt x="8903" y="101065"/>
                  </a:lnTo>
                  <a:lnTo>
                    <a:pt x="29995" y="61607"/>
                  </a:lnTo>
                  <a:lnTo>
                    <a:pt x="61606" y="29995"/>
                  </a:lnTo>
                  <a:lnTo>
                    <a:pt x="101065" y="8904"/>
                  </a:lnTo>
                  <a:lnTo>
                    <a:pt x="144912" y="183"/>
                  </a:lnTo>
                  <a:lnTo>
                    <a:pt x="152399" y="0"/>
                  </a:lnTo>
                  <a:lnTo>
                    <a:pt x="1295399" y="0"/>
                  </a:lnTo>
                  <a:lnTo>
                    <a:pt x="1339639" y="6560"/>
                  </a:lnTo>
                  <a:lnTo>
                    <a:pt x="1380068" y="25683"/>
                  </a:lnTo>
                  <a:lnTo>
                    <a:pt x="1413207" y="55717"/>
                  </a:lnTo>
                  <a:lnTo>
                    <a:pt x="1436198" y="94078"/>
                  </a:lnTo>
                  <a:lnTo>
                    <a:pt x="1447067" y="137461"/>
                  </a:lnTo>
                  <a:lnTo>
                    <a:pt x="1447799" y="152399"/>
                  </a:lnTo>
                  <a:lnTo>
                    <a:pt x="1447616" y="159887"/>
                  </a:lnTo>
                  <a:lnTo>
                    <a:pt x="1438894" y="203732"/>
                  </a:lnTo>
                  <a:lnTo>
                    <a:pt x="1417803" y="243191"/>
                  </a:lnTo>
                  <a:lnTo>
                    <a:pt x="1386191" y="274804"/>
                  </a:lnTo>
                  <a:lnTo>
                    <a:pt x="1346732" y="295894"/>
                  </a:lnTo>
                  <a:lnTo>
                    <a:pt x="1302887" y="304616"/>
                  </a:lnTo>
                  <a:lnTo>
                    <a:pt x="1295399" y="304799"/>
                  </a:lnTo>
                  <a:close/>
                </a:path>
              </a:pathLst>
            </a:custGeom>
            <a:solidFill>
              <a:srgbClr val="2E7D32">
                <a:alpha val="10198"/>
              </a:srgbClr>
            </a:solidFill>
          </p:spPr>
          <p:txBody>
            <a:bodyPr wrap="square" lIns="0" tIns="0" rIns="0" bIns="0" rtlCol="0"/>
            <a:lstStyle/>
            <a:p>
              <a:endParaRPr sz="1688"/>
            </a:p>
          </p:txBody>
        </p:sp>
        <p:pic>
          <p:nvPicPr>
            <p:cNvPr id="64" name="object 64"/>
            <p:cNvPicPr/>
            <p:nvPr/>
          </p:nvPicPr>
          <p:blipFill>
            <a:blip r:embed="rId4" cstate="print"/>
            <a:stretch>
              <a:fillRect/>
            </a:stretch>
          </p:blipFill>
          <p:spPr>
            <a:xfrm>
              <a:off x="7342186" y="5060949"/>
              <a:ext cx="127000" cy="127000"/>
            </a:xfrm>
            <a:prstGeom prst="rect">
              <a:avLst/>
            </a:prstGeom>
          </p:spPr>
        </p:pic>
      </p:grpSp>
      <p:sp>
        <p:nvSpPr>
          <p:cNvPr id="65" name="object 65"/>
          <p:cNvSpPr txBox="1"/>
          <p:nvPr/>
        </p:nvSpPr>
        <p:spPr>
          <a:xfrm>
            <a:off x="8641643" y="4704330"/>
            <a:ext cx="983145" cy="185151"/>
          </a:xfrm>
          <a:prstGeom prst="rect">
            <a:avLst/>
          </a:prstGeom>
        </p:spPr>
        <p:txBody>
          <a:bodyPr vert="horz" wrap="square" lIns="0" tIns="11910" rIns="0" bIns="0" rtlCol="0">
            <a:spAutoFit/>
          </a:bodyPr>
          <a:lstStyle/>
          <a:p>
            <a:pPr marL="11910">
              <a:spcBef>
                <a:spcPts val="94"/>
              </a:spcBef>
            </a:pPr>
            <a:r>
              <a:rPr sz="1125" spc="-42" dirty="0">
                <a:solidFill>
                  <a:srgbClr val="2E7D32"/>
                </a:solidFill>
                <a:latin typeface="Tahoma"/>
                <a:cs typeface="Tahoma"/>
              </a:rPr>
              <a:t>Easy</a:t>
            </a:r>
            <a:r>
              <a:rPr sz="1125" spc="-103" dirty="0">
                <a:solidFill>
                  <a:srgbClr val="2E7D32"/>
                </a:solidFill>
                <a:latin typeface="Tahoma"/>
                <a:cs typeface="Tahoma"/>
              </a:rPr>
              <a:t> </a:t>
            </a:r>
            <a:r>
              <a:rPr sz="1125" spc="-19" dirty="0">
                <a:solidFill>
                  <a:srgbClr val="2E7D32"/>
                </a:solidFill>
                <a:latin typeface="Tahoma"/>
                <a:cs typeface="Tahoma"/>
              </a:rPr>
              <a:t>integration</a:t>
            </a:r>
            <a:endParaRPr sz="1125">
              <a:latin typeface="Tahoma"/>
              <a:cs typeface="Tahoma"/>
            </a:endParaRPr>
          </a:p>
        </p:txBody>
      </p:sp>
      <p:grpSp>
        <p:nvGrpSpPr>
          <p:cNvPr id="66" name="object 66"/>
          <p:cNvGrpSpPr/>
          <p:nvPr/>
        </p:nvGrpSpPr>
        <p:grpSpPr>
          <a:xfrm>
            <a:off x="2121381" y="5379372"/>
            <a:ext cx="10375727" cy="1480971"/>
            <a:chOff x="563879" y="5736336"/>
            <a:chExt cx="11064240" cy="1579245"/>
          </a:xfrm>
        </p:grpSpPr>
        <p:sp>
          <p:nvSpPr>
            <p:cNvPr id="67" name="object 67"/>
            <p:cNvSpPr/>
            <p:nvPr/>
          </p:nvSpPr>
          <p:spPr>
            <a:xfrm>
              <a:off x="563879" y="5736336"/>
              <a:ext cx="11064240" cy="1579245"/>
            </a:xfrm>
            <a:custGeom>
              <a:avLst/>
              <a:gdLst/>
              <a:ahLst/>
              <a:cxnLst/>
              <a:rect l="l" t="t" r="r" b="b"/>
              <a:pathLst>
                <a:path w="11064240" h="1579245">
                  <a:moveTo>
                    <a:pt x="11064239" y="1578863"/>
                  </a:moveTo>
                  <a:lnTo>
                    <a:pt x="0" y="1578863"/>
                  </a:lnTo>
                  <a:lnTo>
                    <a:pt x="0" y="0"/>
                  </a:lnTo>
                  <a:lnTo>
                    <a:pt x="11064239" y="0"/>
                  </a:lnTo>
                  <a:lnTo>
                    <a:pt x="11064239" y="73913"/>
                  </a:lnTo>
                  <a:lnTo>
                    <a:pt x="217169" y="73913"/>
                  </a:lnTo>
                  <a:lnTo>
                    <a:pt x="206848" y="74412"/>
                  </a:lnTo>
                  <a:lnTo>
                    <a:pt x="167729" y="86299"/>
                  </a:lnTo>
                  <a:lnTo>
                    <a:pt x="136136" y="112252"/>
                  </a:lnTo>
                  <a:lnTo>
                    <a:pt x="116881" y="148319"/>
                  </a:lnTo>
                  <a:lnTo>
                    <a:pt x="112394" y="178688"/>
                  </a:lnTo>
                  <a:lnTo>
                    <a:pt x="112394" y="1321688"/>
                  </a:lnTo>
                  <a:lnTo>
                    <a:pt x="120370" y="1361783"/>
                  </a:lnTo>
                  <a:lnTo>
                    <a:pt x="143082" y="1395775"/>
                  </a:lnTo>
                  <a:lnTo>
                    <a:pt x="177074" y="1418487"/>
                  </a:lnTo>
                  <a:lnTo>
                    <a:pt x="217169" y="1426463"/>
                  </a:lnTo>
                  <a:lnTo>
                    <a:pt x="11064239" y="1426463"/>
                  </a:lnTo>
                  <a:lnTo>
                    <a:pt x="11064239" y="1578863"/>
                  </a:lnTo>
                  <a:close/>
                </a:path>
                <a:path w="11064240" h="1579245">
                  <a:moveTo>
                    <a:pt x="11064239" y="1426463"/>
                  </a:moveTo>
                  <a:lnTo>
                    <a:pt x="10847069" y="1426463"/>
                  </a:lnTo>
                  <a:lnTo>
                    <a:pt x="10857390" y="1425965"/>
                  </a:lnTo>
                  <a:lnTo>
                    <a:pt x="10867513" y="1424469"/>
                  </a:lnTo>
                  <a:lnTo>
                    <a:pt x="10905289" y="1408821"/>
                  </a:lnTo>
                  <a:lnTo>
                    <a:pt x="10934202" y="1379908"/>
                  </a:lnTo>
                  <a:lnTo>
                    <a:pt x="10949849" y="1342132"/>
                  </a:lnTo>
                  <a:lnTo>
                    <a:pt x="10951844" y="1321688"/>
                  </a:lnTo>
                  <a:lnTo>
                    <a:pt x="10951844" y="178688"/>
                  </a:lnTo>
                  <a:lnTo>
                    <a:pt x="10943867" y="138593"/>
                  </a:lnTo>
                  <a:lnTo>
                    <a:pt x="10921156" y="104601"/>
                  </a:lnTo>
                  <a:lnTo>
                    <a:pt x="10887164" y="81889"/>
                  </a:lnTo>
                  <a:lnTo>
                    <a:pt x="10847069" y="73913"/>
                  </a:lnTo>
                  <a:lnTo>
                    <a:pt x="11064239" y="73913"/>
                  </a:lnTo>
                  <a:lnTo>
                    <a:pt x="11064239" y="1426463"/>
                  </a:lnTo>
                  <a:close/>
                </a:path>
              </a:pathLst>
            </a:custGeom>
            <a:solidFill>
              <a:srgbClr val="000000">
                <a:alpha val="5099"/>
              </a:srgbClr>
            </a:solidFill>
          </p:spPr>
          <p:txBody>
            <a:bodyPr wrap="square" lIns="0" tIns="0" rIns="0" bIns="0" rtlCol="0"/>
            <a:lstStyle/>
            <a:p>
              <a:endParaRPr sz="1688"/>
            </a:p>
          </p:txBody>
        </p:sp>
        <p:sp>
          <p:nvSpPr>
            <p:cNvPr id="68" name="object 68"/>
            <p:cNvSpPr/>
            <p:nvPr/>
          </p:nvSpPr>
          <p:spPr>
            <a:xfrm>
              <a:off x="666749" y="5800725"/>
              <a:ext cx="10858500" cy="1371600"/>
            </a:xfrm>
            <a:custGeom>
              <a:avLst/>
              <a:gdLst/>
              <a:ahLst/>
              <a:cxnLst/>
              <a:rect l="l" t="t" r="r" b="b"/>
              <a:pathLst>
                <a:path w="10858500" h="1371600">
                  <a:moveTo>
                    <a:pt x="10751704" y="1371598"/>
                  </a:moveTo>
                  <a:lnTo>
                    <a:pt x="106794" y="1371598"/>
                  </a:lnTo>
                  <a:lnTo>
                    <a:pt x="99361" y="1370866"/>
                  </a:lnTo>
                  <a:lnTo>
                    <a:pt x="57038" y="1356504"/>
                  </a:lnTo>
                  <a:lnTo>
                    <a:pt x="23432" y="1327039"/>
                  </a:lnTo>
                  <a:lnTo>
                    <a:pt x="3660" y="1286957"/>
                  </a:lnTo>
                  <a:lnTo>
                    <a:pt x="0" y="1264804"/>
                  </a:lnTo>
                  <a:lnTo>
                    <a:pt x="0" y="1257299"/>
                  </a:lnTo>
                  <a:lnTo>
                    <a:pt x="0" y="106794"/>
                  </a:lnTo>
                  <a:lnTo>
                    <a:pt x="11572" y="63624"/>
                  </a:lnTo>
                  <a:lnTo>
                    <a:pt x="38784" y="28169"/>
                  </a:lnTo>
                  <a:lnTo>
                    <a:pt x="77492" y="5827"/>
                  </a:lnTo>
                  <a:lnTo>
                    <a:pt x="106794" y="0"/>
                  </a:lnTo>
                  <a:lnTo>
                    <a:pt x="10751704" y="0"/>
                  </a:lnTo>
                  <a:lnTo>
                    <a:pt x="10794871" y="11572"/>
                  </a:lnTo>
                  <a:lnTo>
                    <a:pt x="10830326" y="38783"/>
                  </a:lnTo>
                  <a:lnTo>
                    <a:pt x="10852669" y="77491"/>
                  </a:lnTo>
                  <a:lnTo>
                    <a:pt x="10858497" y="106794"/>
                  </a:lnTo>
                  <a:lnTo>
                    <a:pt x="10858497" y="1264804"/>
                  </a:lnTo>
                  <a:lnTo>
                    <a:pt x="10846925" y="1307972"/>
                  </a:lnTo>
                  <a:lnTo>
                    <a:pt x="10819712" y="1343428"/>
                  </a:lnTo>
                  <a:lnTo>
                    <a:pt x="10781005" y="1365770"/>
                  </a:lnTo>
                  <a:lnTo>
                    <a:pt x="10759136" y="1370866"/>
                  </a:lnTo>
                  <a:lnTo>
                    <a:pt x="10751704" y="1371598"/>
                  </a:lnTo>
                  <a:close/>
                </a:path>
              </a:pathLst>
            </a:custGeom>
            <a:solidFill>
              <a:srgbClr val="F1F7E8"/>
            </a:solidFill>
          </p:spPr>
          <p:txBody>
            <a:bodyPr wrap="square" lIns="0" tIns="0" rIns="0" bIns="0" rtlCol="0"/>
            <a:lstStyle/>
            <a:p>
              <a:endParaRPr sz="1688"/>
            </a:p>
          </p:txBody>
        </p:sp>
        <p:pic>
          <p:nvPicPr>
            <p:cNvPr id="69" name="object 69"/>
            <p:cNvPicPr/>
            <p:nvPr/>
          </p:nvPicPr>
          <p:blipFill>
            <a:blip r:embed="rId8" cstate="print"/>
            <a:stretch>
              <a:fillRect/>
            </a:stretch>
          </p:blipFill>
          <p:spPr>
            <a:xfrm>
              <a:off x="4571156" y="6089649"/>
              <a:ext cx="127000" cy="203200"/>
            </a:xfrm>
            <a:prstGeom prst="rect">
              <a:avLst/>
            </a:prstGeom>
          </p:spPr>
        </p:pic>
        <p:sp>
          <p:nvSpPr>
            <p:cNvPr id="70" name="object 70"/>
            <p:cNvSpPr/>
            <p:nvPr/>
          </p:nvSpPr>
          <p:spPr>
            <a:xfrm>
              <a:off x="971549" y="6524624"/>
              <a:ext cx="2124075" cy="409575"/>
            </a:xfrm>
            <a:custGeom>
              <a:avLst/>
              <a:gdLst/>
              <a:ahLst/>
              <a:cxnLst/>
              <a:rect l="l" t="t" r="r" b="b"/>
              <a:pathLst>
                <a:path w="2124075" h="409575">
                  <a:moveTo>
                    <a:pt x="1933574" y="409574"/>
                  </a:moveTo>
                  <a:lnTo>
                    <a:pt x="190499" y="409574"/>
                  </a:lnTo>
                  <a:lnTo>
                    <a:pt x="181141" y="409345"/>
                  </a:lnTo>
                  <a:lnTo>
                    <a:pt x="135200" y="401373"/>
                  </a:lnTo>
                  <a:lnTo>
                    <a:pt x="92572" y="382477"/>
                  </a:lnTo>
                  <a:lnTo>
                    <a:pt x="55796" y="353778"/>
                  </a:lnTo>
                  <a:lnTo>
                    <a:pt x="27095" y="317001"/>
                  </a:lnTo>
                  <a:lnTo>
                    <a:pt x="8200" y="274373"/>
                  </a:lnTo>
                  <a:lnTo>
                    <a:pt x="228" y="228433"/>
                  </a:lnTo>
                  <a:lnTo>
                    <a:pt x="0" y="219074"/>
                  </a:lnTo>
                  <a:lnTo>
                    <a:pt x="0" y="190499"/>
                  </a:lnTo>
                  <a:lnTo>
                    <a:pt x="5710" y="144200"/>
                  </a:lnTo>
                  <a:lnTo>
                    <a:pt x="22491" y="100697"/>
                  </a:lnTo>
                  <a:lnTo>
                    <a:pt x="49340" y="62575"/>
                  </a:lnTo>
                  <a:lnTo>
                    <a:pt x="84663" y="32103"/>
                  </a:lnTo>
                  <a:lnTo>
                    <a:pt x="126332" y="11130"/>
                  </a:lnTo>
                  <a:lnTo>
                    <a:pt x="171827" y="915"/>
                  </a:lnTo>
                  <a:lnTo>
                    <a:pt x="190499" y="0"/>
                  </a:lnTo>
                  <a:lnTo>
                    <a:pt x="1933574" y="0"/>
                  </a:lnTo>
                  <a:lnTo>
                    <a:pt x="1979873" y="5710"/>
                  </a:lnTo>
                  <a:lnTo>
                    <a:pt x="2023376" y="22491"/>
                  </a:lnTo>
                  <a:lnTo>
                    <a:pt x="2061499" y="49339"/>
                  </a:lnTo>
                  <a:lnTo>
                    <a:pt x="2091969" y="84663"/>
                  </a:lnTo>
                  <a:lnTo>
                    <a:pt x="2112943" y="126331"/>
                  </a:lnTo>
                  <a:lnTo>
                    <a:pt x="2123159" y="171827"/>
                  </a:lnTo>
                  <a:lnTo>
                    <a:pt x="2124074" y="190499"/>
                  </a:lnTo>
                  <a:lnTo>
                    <a:pt x="2124074" y="219074"/>
                  </a:lnTo>
                  <a:lnTo>
                    <a:pt x="2118363" y="265372"/>
                  </a:lnTo>
                  <a:lnTo>
                    <a:pt x="2101582" y="308875"/>
                  </a:lnTo>
                  <a:lnTo>
                    <a:pt x="2074734" y="346998"/>
                  </a:lnTo>
                  <a:lnTo>
                    <a:pt x="2039410" y="377468"/>
                  </a:lnTo>
                  <a:lnTo>
                    <a:pt x="1997741" y="398442"/>
                  </a:lnTo>
                  <a:lnTo>
                    <a:pt x="1952247" y="408659"/>
                  </a:lnTo>
                  <a:lnTo>
                    <a:pt x="1933574" y="409574"/>
                  </a:lnTo>
                  <a:close/>
                </a:path>
              </a:pathLst>
            </a:custGeom>
            <a:solidFill>
              <a:srgbClr val="E7F5E8"/>
            </a:solidFill>
          </p:spPr>
          <p:txBody>
            <a:bodyPr wrap="square" lIns="0" tIns="0" rIns="0" bIns="0" rtlCol="0"/>
            <a:lstStyle/>
            <a:p>
              <a:endParaRPr sz="1688"/>
            </a:p>
          </p:txBody>
        </p:sp>
        <p:pic>
          <p:nvPicPr>
            <p:cNvPr id="71" name="object 71"/>
            <p:cNvPicPr/>
            <p:nvPr/>
          </p:nvPicPr>
          <p:blipFill>
            <a:blip r:embed="rId9" cstate="print"/>
            <a:stretch>
              <a:fillRect/>
            </a:stretch>
          </p:blipFill>
          <p:spPr>
            <a:xfrm>
              <a:off x="1174501" y="6654799"/>
              <a:ext cx="158750" cy="158750"/>
            </a:xfrm>
            <a:prstGeom prst="rect">
              <a:avLst/>
            </a:prstGeom>
          </p:spPr>
        </p:pic>
      </p:grpSp>
      <p:sp>
        <p:nvSpPr>
          <p:cNvPr id="72" name="object 72"/>
          <p:cNvSpPr txBox="1"/>
          <p:nvPr/>
        </p:nvSpPr>
        <p:spPr>
          <a:xfrm>
            <a:off x="2917311" y="6196020"/>
            <a:ext cx="1408322" cy="206823"/>
          </a:xfrm>
          <a:prstGeom prst="rect">
            <a:avLst/>
          </a:prstGeom>
        </p:spPr>
        <p:txBody>
          <a:bodyPr vert="horz" wrap="square" lIns="0" tIns="11910" rIns="0" bIns="0" rtlCol="0">
            <a:spAutoFit/>
          </a:bodyPr>
          <a:lstStyle/>
          <a:p>
            <a:pPr marL="11910">
              <a:spcBef>
                <a:spcPts val="94"/>
              </a:spcBef>
            </a:pPr>
            <a:r>
              <a:rPr sz="1266" spc="-23" dirty="0">
                <a:solidFill>
                  <a:srgbClr val="2E7D32"/>
                </a:solidFill>
                <a:latin typeface="Tahoma"/>
                <a:cs typeface="Tahoma"/>
              </a:rPr>
              <a:t>Full-</a:t>
            </a:r>
            <a:r>
              <a:rPr sz="1266" spc="-33" dirty="0">
                <a:solidFill>
                  <a:srgbClr val="2E7D32"/>
                </a:solidFill>
                <a:latin typeface="Tahoma"/>
                <a:cs typeface="Tahoma"/>
              </a:rPr>
              <a:t>stack</a:t>
            </a:r>
            <a:r>
              <a:rPr sz="1266" spc="-84" dirty="0">
                <a:solidFill>
                  <a:srgbClr val="2E7D32"/>
                </a:solidFill>
                <a:latin typeface="Tahoma"/>
                <a:cs typeface="Tahoma"/>
              </a:rPr>
              <a:t> </a:t>
            </a:r>
            <a:r>
              <a:rPr sz="1266" spc="-9" dirty="0">
                <a:solidFill>
                  <a:srgbClr val="2E7D32"/>
                </a:solidFill>
                <a:latin typeface="Tahoma"/>
                <a:cs typeface="Tahoma"/>
              </a:rPr>
              <a:t>JavaScript</a:t>
            </a:r>
            <a:endParaRPr sz="1266">
              <a:latin typeface="Tahoma"/>
              <a:cs typeface="Tahoma"/>
            </a:endParaRPr>
          </a:p>
        </p:txBody>
      </p:sp>
      <p:grpSp>
        <p:nvGrpSpPr>
          <p:cNvPr id="73" name="object 73"/>
          <p:cNvGrpSpPr/>
          <p:nvPr/>
        </p:nvGrpSpPr>
        <p:grpSpPr>
          <a:xfrm>
            <a:off x="4629563" y="6118606"/>
            <a:ext cx="1375570" cy="384088"/>
            <a:chOff x="3238499" y="6524624"/>
            <a:chExt cx="1466850" cy="409575"/>
          </a:xfrm>
        </p:grpSpPr>
        <p:sp>
          <p:nvSpPr>
            <p:cNvPr id="74" name="object 74"/>
            <p:cNvSpPr/>
            <p:nvPr/>
          </p:nvSpPr>
          <p:spPr>
            <a:xfrm>
              <a:off x="3238499" y="6524624"/>
              <a:ext cx="1466850" cy="409575"/>
            </a:xfrm>
            <a:custGeom>
              <a:avLst/>
              <a:gdLst/>
              <a:ahLst/>
              <a:cxnLst/>
              <a:rect l="l" t="t" r="r" b="b"/>
              <a:pathLst>
                <a:path w="1466850" h="409575">
                  <a:moveTo>
                    <a:pt x="1276349" y="409574"/>
                  </a:moveTo>
                  <a:lnTo>
                    <a:pt x="190499" y="409574"/>
                  </a:lnTo>
                  <a:lnTo>
                    <a:pt x="181141" y="409345"/>
                  </a:lnTo>
                  <a:lnTo>
                    <a:pt x="135199" y="401373"/>
                  </a:lnTo>
                  <a:lnTo>
                    <a:pt x="92572" y="382477"/>
                  </a:lnTo>
                  <a:lnTo>
                    <a:pt x="55796" y="353778"/>
                  </a:lnTo>
                  <a:lnTo>
                    <a:pt x="27095" y="317001"/>
                  </a:lnTo>
                  <a:lnTo>
                    <a:pt x="8200" y="274373"/>
                  </a:lnTo>
                  <a:lnTo>
                    <a:pt x="228" y="228433"/>
                  </a:lnTo>
                  <a:lnTo>
                    <a:pt x="0" y="219074"/>
                  </a:lnTo>
                  <a:lnTo>
                    <a:pt x="0" y="190499"/>
                  </a:lnTo>
                  <a:lnTo>
                    <a:pt x="5710" y="144200"/>
                  </a:lnTo>
                  <a:lnTo>
                    <a:pt x="22491" y="100697"/>
                  </a:lnTo>
                  <a:lnTo>
                    <a:pt x="49340" y="62575"/>
                  </a:lnTo>
                  <a:lnTo>
                    <a:pt x="84663" y="32103"/>
                  </a:lnTo>
                  <a:lnTo>
                    <a:pt x="126332" y="11130"/>
                  </a:lnTo>
                  <a:lnTo>
                    <a:pt x="171827" y="915"/>
                  </a:lnTo>
                  <a:lnTo>
                    <a:pt x="190499" y="0"/>
                  </a:lnTo>
                  <a:lnTo>
                    <a:pt x="1276349" y="0"/>
                  </a:lnTo>
                  <a:lnTo>
                    <a:pt x="1322648" y="5710"/>
                  </a:lnTo>
                  <a:lnTo>
                    <a:pt x="1366151" y="22491"/>
                  </a:lnTo>
                  <a:lnTo>
                    <a:pt x="1404273" y="49339"/>
                  </a:lnTo>
                  <a:lnTo>
                    <a:pt x="1434744" y="84663"/>
                  </a:lnTo>
                  <a:lnTo>
                    <a:pt x="1455718" y="126331"/>
                  </a:lnTo>
                  <a:lnTo>
                    <a:pt x="1465934" y="171827"/>
                  </a:lnTo>
                  <a:lnTo>
                    <a:pt x="1466849" y="190499"/>
                  </a:lnTo>
                  <a:lnTo>
                    <a:pt x="1466849" y="219074"/>
                  </a:lnTo>
                  <a:lnTo>
                    <a:pt x="1461139" y="265372"/>
                  </a:lnTo>
                  <a:lnTo>
                    <a:pt x="1444357" y="308875"/>
                  </a:lnTo>
                  <a:lnTo>
                    <a:pt x="1417509" y="346998"/>
                  </a:lnTo>
                  <a:lnTo>
                    <a:pt x="1382185" y="377468"/>
                  </a:lnTo>
                  <a:lnTo>
                    <a:pt x="1340516" y="398442"/>
                  </a:lnTo>
                  <a:lnTo>
                    <a:pt x="1295022" y="408659"/>
                  </a:lnTo>
                  <a:lnTo>
                    <a:pt x="1276349" y="409574"/>
                  </a:lnTo>
                  <a:close/>
                </a:path>
              </a:pathLst>
            </a:custGeom>
            <a:solidFill>
              <a:srgbClr val="E7F5E8"/>
            </a:solidFill>
          </p:spPr>
          <p:txBody>
            <a:bodyPr wrap="square" lIns="0" tIns="0" rIns="0" bIns="0" rtlCol="0"/>
            <a:lstStyle/>
            <a:p>
              <a:endParaRPr sz="1688"/>
            </a:p>
          </p:txBody>
        </p:sp>
        <p:pic>
          <p:nvPicPr>
            <p:cNvPr id="75" name="object 75"/>
            <p:cNvPicPr/>
            <p:nvPr/>
          </p:nvPicPr>
          <p:blipFill>
            <a:blip r:embed="rId9" cstate="print"/>
            <a:stretch>
              <a:fillRect/>
            </a:stretch>
          </p:blipFill>
          <p:spPr>
            <a:xfrm>
              <a:off x="3441005" y="6654799"/>
              <a:ext cx="158750" cy="158750"/>
            </a:xfrm>
            <a:prstGeom prst="rect">
              <a:avLst/>
            </a:prstGeom>
          </p:spPr>
        </p:pic>
      </p:grpSp>
      <p:sp>
        <p:nvSpPr>
          <p:cNvPr id="76" name="object 76"/>
          <p:cNvSpPr txBox="1"/>
          <p:nvPr/>
        </p:nvSpPr>
        <p:spPr>
          <a:xfrm>
            <a:off x="5042774" y="6196020"/>
            <a:ext cx="794377" cy="206823"/>
          </a:xfrm>
          <a:prstGeom prst="rect">
            <a:avLst/>
          </a:prstGeom>
        </p:spPr>
        <p:txBody>
          <a:bodyPr vert="horz" wrap="square" lIns="0" tIns="11910" rIns="0" bIns="0" rtlCol="0">
            <a:spAutoFit/>
          </a:bodyPr>
          <a:lstStyle/>
          <a:p>
            <a:pPr marL="11910">
              <a:spcBef>
                <a:spcPts val="94"/>
              </a:spcBef>
            </a:pPr>
            <a:r>
              <a:rPr sz="1266" spc="-47" dirty="0">
                <a:solidFill>
                  <a:srgbClr val="2E7D32"/>
                </a:solidFill>
                <a:latin typeface="Tahoma"/>
                <a:cs typeface="Tahoma"/>
              </a:rPr>
              <a:t>RESTful</a:t>
            </a:r>
            <a:r>
              <a:rPr sz="1266" spc="-107" dirty="0">
                <a:solidFill>
                  <a:srgbClr val="2E7D32"/>
                </a:solidFill>
                <a:latin typeface="Tahoma"/>
                <a:cs typeface="Tahoma"/>
              </a:rPr>
              <a:t> </a:t>
            </a:r>
            <a:r>
              <a:rPr sz="1266" spc="-47" dirty="0">
                <a:solidFill>
                  <a:srgbClr val="2E7D32"/>
                </a:solidFill>
                <a:latin typeface="Tahoma"/>
                <a:cs typeface="Tahoma"/>
              </a:rPr>
              <a:t>API</a:t>
            </a:r>
            <a:endParaRPr sz="1266">
              <a:latin typeface="Tahoma"/>
              <a:cs typeface="Tahoma"/>
            </a:endParaRPr>
          </a:p>
        </p:txBody>
      </p:sp>
      <p:grpSp>
        <p:nvGrpSpPr>
          <p:cNvPr id="77" name="object 77"/>
          <p:cNvGrpSpPr/>
          <p:nvPr/>
        </p:nvGrpSpPr>
        <p:grpSpPr>
          <a:xfrm>
            <a:off x="6139117" y="6118606"/>
            <a:ext cx="3992726" cy="384088"/>
            <a:chOff x="4848224" y="6524624"/>
            <a:chExt cx="4257675" cy="409575"/>
          </a:xfrm>
        </p:grpSpPr>
        <p:sp>
          <p:nvSpPr>
            <p:cNvPr id="78" name="object 78"/>
            <p:cNvSpPr/>
            <p:nvPr/>
          </p:nvSpPr>
          <p:spPr>
            <a:xfrm>
              <a:off x="4848224" y="6524624"/>
              <a:ext cx="1971675" cy="409575"/>
            </a:xfrm>
            <a:custGeom>
              <a:avLst/>
              <a:gdLst/>
              <a:ahLst/>
              <a:cxnLst/>
              <a:rect l="l" t="t" r="r" b="b"/>
              <a:pathLst>
                <a:path w="1971675" h="409575">
                  <a:moveTo>
                    <a:pt x="1781174" y="409574"/>
                  </a:moveTo>
                  <a:lnTo>
                    <a:pt x="190499" y="409574"/>
                  </a:lnTo>
                  <a:lnTo>
                    <a:pt x="181141" y="409345"/>
                  </a:lnTo>
                  <a:lnTo>
                    <a:pt x="135199" y="401373"/>
                  </a:lnTo>
                  <a:lnTo>
                    <a:pt x="92572" y="382477"/>
                  </a:lnTo>
                  <a:lnTo>
                    <a:pt x="55796" y="353778"/>
                  </a:lnTo>
                  <a:lnTo>
                    <a:pt x="27095" y="317001"/>
                  </a:lnTo>
                  <a:lnTo>
                    <a:pt x="8200" y="274373"/>
                  </a:lnTo>
                  <a:lnTo>
                    <a:pt x="228" y="228433"/>
                  </a:lnTo>
                  <a:lnTo>
                    <a:pt x="0" y="219074"/>
                  </a:lnTo>
                  <a:lnTo>
                    <a:pt x="0" y="190499"/>
                  </a:lnTo>
                  <a:lnTo>
                    <a:pt x="5710" y="144200"/>
                  </a:lnTo>
                  <a:lnTo>
                    <a:pt x="22491" y="100697"/>
                  </a:lnTo>
                  <a:lnTo>
                    <a:pt x="49340" y="62575"/>
                  </a:lnTo>
                  <a:lnTo>
                    <a:pt x="84662" y="32103"/>
                  </a:lnTo>
                  <a:lnTo>
                    <a:pt x="126331" y="11130"/>
                  </a:lnTo>
                  <a:lnTo>
                    <a:pt x="171827" y="915"/>
                  </a:lnTo>
                  <a:lnTo>
                    <a:pt x="190499" y="0"/>
                  </a:lnTo>
                  <a:lnTo>
                    <a:pt x="1781174" y="0"/>
                  </a:lnTo>
                  <a:lnTo>
                    <a:pt x="1827473" y="5710"/>
                  </a:lnTo>
                  <a:lnTo>
                    <a:pt x="1870976" y="22491"/>
                  </a:lnTo>
                  <a:lnTo>
                    <a:pt x="1909098" y="49339"/>
                  </a:lnTo>
                  <a:lnTo>
                    <a:pt x="1939569" y="84663"/>
                  </a:lnTo>
                  <a:lnTo>
                    <a:pt x="1960543" y="126331"/>
                  </a:lnTo>
                  <a:lnTo>
                    <a:pt x="1970759" y="171827"/>
                  </a:lnTo>
                  <a:lnTo>
                    <a:pt x="1971674" y="190499"/>
                  </a:lnTo>
                  <a:lnTo>
                    <a:pt x="1971674" y="219074"/>
                  </a:lnTo>
                  <a:lnTo>
                    <a:pt x="1965963" y="265372"/>
                  </a:lnTo>
                  <a:lnTo>
                    <a:pt x="1949182" y="308875"/>
                  </a:lnTo>
                  <a:lnTo>
                    <a:pt x="1922333" y="346998"/>
                  </a:lnTo>
                  <a:lnTo>
                    <a:pt x="1887009" y="377468"/>
                  </a:lnTo>
                  <a:lnTo>
                    <a:pt x="1845341" y="398442"/>
                  </a:lnTo>
                  <a:lnTo>
                    <a:pt x="1799846" y="408659"/>
                  </a:lnTo>
                  <a:lnTo>
                    <a:pt x="1781174" y="409574"/>
                  </a:lnTo>
                  <a:close/>
                </a:path>
              </a:pathLst>
            </a:custGeom>
            <a:solidFill>
              <a:srgbClr val="E7F5E8"/>
            </a:solidFill>
          </p:spPr>
          <p:txBody>
            <a:bodyPr wrap="square" lIns="0" tIns="0" rIns="0" bIns="0" rtlCol="0"/>
            <a:lstStyle/>
            <a:p>
              <a:endParaRPr sz="1688"/>
            </a:p>
          </p:txBody>
        </p:sp>
        <p:pic>
          <p:nvPicPr>
            <p:cNvPr id="79" name="object 79"/>
            <p:cNvPicPr/>
            <p:nvPr/>
          </p:nvPicPr>
          <p:blipFill>
            <a:blip r:embed="rId9" cstate="print"/>
            <a:stretch>
              <a:fillRect/>
            </a:stretch>
          </p:blipFill>
          <p:spPr>
            <a:xfrm>
              <a:off x="5053260" y="6654799"/>
              <a:ext cx="158750" cy="158750"/>
            </a:xfrm>
            <a:prstGeom prst="rect">
              <a:avLst/>
            </a:prstGeom>
          </p:spPr>
        </p:pic>
        <p:sp>
          <p:nvSpPr>
            <p:cNvPr id="80" name="object 80"/>
            <p:cNvSpPr/>
            <p:nvPr/>
          </p:nvSpPr>
          <p:spPr>
            <a:xfrm>
              <a:off x="6962774" y="6524624"/>
              <a:ext cx="2143125" cy="409575"/>
            </a:xfrm>
            <a:custGeom>
              <a:avLst/>
              <a:gdLst/>
              <a:ahLst/>
              <a:cxnLst/>
              <a:rect l="l" t="t" r="r" b="b"/>
              <a:pathLst>
                <a:path w="2143125" h="409575">
                  <a:moveTo>
                    <a:pt x="1952624" y="409574"/>
                  </a:moveTo>
                  <a:lnTo>
                    <a:pt x="190499" y="409574"/>
                  </a:lnTo>
                  <a:lnTo>
                    <a:pt x="181141" y="409345"/>
                  </a:lnTo>
                  <a:lnTo>
                    <a:pt x="135199" y="401373"/>
                  </a:lnTo>
                  <a:lnTo>
                    <a:pt x="92571" y="382477"/>
                  </a:lnTo>
                  <a:lnTo>
                    <a:pt x="55795" y="353778"/>
                  </a:lnTo>
                  <a:lnTo>
                    <a:pt x="27094" y="317001"/>
                  </a:lnTo>
                  <a:lnTo>
                    <a:pt x="8199" y="274373"/>
                  </a:lnTo>
                  <a:lnTo>
                    <a:pt x="228" y="228433"/>
                  </a:lnTo>
                  <a:lnTo>
                    <a:pt x="0" y="219074"/>
                  </a:lnTo>
                  <a:lnTo>
                    <a:pt x="0" y="190499"/>
                  </a:lnTo>
                  <a:lnTo>
                    <a:pt x="5709" y="144200"/>
                  </a:lnTo>
                  <a:lnTo>
                    <a:pt x="22491" y="100697"/>
                  </a:lnTo>
                  <a:lnTo>
                    <a:pt x="49339" y="62575"/>
                  </a:lnTo>
                  <a:lnTo>
                    <a:pt x="84662" y="32103"/>
                  </a:lnTo>
                  <a:lnTo>
                    <a:pt x="126331" y="11130"/>
                  </a:lnTo>
                  <a:lnTo>
                    <a:pt x="171827" y="915"/>
                  </a:lnTo>
                  <a:lnTo>
                    <a:pt x="190499" y="0"/>
                  </a:lnTo>
                  <a:lnTo>
                    <a:pt x="1952624" y="0"/>
                  </a:lnTo>
                  <a:lnTo>
                    <a:pt x="1998923" y="5710"/>
                  </a:lnTo>
                  <a:lnTo>
                    <a:pt x="2042426" y="22491"/>
                  </a:lnTo>
                  <a:lnTo>
                    <a:pt x="2080548" y="49339"/>
                  </a:lnTo>
                  <a:lnTo>
                    <a:pt x="2111018" y="84663"/>
                  </a:lnTo>
                  <a:lnTo>
                    <a:pt x="2131993" y="126331"/>
                  </a:lnTo>
                  <a:lnTo>
                    <a:pt x="2142209" y="171827"/>
                  </a:lnTo>
                  <a:lnTo>
                    <a:pt x="2143124" y="190499"/>
                  </a:lnTo>
                  <a:lnTo>
                    <a:pt x="2143124" y="219074"/>
                  </a:lnTo>
                  <a:lnTo>
                    <a:pt x="2137413" y="265372"/>
                  </a:lnTo>
                  <a:lnTo>
                    <a:pt x="2120631" y="308875"/>
                  </a:lnTo>
                  <a:lnTo>
                    <a:pt x="2093783" y="346998"/>
                  </a:lnTo>
                  <a:lnTo>
                    <a:pt x="2058460" y="377468"/>
                  </a:lnTo>
                  <a:lnTo>
                    <a:pt x="2016791" y="398442"/>
                  </a:lnTo>
                  <a:lnTo>
                    <a:pt x="1971296" y="408659"/>
                  </a:lnTo>
                  <a:lnTo>
                    <a:pt x="1952624" y="409574"/>
                  </a:lnTo>
                  <a:close/>
                </a:path>
              </a:pathLst>
            </a:custGeom>
            <a:solidFill>
              <a:srgbClr val="E7F5E8"/>
            </a:solidFill>
          </p:spPr>
          <p:txBody>
            <a:bodyPr wrap="square" lIns="0" tIns="0" rIns="0" bIns="0" rtlCol="0"/>
            <a:lstStyle/>
            <a:p>
              <a:endParaRPr sz="1688"/>
            </a:p>
          </p:txBody>
        </p:sp>
        <p:pic>
          <p:nvPicPr>
            <p:cNvPr id="81" name="object 81"/>
            <p:cNvPicPr/>
            <p:nvPr/>
          </p:nvPicPr>
          <p:blipFill>
            <a:blip r:embed="rId9" cstate="print"/>
            <a:stretch>
              <a:fillRect/>
            </a:stretch>
          </p:blipFill>
          <p:spPr>
            <a:xfrm>
              <a:off x="7165577" y="6654799"/>
              <a:ext cx="158750" cy="158750"/>
            </a:xfrm>
            <a:prstGeom prst="rect">
              <a:avLst/>
            </a:prstGeom>
          </p:spPr>
        </p:pic>
      </p:grpSp>
      <p:sp>
        <p:nvSpPr>
          <p:cNvPr id="82" name="object 82"/>
          <p:cNvSpPr txBox="1"/>
          <p:nvPr/>
        </p:nvSpPr>
        <p:spPr>
          <a:xfrm>
            <a:off x="6141304" y="5651151"/>
            <a:ext cx="3824203" cy="751972"/>
          </a:xfrm>
          <a:prstGeom prst="rect">
            <a:avLst/>
          </a:prstGeom>
        </p:spPr>
        <p:txBody>
          <a:bodyPr vert="horz" wrap="square" lIns="0" tIns="11910" rIns="0" bIns="0" rtlCol="0">
            <a:spAutoFit/>
          </a:bodyPr>
          <a:lstStyle/>
          <a:p>
            <a:pPr marL="11910">
              <a:spcBef>
                <a:spcPts val="94"/>
              </a:spcBef>
            </a:pPr>
            <a:r>
              <a:rPr sz="1688" b="1" spc="-169" dirty="0">
                <a:solidFill>
                  <a:srgbClr val="2E7D32"/>
                </a:solidFill>
                <a:latin typeface="Tahoma"/>
                <a:cs typeface="Tahoma"/>
              </a:rPr>
              <a:t>System</a:t>
            </a:r>
            <a:r>
              <a:rPr sz="1688" b="1" spc="-94" dirty="0">
                <a:solidFill>
                  <a:srgbClr val="2E7D32"/>
                </a:solidFill>
                <a:latin typeface="Tahoma"/>
                <a:cs typeface="Tahoma"/>
              </a:rPr>
              <a:t> </a:t>
            </a:r>
            <a:r>
              <a:rPr sz="1688" b="1" spc="-141" dirty="0">
                <a:solidFill>
                  <a:srgbClr val="2E7D32"/>
                </a:solidFill>
                <a:latin typeface="Tahoma"/>
                <a:cs typeface="Tahoma"/>
              </a:rPr>
              <a:t>Architecture</a:t>
            </a:r>
            <a:r>
              <a:rPr sz="1688" b="1" spc="-94" dirty="0">
                <a:solidFill>
                  <a:srgbClr val="2E7D32"/>
                </a:solidFill>
                <a:latin typeface="Tahoma"/>
                <a:cs typeface="Tahoma"/>
              </a:rPr>
              <a:t> </a:t>
            </a:r>
            <a:r>
              <a:rPr sz="1688" b="1" spc="-9" dirty="0">
                <a:solidFill>
                  <a:srgbClr val="2E7D32"/>
                </a:solidFill>
                <a:latin typeface="Tahoma"/>
                <a:cs typeface="Tahoma"/>
              </a:rPr>
              <a:t>Benefits</a:t>
            </a:r>
            <a:endParaRPr sz="1688">
              <a:latin typeface="Tahoma"/>
              <a:cs typeface="Tahoma"/>
            </a:endParaRPr>
          </a:p>
          <a:p>
            <a:pPr>
              <a:spcBef>
                <a:spcPts val="225"/>
              </a:spcBef>
            </a:pPr>
            <a:endParaRPr sz="1688">
              <a:latin typeface="Tahoma"/>
              <a:cs typeface="Tahoma"/>
            </a:endParaRPr>
          </a:p>
          <a:p>
            <a:pPr marL="425189">
              <a:tabLst>
                <a:tab pos="2405832" algn="l"/>
              </a:tabLst>
            </a:pPr>
            <a:r>
              <a:rPr sz="1266" spc="-38" dirty="0">
                <a:solidFill>
                  <a:srgbClr val="2E7D32"/>
                </a:solidFill>
                <a:latin typeface="Tahoma"/>
                <a:cs typeface="Tahoma"/>
              </a:rPr>
              <a:t>Responsive</a:t>
            </a:r>
            <a:r>
              <a:rPr sz="1266" spc="-84" dirty="0">
                <a:solidFill>
                  <a:srgbClr val="2E7D32"/>
                </a:solidFill>
                <a:latin typeface="Tahoma"/>
                <a:cs typeface="Tahoma"/>
              </a:rPr>
              <a:t> </a:t>
            </a:r>
            <a:r>
              <a:rPr sz="1266" spc="-9" dirty="0">
                <a:solidFill>
                  <a:srgbClr val="2E7D32"/>
                </a:solidFill>
                <a:latin typeface="Tahoma"/>
                <a:cs typeface="Tahoma"/>
              </a:rPr>
              <a:t>design</a:t>
            </a:r>
            <a:r>
              <a:rPr sz="1266" dirty="0">
                <a:solidFill>
                  <a:srgbClr val="2E7D32"/>
                </a:solidFill>
                <a:latin typeface="Tahoma"/>
                <a:cs typeface="Tahoma"/>
              </a:rPr>
              <a:t>	</a:t>
            </a:r>
            <a:r>
              <a:rPr sz="1266" spc="-23" dirty="0">
                <a:solidFill>
                  <a:srgbClr val="2E7D32"/>
                </a:solidFill>
                <a:latin typeface="Tahoma"/>
                <a:cs typeface="Tahoma"/>
              </a:rPr>
              <a:t>Modular</a:t>
            </a:r>
            <a:r>
              <a:rPr sz="1266" spc="-98" dirty="0">
                <a:solidFill>
                  <a:srgbClr val="2E7D32"/>
                </a:solidFill>
                <a:latin typeface="Tahoma"/>
                <a:cs typeface="Tahoma"/>
              </a:rPr>
              <a:t> </a:t>
            </a:r>
            <a:r>
              <a:rPr sz="1266" spc="-19" dirty="0">
                <a:solidFill>
                  <a:srgbClr val="2E7D32"/>
                </a:solidFill>
                <a:latin typeface="Tahoma"/>
                <a:cs typeface="Tahoma"/>
              </a:rPr>
              <a:t>architecture</a:t>
            </a:r>
            <a:endParaRPr sz="1266">
              <a:latin typeface="Tahoma"/>
              <a:cs typeface="Tahoma"/>
            </a:endParaRPr>
          </a:p>
        </p:txBody>
      </p:sp>
      <p:grpSp>
        <p:nvGrpSpPr>
          <p:cNvPr id="83" name="object 83"/>
          <p:cNvGrpSpPr/>
          <p:nvPr/>
        </p:nvGrpSpPr>
        <p:grpSpPr>
          <a:xfrm>
            <a:off x="10265827" y="6118606"/>
            <a:ext cx="1848980" cy="384088"/>
            <a:chOff x="9248774" y="6524624"/>
            <a:chExt cx="1971675" cy="409575"/>
          </a:xfrm>
        </p:grpSpPr>
        <p:sp>
          <p:nvSpPr>
            <p:cNvPr id="84" name="object 84"/>
            <p:cNvSpPr/>
            <p:nvPr/>
          </p:nvSpPr>
          <p:spPr>
            <a:xfrm>
              <a:off x="9248774" y="6524624"/>
              <a:ext cx="1971675" cy="409575"/>
            </a:xfrm>
            <a:custGeom>
              <a:avLst/>
              <a:gdLst/>
              <a:ahLst/>
              <a:cxnLst/>
              <a:rect l="l" t="t" r="r" b="b"/>
              <a:pathLst>
                <a:path w="1971675" h="409575">
                  <a:moveTo>
                    <a:pt x="1781174" y="409574"/>
                  </a:moveTo>
                  <a:lnTo>
                    <a:pt x="190499" y="409574"/>
                  </a:lnTo>
                  <a:lnTo>
                    <a:pt x="181140" y="409345"/>
                  </a:lnTo>
                  <a:lnTo>
                    <a:pt x="135198" y="401373"/>
                  </a:lnTo>
                  <a:lnTo>
                    <a:pt x="92571" y="382477"/>
                  </a:lnTo>
                  <a:lnTo>
                    <a:pt x="55794" y="353778"/>
                  </a:lnTo>
                  <a:lnTo>
                    <a:pt x="27093" y="317001"/>
                  </a:lnTo>
                  <a:lnTo>
                    <a:pt x="8199" y="274373"/>
                  </a:lnTo>
                  <a:lnTo>
                    <a:pt x="228" y="228433"/>
                  </a:lnTo>
                  <a:lnTo>
                    <a:pt x="0" y="219074"/>
                  </a:lnTo>
                  <a:lnTo>
                    <a:pt x="0" y="190499"/>
                  </a:lnTo>
                  <a:lnTo>
                    <a:pt x="5709" y="144200"/>
                  </a:lnTo>
                  <a:lnTo>
                    <a:pt x="22489" y="100697"/>
                  </a:lnTo>
                  <a:lnTo>
                    <a:pt x="49338" y="62575"/>
                  </a:lnTo>
                  <a:lnTo>
                    <a:pt x="84662" y="32103"/>
                  </a:lnTo>
                  <a:lnTo>
                    <a:pt x="126331" y="11130"/>
                  </a:lnTo>
                  <a:lnTo>
                    <a:pt x="171826" y="915"/>
                  </a:lnTo>
                  <a:lnTo>
                    <a:pt x="190499" y="0"/>
                  </a:lnTo>
                  <a:lnTo>
                    <a:pt x="1781174" y="0"/>
                  </a:lnTo>
                  <a:lnTo>
                    <a:pt x="1827474" y="5710"/>
                  </a:lnTo>
                  <a:lnTo>
                    <a:pt x="1870976" y="22491"/>
                  </a:lnTo>
                  <a:lnTo>
                    <a:pt x="1909098" y="49339"/>
                  </a:lnTo>
                  <a:lnTo>
                    <a:pt x="1939568" y="84663"/>
                  </a:lnTo>
                  <a:lnTo>
                    <a:pt x="1960541" y="126331"/>
                  </a:lnTo>
                  <a:lnTo>
                    <a:pt x="1970759" y="171827"/>
                  </a:lnTo>
                  <a:lnTo>
                    <a:pt x="1971674" y="190499"/>
                  </a:lnTo>
                  <a:lnTo>
                    <a:pt x="1971674" y="219074"/>
                  </a:lnTo>
                  <a:lnTo>
                    <a:pt x="1965961" y="265372"/>
                  </a:lnTo>
                  <a:lnTo>
                    <a:pt x="1949180" y="308875"/>
                  </a:lnTo>
                  <a:lnTo>
                    <a:pt x="1922334" y="346998"/>
                  </a:lnTo>
                  <a:lnTo>
                    <a:pt x="1887010" y="377468"/>
                  </a:lnTo>
                  <a:lnTo>
                    <a:pt x="1845341" y="398442"/>
                  </a:lnTo>
                  <a:lnTo>
                    <a:pt x="1799846" y="408659"/>
                  </a:lnTo>
                  <a:lnTo>
                    <a:pt x="1781174" y="409574"/>
                  </a:lnTo>
                  <a:close/>
                </a:path>
              </a:pathLst>
            </a:custGeom>
            <a:solidFill>
              <a:srgbClr val="E7F5E8"/>
            </a:solidFill>
          </p:spPr>
          <p:txBody>
            <a:bodyPr wrap="square" lIns="0" tIns="0" rIns="0" bIns="0" rtlCol="0"/>
            <a:lstStyle/>
            <a:p>
              <a:endParaRPr sz="1688"/>
            </a:p>
          </p:txBody>
        </p:sp>
        <p:pic>
          <p:nvPicPr>
            <p:cNvPr id="85" name="object 85"/>
            <p:cNvPicPr/>
            <p:nvPr/>
          </p:nvPicPr>
          <p:blipFill>
            <a:blip r:embed="rId9" cstate="print"/>
            <a:stretch>
              <a:fillRect/>
            </a:stretch>
          </p:blipFill>
          <p:spPr>
            <a:xfrm>
              <a:off x="9455000" y="6654799"/>
              <a:ext cx="158750" cy="158750"/>
            </a:xfrm>
            <a:prstGeom prst="rect">
              <a:avLst/>
            </a:prstGeom>
          </p:spPr>
        </p:pic>
      </p:grpSp>
      <p:sp>
        <p:nvSpPr>
          <p:cNvPr id="86" name="object 86"/>
          <p:cNvSpPr txBox="1"/>
          <p:nvPr/>
        </p:nvSpPr>
        <p:spPr>
          <a:xfrm>
            <a:off x="10682527" y="6196020"/>
            <a:ext cx="1268978" cy="206823"/>
          </a:xfrm>
          <a:prstGeom prst="rect">
            <a:avLst/>
          </a:prstGeom>
        </p:spPr>
        <p:txBody>
          <a:bodyPr vert="horz" wrap="square" lIns="0" tIns="11910" rIns="0" bIns="0" rtlCol="0">
            <a:spAutoFit/>
          </a:bodyPr>
          <a:lstStyle/>
          <a:p>
            <a:pPr marL="11910">
              <a:spcBef>
                <a:spcPts val="94"/>
              </a:spcBef>
            </a:pPr>
            <a:r>
              <a:rPr sz="1266" spc="-19" dirty="0">
                <a:solidFill>
                  <a:srgbClr val="2E7D32"/>
                </a:solidFill>
                <a:latin typeface="Tahoma"/>
                <a:cs typeface="Tahoma"/>
              </a:rPr>
              <a:t>Cloud</a:t>
            </a:r>
            <a:r>
              <a:rPr sz="1266" spc="-103" dirty="0">
                <a:solidFill>
                  <a:srgbClr val="2E7D32"/>
                </a:solidFill>
                <a:latin typeface="Tahoma"/>
                <a:cs typeface="Tahoma"/>
              </a:rPr>
              <a:t> </a:t>
            </a:r>
            <a:r>
              <a:rPr sz="1266" spc="-9" dirty="0">
                <a:solidFill>
                  <a:srgbClr val="2E7D32"/>
                </a:solidFill>
                <a:latin typeface="Tahoma"/>
                <a:cs typeface="Tahoma"/>
              </a:rPr>
              <a:t>deployment</a:t>
            </a:r>
            <a:endParaRPr sz="1266">
              <a:latin typeface="Tahoma"/>
              <a:cs typeface="Tahoma"/>
            </a:endParaRPr>
          </a:p>
        </p:txBody>
      </p:sp>
    </p:spTree>
    <p:extLst>
      <p:ext uri="{BB962C8B-B14F-4D97-AF65-F5344CB8AC3E}">
        <p14:creationId xmlns:p14="http://schemas.microsoft.com/office/powerpoint/2010/main" val="312860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2804" y="1563601"/>
            <a:ext cx="3719543" cy="444902"/>
          </a:xfrm>
          <a:prstGeom prst="rect">
            <a:avLst/>
          </a:prstGeom>
        </p:spPr>
        <p:txBody>
          <a:bodyPr vert="horz" wrap="square" lIns="0" tIns="11910" rIns="0" bIns="0" rtlCol="0">
            <a:spAutoFit/>
          </a:bodyPr>
          <a:lstStyle/>
          <a:p>
            <a:pPr marL="11910">
              <a:spcBef>
                <a:spcPts val="94"/>
              </a:spcBef>
            </a:pPr>
            <a:r>
              <a:rPr spc="-169" dirty="0"/>
              <a:t>Conclusion</a:t>
            </a:r>
          </a:p>
        </p:txBody>
      </p:sp>
      <p:pic>
        <p:nvPicPr>
          <p:cNvPr id="3" name="object 3"/>
          <p:cNvPicPr/>
          <p:nvPr/>
        </p:nvPicPr>
        <p:blipFill>
          <a:blip r:embed="rId2" cstate="print"/>
          <a:stretch>
            <a:fillRect/>
          </a:stretch>
        </p:blipFill>
        <p:spPr>
          <a:xfrm>
            <a:off x="5480223" y="1304111"/>
            <a:ext cx="267968" cy="205442"/>
          </a:xfrm>
          <a:prstGeom prst="rect">
            <a:avLst/>
          </a:prstGeom>
        </p:spPr>
      </p:pic>
      <p:sp>
        <p:nvSpPr>
          <p:cNvPr id="4" name="object 4"/>
          <p:cNvSpPr txBox="1"/>
          <p:nvPr/>
        </p:nvSpPr>
        <p:spPr>
          <a:xfrm>
            <a:off x="5834536" y="1238608"/>
            <a:ext cx="3324591" cy="315058"/>
          </a:xfrm>
          <a:prstGeom prst="rect">
            <a:avLst/>
          </a:prstGeom>
        </p:spPr>
        <p:txBody>
          <a:bodyPr vert="horz" wrap="square" lIns="0" tIns="11910" rIns="0" bIns="0" rtlCol="0">
            <a:spAutoFit/>
          </a:bodyPr>
          <a:lstStyle/>
          <a:p>
            <a:pPr marL="11910">
              <a:spcBef>
                <a:spcPts val="94"/>
              </a:spcBef>
            </a:pPr>
            <a:r>
              <a:rPr sz="1969" b="1" spc="-164" dirty="0">
                <a:solidFill>
                  <a:srgbClr val="2E7D32"/>
                </a:solidFill>
                <a:latin typeface="Tahoma"/>
                <a:cs typeface="Tahoma"/>
              </a:rPr>
              <a:t>Project</a:t>
            </a:r>
            <a:r>
              <a:rPr sz="1969" b="1" spc="-155" dirty="0">
                <a:solidFill>
                  <a:srgbClr val="2E7D32"/>
                </a:solidFill>
                <a:latin typeface="Tahoma"/>
                <a:cs typeface="Tahoma"/>
              </a:rPr>
              <a:t> </a:t>
            </a:r>
            <a:r>
              <a:rPr sz="1969" b="1" spc="-173" dirty="0">
                <a:solidFill>
                  <a:srgbClr val="2E7D32"/>
                </a:solidFill>
                <a:latin typeface="Tahoma"/>
                <a:cs typeface="Tahoma"/>
              </a:rPr>
              <a:t>Strengths</a:t>
            </a:r>
            <a:r>
              <a:rPr sz="1969" b="1" spc="-155" dirty="0">
                <a:solidFill>
                  <a:srgbClr val="2E7D32"/>
                </a:solidFill>
                <a:latin typeface="Tahoma"/>
                <a:cs typeface="Tahoma"/>
              </a:rPr>
              <a:t> </a:t>
            </a:r>
            <a:r>
              <a:rPr sz="1969" b="1" spc="-295" dirty="0">
                <a:solidFill>
                  <a:srgbClr val="2E7D32"/>
                </a:solidFill>
                <a:latin typeface="Tahoma"/>
                <a:cs typeface="Tahoma"/>
              </a:rPr>
              <a:t>&amp;</a:t>
            </a:r>
            <a:r>
              <a:rPr sz="1969" b="1" spc="-155" dirty="0">
                <a:solidFill>
                  <a:srgbClr val="2E7D32"/>
                </a:solidFill>
                <a:latin typeface="Tahoma"/>
                <a:cs typeface="Tahoma"/>
              </a:rPr>
              <a:t> </a:t>
            </a:r>
            <a:r>
              <a:rPr sz="1969" b="1" spc="-145" dirty="0">
                <a:solidFill>
                  <a:srgbClr val="2E7D32"/>
                </a:solidFill>
                <a:latin typeface="Tahoma"/>
                <a:cs typeface="Tahoma"/>
              </a:rPr>
              <a:t>Challenges</a:t>
            </a:r>
            <a:endParaRPr sz="1969">
              <a:latin typeface="Tahoma"/>
              <a:cs typeface="Tahoma"/>
            </a:endParaRPr>
          </a:p>
        </p:txBody>
      </p:sp>
      <p:grpSp>
        <p:nvGrpSpPr>
          <p:cNvPr id="5" name="object 5"/>
          <p:cNvGrpSpPr/>
          <p:nvPr/>
        </p:nvGrpSpPr>
        <p:grpSpPr>
          <a:xfrm>
            <a:off x="2121381" y="1735004"/>
            <a:ext cx="5105091" cy="4470900"/>
            <a:chOff x="563879" y="1850135"/>
            <a:chExt cx="5443855" cy="4767580"/>
          </a:xfrm>
        </p:grpSpPr>
        <p:sp>
          <p:nvSpPr>
            <p:cNvPr id="6" name="object 6"/>
            <p:cNvSpPr/>
            <p:nvPr/>
          </p:nvSpPr>
          <p:spPr>
            <a:xfrm>
              <a:off x="563879" y="1850135"/>
              <a:ext cx="5443855" cy="4767580"/>
            </a:xfrm>
            <a:custGeom>
              <a:avLst/>
              <a:gdLst/>
              <a:ahLst/>
              <a:cxnLst/>
              <a:rect l="l" t="t" r="r" b="b"/>
              <a:pathLst>
                <a:path w="5443855" h="4767580">
                  <a:moveTo>
                    <a:pt x="5443727" y="4767071"/>
                  </a:moveTo>
                  <a:lnTo>
                    <a:pt x="0" y="4767071"/>
                  </a:lnTo>
                  <a:lnTo>
                    <a:pt x="0" y="0"/>
                  </a:lnTo>
                  <a:lnTo>
                    <a:pt x="5443727" y="0"/>
                  </a:lnTo>
                  <a:lnTo>
                    <a:pt x="5443727" y="73913"/>
                  </a:lnTo>
                  <a:lnTo>
                    <a:pt x="217169" y="73913"/>
                  </a:lnTo>
                  <a:lnTo>
                    <a:pt x="206848" y="74412"/>
                  </a:lnTo>
                  <a:lnTo>
                    <a:pt x="167729" y="86299"/>
                  </a:lnTo>
                  <a:lnTo>
                    <a:pt x="136136" y="112252"/>
                  </a:lnTo>
                  <a:lnTo>
                    <a:pt x="116881" y="148319"/>
                  </a:lnTo>
                  <a:lnTo>
                    <a:pt x="112394" y="178688"/>
                  </a:lnTo>
                  <a:lnTo>
                    <a:pt x="112394" y="4512563"/>
                  </a:lnTo>
                  <a:lnTo>
                    <a:pt x="120370" y="4552658"/>
                  </a:lnTo>
                  <a:lnTo>
                    <a:pt x="143082" y="4586650"/>
                  </a:lnTo>
                  <a:lnTo>
                    <a:pt x="177074" y="4609362"/>
                  </a:lnTo>
                  <a:lnTo>
                    <a:pt x="217169" y="4617338"/>
                  </a:lnTo>
                  <a:lnTo>
                    <a:pt x="5443727" y="4617338"/>
                  </a:lnTo>
                  <a:lnTo>
                    <a:pt x="5443727" y="4767071"/>
                  </a:lnTo>
                  <a:close/>
                </a:path>
                <a:path w="5443855" h="4767580">
                  <a:moveTo>
                    <a:pt x="5443727" y="4617338"/>
                  </a:moveTo>
                  <a:lnTo>
                    <a:pt x="5227319" y="4617338"/>
                  </a:lnTo>
                  <a:lnTo>
                    <a:pt x="5237640" y="4616839"/>
                  </a:lnTo>
                  <a:lnTo>
                    <a:pt x="5247763" y="4615344"/>
                  </a:lnTo>
                  <a:lnTo>
                    <a:pt x="5285540" y="4599696"/>
                  </a:lnTo>
                  <a:lnTo>
                    <a:pt x="5314452" y="4570783"/>
                  </a:lnTo>
                  <a:lnTo>
                    <a:pt x="5330100" y="4533007"/>
                  </a:lnTo>
                  <a:lnTo>
                    <a:pt x="5332094" y="4512563"/>
                  </a:lnTo>
                  <a:lnTo>
                    <a:pt x="5332094" y="178688"/>
                  </a:lnTo>
                  <a:lnTo>
                    <a:pt x="5324118" y="138593"/>
                  </a:lnTo>
                  <a:lnTo>
                    <a:pt x="5301406" y="104601"/>
                  </a:lnTo>
                  <a:lnTo>
                    <a:pt x="5267414" y="81889"/>
                  </a:lnTo>
                  <a:lnTo>
                    <a:pt x="5227319" y="73913"/>
                  </a:lnTo>
                  <a:lnTo>
                    <a:pt x="5443727" y="73913"/>
                  </a:lnTo>
                  <a:lnTo>
                    <a:pt x="5443727" y="4617338"/>
                  </a:lnTo>
                  <a:close/>
                </a:path>
              </a:pathLst>
            </a:custGeom>
            <a:solidFill>
              <a:srgbClr val="000000">
                <a:alpha val="5099"/>
              </a:srgbClr>
            </a:solidFill>
          </p:spPr>
          <p:txBody>
            <a:bodyPr wrap="square" lIns="0" tIns="0" rIns="0" bIns="0" rtlCol="0"/>
            <a:lstStyle/>
            <a:p>
              <a:endParaRPr sz="1688"/>
            </a:p>
          </p:txBody>
        </p:sp>
        <p:sp>
          <p:nvSpPr>
            <p:cNvPr id="7" name="object 7"/>
            <p:cNvSpPr/>
            <p:nvPr/>
          </p:nvSpPr>
          <p:spPr>
            <a:xfrm>
              <a:off x="666749" y="1914524"/>
              <a:ext cx="5238750" cy="4562475"/>
            </a:xfrm>
            <a:custGeom>
              <a:avLst/>
              <a:gdLst/>
              <a:ahLst/>
              <a:cxnLst/>
              <a:rect l="l" t="t" r="r" b="b"/>
              <a:pathLst>
                <a:path w="5238750" h="4562475">
                  <a:moveTo>
                    <a:pt x="5131954" y="4562474"/>
                  </a:moveTo>
                  <a:lnTo>
                    <a:pt x="106794" y="4562474"/>
                  </a:lnTo>
                  <a:lnTo>
                    <a:pt x="99361" y="4561742"/>
                  </a:lnTo>
                  <a:lnTo>
                    <a:pt x="57038" y="4547380"/>
                  </a:lnTo>
                  <a:lnTo>
                    <a:pt x="23432" y="4517916"/>
                  </a:lnTo>
                  <a:lnTo>
                    <a:pt x="3660" y="4477833"/>
                  </a:lnTo>
                  <a:lnTo>
                    <a:pt x="0" y="4455679"/>
                  </a:lnTo>
                  <a:lnTo>
                    <a:pt x="0" y="4448174"/>
                  </a:lnTo>
                  <a:lnTo>
                    <a:pt x="0" y="106794"/>
                  </a:lnTo>
                  <a:lnTo>
                    <a:pt x="11572" y="63625"/>
                  </a:lnTo>
                  <a:lnTo>
                    <a:pt x="38784" y="28170"/>
                  </a:lnTo>
                  <a:lnTo>
                    <a:pt x="77492" y="5828"/>
                  </a:lnTo>
                  <a:lnTo>
                    <a:pt x="106794" y="0"/>
                  </a:lnTo>
                  <a:lnTo>
                    <a:pt x="5131954" y="0"/>
                  </a:lnTo>
                  <a:lnTo>
                    <a:pt x="5175123" y="11572"/>
                  </a:lnTo>
                  <a:lnTo>
                    <a:pt x="5210578" y="38784"/>
                  </a:lnTo>
                  <a:lnTo>
                    <a:pt x="5232920" y="77492"/>
                  </a:lnTo>
                  <a:lnTo>
                    <a:pt x="5238749" y="106794"/>
                  </a:lnTo>
                  <a:lnTo>
                    <a:pt x="5238749" y="4455679"/>
                  </a:lnTo>
                  <a:lnTo>
                    <a:pt x="5227176" y="4498848"/>
                  </a:lnTo>
                  <a:lnTo>
                    <a:pt x="5199964" y="4534303"/>
                  </a:lnTo>
                  <a:lnTo>
                    <a:pt x="5161256" y="4556645"/>
                  </a:lnTo>
                  <a:lnTo>
                    <a:pt x="5139387" y="4561742"/>
                  </a:lnTo>
                  <a:lnTo>
                    <a:pt x="5131954" y="4562474"/>
                  </a:lnTo>
                  <a:close/>
                </a:path>
              </a:pathLst>
            </a:custGeom>
            <a:solidFill>
              <a:srgbClr val="F1F7E8"/>
            </a:solidFill>
          </p:spPr>
          <p:txBody>
            <a:bodyPr wrap="square" lIns="0" tIns="0" rIns="0" bIns="0" rtlCol="0"/>
            <a:lstStyle/>
            <a:p>
              <a:endParaRPr sz="1688"/>
            </a:p>
          </p:txBody>
        </p:sp>
        <p:pic>
          <p:nvPicPr>
            <p:cNvPr id="8" name="object 8"/>
            <p:cNvPicPr/>
            <p:nvPr/>
          </p:nvPicPr>
          <p:blipFill>
            <a:blip r:embed="rId3" cstate="print"/>
            <a:stretch>
              <a:fillRect/>
            </a:stretch>
          </p:blipFill>
          <p:spPr>
            <a:xfrm>
              <a:off x="914399" y="2181224"/>
              <a:ext cx="247650" cy="225425"/>
            </a:xfrm>
            <a:prstGeom prst="rect">
              <a:avLst/>
            </a:prstGeom>
          </p:spPr>
        </p:pic>
      </p:grpSp>
      <p:sp>
        <p:nvSpPr>
          <p:cNvPr id="9" name="object 9"/>
          <p:cNvSpPr txBox="1"/>
          <p:nvPr/>
        </p:nvSpPr>
        <p:spPr>
          <a:xfrm>
            <a:off x="2786538" y="2006784"/>
            <a:ext cx="920024" cy="271777"/>
          </a:xfrm>
          <a:prstGeom prst="rect">
            <a:avLst/>
          </a:prstGeom>
        </p:spPr>
        <p:txBody>
          <a:bodyPr vert="horz" wrap="square" lIns="0" tIns="11910" rIns="0" bIns="0" rtlCol="0">
            <a:spAutoFit/>
          </a:bodyPr>
          <a:lstStyle/>
          <a:p>
            <a:pPr marL="11910">
              <a:spcBef>
                <a:spcPts val="94"/>
              </a:spcBef>
            </a:pPr>
            <a:r>
              <a:rPr sz="1688" b="1" spc="-141" dirty="0">
                <a:solidFill>
                  <a:srgbClr val="2E7D32"/>
                </a:solidFill>
                <a:latin typeface="Tahoma"/>
                <a:cs typeface="Tahoma"/>
              </a:rPr>
              <a:t>Strengths</a:t>
            </a:r>
            <a:endParaRPr sz="1688">
              <a:latin typeface="Tahoma"/>
              <a:cs typeface="Tahoma"/>
            </a:endParaRPr>
          </a:p>
        </p:txBody>
      </p:sp>
      <p:grpSp>
        <p:nvGrpSpPr>
          <p:cNvPr id="10" name="object 10"/>
          <p:cNvGrpSpPr/>
          <p:nvPr/>
        </p:nvGrpSpPr>
        <p:grpSpPr>
          <a:xfrm>
            <a:off x="2441156" y="2474238"/>
            <a:ext cx="4466136" cy="518072"/>
            <a:chOff x="904874" y="2638424"/>
            <a:chExt cx="4762500" cy="552450"/>
          </a:xfrm>
        </p:grpSpPr>
        <p:sp>
          <p:nvSpPr>
            <p:cNvPr id="11" name="object 11"/>
            <p:cNvSpPr/>
            <p:nvPr/>
          </p:nvSpPr>
          <p:spPr>
            <a:xfrm>
              <a:off x="904874" y="2638424"/>
              <a:ext cx="4762500" cy="552450"/>
            </a:xfrm>
            <a:custGeom>
              <a:avLst/>
              <a:gdLst/>
              <a:ahLst/>
              <a:cxnLst/>
              <a:rect l="l" t="t" r="r" b="b"/>
              <a:pathLst>
                <a:path w="4762500" h="552450">
                  <a:moveTo>
                    <a:pt x="4691302" y="552449"/>
                  </a:moveTo>
                  <a:lnTo>
                    <a:pt x="71196" y="552449"/>
                  </a:lnTo>
                  <a:lnTo>
                    <a:pt x="66241" y="551961"/>
                  </a:lnTo>
                  <a:lnTo>
                    <a:pt x="29705" y="536827"/>
                  </a:lnTo>
                  <a:lnTo>
                    <a:pt x="3885" y="500787"/>
                  </a:lnTo>
                  <a:lnTo>
                    <a:pt x="0" y="481253"/>
                  </a:lnTo>
                  <a:lnTo>
                    <a:pt x="0" y="476249"/>
                  </a:lnTo>
                  <a:lnTo>
                    <a:pt x="0" y="71196"/>
                  </a:lnTo>
                  <a:lnTo>
                    <a:pt x="15621" y="29705"/>
                  </a:lnTo>
                  <a:lnTo>
                    <a:pt x="51661" y="3885"/>
                  </a:lnTo>
                  <a:lnTo>
                    <a:pt x="71196" y="0"/>
                  </a:lnTo>
                  <a:lnTo>
                    <a:pt x="4691302" y="0"/>
                  </a:lnTo>
                  <a:lnTo>
                    <a:pt x="4732793" y="15621"/>
                  </a:lnTo>
                  <a:lnTo>
                    <a:pt x="4758613" y="51661"/>
                  </a:lnTo>
                  <a:lnTo>
                    <a:pt x="4762499" y="71196"/>
                  </a:lnTo>
                  <a:lnTo>
                    <a:pt x="4762499" y="481253"/>
                  </a:lnTo>
                  <a:lnTo>
                    <a:pt x="4746877" y="522743"/>
                  </a:lnTo>
                  <a:lnTo>
                    <a:pt x="4710837" y="548563"/>
                  </a:lnTo>
                  <a:lnTo>
                    <a:pt x="4696257" y="551961"/>
                  </a:lnTo>
                  <a:lnTo>
                    <a:pt x="4691302" y="552449"/>
                  </a:lnTo>
                  <a:close/>
                </a:path>
              </a:pathLst>
            </a:custGeom>
            <a:solidFill>
              <a:srgbClr val="FFFFFF">
                <a:alpha val="70199"/>
              </a:srgbClr>
            </a:solidFill>
          </p:spPr>
          <p:txBody>
            <a:bodyPr wrap="square" lIns="0" tIns="0" rIns="0" bIns="0" rtlCol="0"/>
            <a:lstStyle/>
            <a:p>
              <a:endParaRPr sz="1688"/>
            </a:p>
          </p:txBody>
        </p:sp>
        <p:pic>
          <p:nvPicPr>
            <p:cNvPr id="12" name="object 12"/>
            <p:cNvPicPr/>
            <p:nvPr/>
          </p:nvPicPr>
          <p:blipFill>
            <a:blip r:embed="rId4" cstate="print"/>
            <a:stretch>
              <a:fillRect/>
            </a:stretch>
          </p:blipFill>
          <p:spPr>
            <a:xfrm>
              <a:off x="1066799" y="2819399"/>
              <a:ext cx="190500" cy="190500"/>
            </a:xfrm>
            <a:prstGeom prst="rect">
              <a:avLst/>
            </a:prstGeom>
          </p:spPr>
        </p:pic>
      </p:grpSp>
      <p:sp>
        <p:nvSpPr>
          <p:cNvPr id="13" name="object 13"/>
          <p:cNvSpPr txBox="1"/>
          <p:nvPr/>
        </p:nvSpPr>
        <p:spPr>
          <a:xfrm>
            <a:off x="2911589" y="2605246"/>
            <a:ext cx="3764655" cy="228560"/>
          </a:xfrm>
          <a:prstGeom prst="rect">
            <a:avLst/>
          </a:prstGeom>
        </p:spPr>
        <p:txBody>
          <a:bodyPr vert="horz" wrap="square" lIns="0" tIns="11910" rIns="0" bIns="0" rtlCol="0">
            <a:spAutoFit/>
          </a:bodyPr>
          <a:lstStyle/>
          <a:p>
            <a:pPr marL="11910">
              <a:spcBef>
                <a:spcPts val="94"/>
              </a:spcBef>
            </a:pPr>
            <a:r>
              <a:rPr sz="1407" b="1" spc="-136" dirty="0">
                <a:solidFill>
                  <a:srgbClr val="2E7D32"/>
                </a:solidFill>
                <a:latin typeface="Tahoma"/>
                <a:cs typeface="Tahoma"/>
              </a:rPr>
              <a:t>End-</a:t>
            </a:r>
            <a:r>
              <a:rPr sz="1407" b="1" spc="-127" dirty="0">
                <a:solidFill>
                  <a:srgbClr val="2E7D32"/>
                </a:solidFill>
                <a:latin typeface="Tahoma"/>
                <a:cs typeface="Tahoma"/>
              </a:rPr>
              <a:t>to-</a:t>
            </a:r>
            <a:r>
              <a:rPr sz="1407" b="1" spc="-122" dirty="0">
                <a:solidFill>
                  <a:srgbClr val="2E7D32"/>
                </a:solidFill>
                <a:latin typeface="Tahoma"/>
                <a:cs typeface="Tahoma"/>
              </a:rPr>
              <a:t>end</a:t>
            </a:r>
            <a:r>
              <a:rPr sz="1407" b="1" spc="-98" dirty="0">
                <a:solidFill>
                  <a:srgbClr val="2E7D32"/>
                </a:solidFill>
                <a:latin typeface="Tahoma"/>
                <a:cs typeface="Tahoma"/>
              </a:rPr>
              <a:t> solution </a:t>
            </a:r>
            <a:r>
              <a:rPr sz="1407" spc="-89" dirty="0">
                <a:latin typeface="Tahoma"/>
                <a:cs typeface="Tahoma"/>
              </a:rPr>
              <a:t>-</a:t>
            </a:r>
            <a:r>
              <a:rPr sz="1407" spc="-122" dirty="0">
                <a:latin typeface="Tahoma"/>
                <a:cs typeface="Tahoma"/>
              </a:rPr>
              <a:t> </a:t>
            </a:r>
            <a:r>
              <a:rPr sz="1407" spc="-23" dirty="0">
                <a:latin typeface="Tahoma"/>
                <a:cs typeface="Tahoma"/>
              </a:rPr>
              <a:t>Complete</a:t>
            </a:r>
            <a:r>
              <a:rPr sz="1407" spc="-122" dirty="0">
                <a:latin typeface="Tahoma"/>
                <a:cs typeface="Tahoma"/>
              </a:rPr>
              <a:t> </a:t>
            </a:r>
            <a:r>
              <a:rPr sz="1407" spc="-9" dirty="0">
                <a:latin typeface="Tahoma"/>
                <a:cs typeface="Tahoma"/>
              </a:rPr>
              <a:t>donation</a:t>
            </a:r>
            <a:r>
              <a:rPr sz="1407" spc="-127" dirty="0">
                <a:latin typeface="Tahoma"/>
                <a:cs typeface="Tahoma"/>
              </a:rPr>
              <a:t> </a:t>
            </a:r>
            <a:r>
              <a:rPr sz="1407" spc="-9" dirty="0">
                <a:latin typeface="Tahoma"/>
                <a:cs typeface="Tahoma"/>
              </a:rPr>
              <a:t>lifecycle</a:t>
            </a:r>
            <a:endParaRPr sz="1407">
              <a:latin typeface="Tahoma"/>
              <a:cs typeface="Tahoma"/>
            </a:endParaRPr>
          </a:p>
        </p:txBody>
      </p:sp>
      <p:grpSp>
        <p:nvGrpSpPr>
          <p:cNvPr id="14" name="object 14"/>
          <p:cNvGrpSpPr/>
          <p:nvPr/>
        </p:nvGrpSpPr>
        <p:grpSpPr>
          <a:xfrm>
            <a:off x="2441156" y="3126295"/>
            <a:ext cx="4466136" cy="518072"/>
            <a:chOff x="904874" y="3333750"/>
            <a:chExt cx="4762500" cy="552450"/>
          </a:xfrm>
        </p:grpSpPr>
        <p:sp>
          <p:nvSpPr>
            <p:cNvPr id="15" name="object 15"/>
            <p:cNvSpPr/>
            <p:nvPr/>
          </p:nvSpPr>
          <p:spPr>
            <a:xfrm>
              <a:off x="904874" y="3333750"/>
              <a:ext cx="4762500" cy="552450"/>
            </a:xfrm>
            <a:custGeom>
              <a:avLst/>
              <a:gdLst/>
              <a:ahLst/>
              <a:cxnLst/>
              <a:rect l="l" t="t" r="r" b="b"/>
              <a:pathLst>
                <a:path w="4762500" h="552450">
                  <a:moveTo>
                    <a:pt x="4691302" y="552449"/>
                  </a:moveTo>
                  <a:lnTo>
                    <a:pt x="71196" y="552449"/>
                  </a:lnTo>
                  <a:lnTo>
                    <a:pt x="66241" y="551961"/>
                  </a:lnTo>
                  <a:lnTo>
                    <a:pt x="29705" y="536827"/>
                  </a:lnTo>
                  <a:lnTo>
                    <a:pt x="3885" y="500787"/>
                  </a:lnTo>
                  <a:lnTo>
                    <a:pt x="0" y="481252"/>
                  </a:lnTo>
                  <a:lnTo>
                    <a:pt x="0" y="476249"/>
                  </a:lnTo>
                  <a:lnTo>
                    <a:pt x="0" y="71196"/>
                  </a:lnTo>
                  <a:lnTo>
                    <a:pt x="15621" y="29704"/>
                  </a:lnTo>
                  <a:lnTo>
                    <a:pt x="51661" y="3885"/>
                  </a:lnTo>
                  <a:lnTo>
                    <a:pt x="71196" y="0"/>
                  </a:lnTo>
                  <a:lnTo>
                    <a:pt x="4691302" y="0"/>
                  </a:lnTo>
                  <a:lnTo>
                    <a:pt x="4732793" y="15621"/>
                  </a:lnTo>
                  <a:lnTo>
                    <a:pt x="4758613" y="51661"/>
                  </a:lnTo>
                  <a:lnTo>
                    <a:pt x="4762499" y="71196"/>
                  </a:lnTo>
                  <a:lnTo>
                    <a:pt x="4762499" y="481252"/>
                  </a:lnTo>
                  <a:lnTo>
                    <a:pt x="4746877" y="522744"/>
                  </a:lnTo>
                  <a:lnTo>
                    <a:pt x="4710837" y="548563"/>
                  </a:lnTo>
                  <a:lnTo>
                    <a:pt x="4696257" y="551961"/>
                  </a:lnTo>
                  <a:lnTo>
                    <a:pt x="4691302" y="552449"/>
                  </a:lnTo>
                  <a:close/>
                </a:path>
              </a:pathLst>
            </a:custGeom>
            <a:solidFill>
              <a:srgbClr val="FFFFFF">
                <a:alpha val="70199"/>
              </a:srgbClr>
            </a:solidFill>
          </p:spPr>
          <p:txBody>
            <a:bodyPr wrap="square" lIns="0" tIns="0" rIns="0" bIns="0" rtlCol="0"/>
            <a:lstStyle/>
            <a:p>
              <a:endParaRPr sz="1688"/>
            </a:p>
          </p:txBody>
        </p:sp>
        <p:pic>
          <p:nvPicPr>
            <p:cNvPr id="16" name="object 16"/>
            <p:cNvPicPr/>
            <p:nvPr/>
          </p:nvPicPr>
          <p:blipFill>
            <a:blip r:embed="rId4" cstate="print"/>
            <a:stretch>
              <a:fillRect/>
            </a:stretch>
          </p:blipFill>
          <p:spPr>
            <a:xfrm>
              <a:off x="1066799" y="3514724"/>
              <a:ext cx="190500" cy="190500"/>
            </a:xfrm>
            <a:prstGeom prst="rect">
              <a:avLst/>
            </a:prstGeom>
          </p:spPr>
        </p:pic>
      </p:grpSp>
      <p:sp>
        <p:nvSpPr>
          <p:cNvPr id="17" name="object 17"/>
          <p:cNvSpPr txBox="1"/>
          <p:nvPr/>
        </p:nvSpPr>
        <p:spPr>
          <a:xfrm>
            <a:off x="2911590" y="3257302"/>
            <a:ext cx="3827775" cy="228560"/>
          </a:xfrm>
          <a:prstGeom prst="rect">
            <a:avLst/>
          </a:prstGeom>
        </p:spPr>
        <p:txBody>
          <a:bodyPr vert="horz" wrap="square" lIns="0" tIns="11910" rIns="0" bIns="0" rtlCol="0">
            <a:spAutoFit/>
          </a:bodyPr>
          <a:lstStyle/>
          <a:p>
            <a:pPr marL="11910">
              <a:spcBef>
                <a:spcPts val="94"/>
              </a:spcBef>
            </a:pPr>
            <a:r>
              <a:rPr sz="1407" b="1" spc="-122" dirty="0">
                <a:solidFill>
                  <a:srgbClr val="2E7D32"/>
                </a:solidFill>
                <a:latin typeface="Tahoma"/>
                <a:cs typeface="Tahoma"/>
              </a:rPr>
              <a:t>Multi-</a:t>
            </a:r>
            <a:r>
              <a:rPr sz="1407" b="1" spc="-98" dirty="0">
                <a:solidFill>
                  <a:srgbClr val="2E7D32"/>
                </a:solidFill>
                <a:latin typeface="Tahoma"/>
                <a:cs typeface="Tahoma"/>
              </a:rPr>
              <a:t>role</a:t>
            </a:r>
            <a:r>
              <a:rPr sz="1407" b="1" spc="-84" dirty="0">
                <a:solidFill>
                  <a:srgbClr val="2E7D32"/>
                </a:solidFill>
                <a:latin typeface="Tahoma"/>
                <a:cs typeface="Tahoma"/>
              </a:rPr>
              <a:t> </a:t>
            </a:r>
            <a:r>
              <a:rPr sz="1407" b="1" spc="-103" dirty="0">
                <a:solidFill>
                  <a:srgbClr val="2E7D32"/>
                </a:solidFill>
                <a:latin typeface="Tahoma"/>
                <a:cs typeface="Tahoma"/>
              </a:rPr>
              <a:t>coordination</a:t>
            </a:r>
            <a:r>
              <a:rPr sz="1407" b="1" spc="-80" dirty="0">
                <a:solidFill>
                  <a:srgbClr val="2E7D32"/>
                </a:solidFill>
                <a:latin typeface="Tahoma"/>
                <a:cs typeface="Tahoma"/>
              </a:rPr>
              <a:t> </a:t>
            </a:r>
            <a:r>
              <a:rPr sz="1407" spc="-89" dirty="0">
                <a:latin typeface="Tahoma"/>
                <a:cs typeface="Tahoma"/>
              </a:rPr>
              <a:t>-</a:t>
            </a:r>
            <a:r>
              <a:rPr sz="1407" spc="-103" dirty="0">
                <a:latin typeface="Tahoma"/>
                <a:cs typeface="Tahoma"/>
              </a:rPr>
              <a:t> </a:t>
            </a:r>
            <a:r>
              <a:rPr sz="1407" spc="-33" dirty="0">
                <a:latin typeface="Tahoma"/>
                <a:cs typeface="Tahoma"/>
              </a:rPr>
              <a:t>Connects</a:t>
            </a:r>
            <a:r>
              <a:rPr sz="1407" spc="-107" dirty="0">
                <a:latin typeface="Tahoma"/>
                <a:cs typeface="Tahoma"/>
              </a:rPr>
              <a:t> </a:t>
            </a:r>
            <a:r>
              <a:rPr sz="1407" dirty="0">
                <a:latin typeface="Tahoma"/>
                <a:cs typeface="Tahoma"/>
              </a:rPr>
              <a:t>all</a:t>
            </a:r>
            <a:r>
              <a:rPr sz="1407" spc="-107" dirty="0">
                <a:latin typeface="Tahoma"/>
                <a:cs typeface="Tahoma"/>
              </a:rPr>
              <a:t> </a:t>
            </a:r>
            <a:r>
              <a:rPr sz="1407" spc="-19" dirty="0">
                <a:latin typeface="Tahoma"/>
                <a:cs typeface="Tahoma"/>
              </a:rPr>
              <a:t>stakeholders</a:t>
            </a:r>
            <a:endParaRPr sz="1407">
              <a:latin typeface="Tahoma"/>
              <a:cs typeface="Tahoma"/>
            </a:endParaRPr>
          </a:p>
        </p:txBody>
      </p:sp>
      <p:grpSp>
        <p:nvGrpSpPr>
          <p:cNvPr id="18" name="object 18"/>
          <p:cNvGrpSpPr/>
          <p:nvPr/>
        </p:nvGrpSpPr>
        <p:grpSpPr>
          <a:xfrm>
            <a:off x="2441156" y="3778350"/>
            <a:ext cx="4466136" cy="768175"/>
            <a:chOff x="904874" y="4029074"/>
            <a:chExt cx="4762500" cy="819150"/>
          </a:xfrm>
        </p:grpSpPr>
        <p:sp>
          <p:nvSpPr>
            <p:cNvPr id="19" name="object 19"/>
            <p:cNvSpPr/>
            <p:nvPr/>
          </p:nvSpPr>
          <p:spPr>
            <a:xfrm>
              <a:off x="904874" y="4029074"/>
              <a:ext cx="4762500" cy="819150"/>
            </a:xfrm>
            <a:custGeom>
              <a:avLst/>
              <a:gdLst/>
              <a:ahLst/>
              <a:cxnLst/>
              <a:rect l="l" t="t" r="r" b="b"/>
              <a:pathLst>
                <a:path w="4762500" h="819150">
                  <a:moveTo>
                    <a:pt x="4691302" y="819149"/>
                  </a:moveTo>
                  <a:lnTo>
                    <a:pt x="71196" y="819149"/>
                  </a:lnTo>
                  <a:lnTo>
                    <a:pt x="66241" y="818661"/>
                  </a:lnTo>
                  <a:lnTo>
                    <a:pt x="29705" y="803527"/>
                  </a:lnTo>
                  <a:lnTo>
                    <a:pt x="3885" y="767487"/>
                  </a:lnTo>
                  <a:lnTo>
                    <a:pt x="0" y="747953"/>
                  </a:lnTo>
                  <a:lnTo>
                    <a:pt x="0" y="742949"/>
                  </a:lnTo>
                  <a:lnTo>
                    <a:pt x="0" y="71196"/>
                  </a:lnTo>
                  <a:lnTo>
                    <a:pt x="15621" y="29705"/>
                  </a:lnTo>
                  <a:lnTo>
                    <a:pt x="51661" y="3885"/>
                  </a:lnTo>
                  <a:lnTo>
                    <a:pt x="71196" y="0"/>
                  </a:lnTo>
                  <a:lnTo>
                    <a:pt x="4691302" y="0"/>
                  </a:lnTo>
                  <a:lnTo>
                    <a:pt x="4732793" y="15621"/>
                  </a:lnTo>
                  <a:lnTo>
                    <a:pt x="4758613" y="51661"/>
                  </a:lnTo>
                  <a:lnTo>
                    <a:pt x="4762499" y="71196"/>
                  </a:lnTo>
                  <a:lnTo>
                    <a:pt x="4762499" y="747953"/>
                  </a:lnTo>
                  <a:lnTo>
                    <a:pt x="4746877" y="789443"/>
                  </a:lnTo>
                  <a:lnTo>
                    <a:pt x="4710837" y="815263"/>
                  </a:lnTo>
                  <a:lnTo>
                    <a:pt x="4696257" y="818661"/>
                  </a:lnTo>
                  <a:lnTo>
                    <a:pt x="4691302" y="819149"/>
                  </a:lnTo>
                  <a:close/>
                </a:path>
              </a:pathLst>
            </a:custGeom>
            <a:solidFill>
              <a:srgbClr val="FFFFFF">
                <a:alpha val="70199"/>
              </a:srgbClr>
            </a:solidFill>
          </p:spPr>
          <p:txBody>
            <a:bodyPr wrap="square" lIns="0" tIns="0" rIns="0" bIns="0" rtlCol="0"/>
            <a:lstStyle/>
            <a:p>
              <a:endParaRPr sz="1688"/>
            </a:p>
          </p:txBody>
        </p:sp>
        <p:pic>
          <p:nvPicPr>
            <p:cNvPr id="20" name="object 20"/>
            <p:cNvPicPr/>
            <p:nvPr/>
          </p:nvPicPr>
          <p:blipFill>
            <a:blip r:embed="rId4" cstate="print"/>
            <a:stretch>
              <a:fillRect/>
            </a:stretch>
          </p:blipFill>
          <p:spPr>
            <a:xfrm>
              <a:off x="1066799" y="4343399"/>
              <a:ext cx="190500" cy="190500"/>
            </a:xfrm>
            <a:prstGeom prst="rect">
              <a:avLst/>
            </a:prstGeom>
          </p:spPr>
        </p:pic>
      </p:grpSp>
      <p:sp>
        <p:nvSpPr>
          <p:cNvPr id="21" name="object 21"/>
          <p:cNvSpPr txBox="1"/>
          <p:nvPr/>
        </p:nvSpPr>
        <p:spPr>
          <a:xfrm>
            <a:off x="2911590" y="3873628"/>
            <a:ext cx="3804552" cy="518703"/>
          </a:xfrm>
          <a:prstGeom prst="rect">
            <a:avLst/>
          </a:prstGeom>
        </p:spPr>
        <p:txBody>
          <a:bodyPr vert="horz" wrap="square" lIns="0" tIns="11910" rIns="0" bIns="0" rtlCol="0">
            <a:spAutoFit/>
          </a:bodyPr>
          <a:lstStyle/>
          <a:p>
            <a:pPr marL="11910" marR="4764">
              <a:lnSpc>
                <a:spcPct val="116700"/>
              </a:lnSpc>
              <a:spcBef>
                <a:spcPts val="94"/>
              </a:spcBef>
            </a:pPr>
            <a:r>
              <a:rPr sz="1407" b="1" spc="-127" dirty="0">
                <a:solidFill>
                  <a:srgbClr val="2E7D32"/>
                </a:solidFill>
                <a:latin typeface="Tahoma"/>
                <a:cs typeface="Tahoma"/>
              </a:rPr>
              <a:t>Transparency</a:t>
            </a:r>
            <a:r>
              <a:rPr sz="1407" b="1" spc="-84" dirty="0">
                <a:solidFill>
                  <a:srgbClr val="2E7D32"/>
                </a:solidFill>
                <a:latin typeface="Tahoma"/>
                <a:cs typeface="Tahoma"/>
              </a:rPr>
              <a:t> </a:t>
            </a:r>
            <a:r>
              <a:rPr sz="1407" b="1" spc="-215" dirty="0">
                <a:solidFill>
                  <a:srgbClr val="2E7D32"/>
                </a:solidFill>
                <a:latin typeface="Tahoma"/>
                <a:cs typeface="Tahoma"/>
              </a:rPr>
              <a:t>&amp;</a:t>
            </a:r>
            <a:r>
              <a:rPr sz="1407" b="1" spc="-84" dirty="0">
                <a:solidFill>
                  <a:srgbClr val="2E7D32"/>
                </a:solidFill>
                <a:latin typeface="Tahoma"/>
                <a:cs typeface="Tahoma"/>
              </a:rPr>
              <a:t> </a:t>
            </a:r>
            <a:r>
              <a:rPr sz="1407" b="1" spc="-107" dirty="0">
                <a:solidFill>
                  <a:srgbClr val="2E7D32"/>
                </a:solidFill>
                <a:latin typeface="Tahoma"/>
                <a:cs typeface="Tahoma"/>
              </a:rPr>
              <a:t>accountability</a:t>
            </a:r>
            <a:r>
              <a:rPr sz="1407" b="1" spc="-80" dirty="0">
                <a:solidFill>
                  <a:srgbClr val="2E7D32"/>
                </a:solidFill>
                <a:latin typeface="Tahoma"/>
                <a:cs typeface="Tahoma"/>
              </a:rPr>
              <a:t> </a:t>
            </a:r>
            <a:r>
              <a:rPr sz="1407" spc="-89" dirty="0">
                <a:latin typeface="Tahoma"/>
                <a:cs typeface="Tahoma"/>
              </a:rPr>
              <a:t>-</a:t>
            </a:r>
            <a:r>
              <a:rPr sz="1407" spc="-107" dirty="0">
                <a:latin typeface="Tahoma"/>
                <a:cs typeface="Tahoma"/>
              </a:rPr>
              <a:t> </a:t>
            </a:r>
            <a:r>
              <a:rPr sz="1407" spc="-42" dirty="0">
                <a:latin typeface="Tahoma"/>
                <a:cs typeface="Tahoma"/>
              </a:rPr>
              <a:t>Ratings</a:t>
            </a:r>
            <a:r>
              <a:rPr sz="1407" spc="-113" dirty="0">
                <a:latin typeface="Tahoma"/>
                <a:cs typeface="Tahoma"/>
              </a:rPr>
              <a:t> </a:t>
            </a:r>
            <a:r>
              <a:rPr sz="1407" spc="-103" dirty="0">
                <a:latin typeface="Tahoma"/>
                <a:cs typeface="Tahoma"/>
              </a:rPr>
              <a:t>&amp;</a:t>
            </a:r>
            <a:r>
              <a:rPr sz="1407" spc="-107" dirty="0">
                <a:latin typeface="Tahoma"/>
                <a:cs typeface="Tahoma"/>
              </a:rPr>
              <a:t> </a:t>
            </a:r>
            <a:r>
              <a:rPr sz="1407" spc="-9" dirty="0">
                <a:latin typeface="Tahoma"/>
                <a:cs typeface="Tahoma"/>
              </a:rPr>
              <a:t>delivery proof</a:t>
            </a:r>
            <a:endParaRPr sz="1407">
              <a:latin typeface="Tahoma"/>
              <a:cs typeface="Tahoma"/>
            </a:endParaRPr>
          </a:p>
        </p:txBody>
      </p:sp>
      <p:grpSp>
        <p:nvGrpSpPr>
          <p:cNvPr id="22" name="object 22"/>
          <p:cNvGrpSpPr/>
          <p:nvPr/>
        </p:nvGrpSpPr>
        <p:grpSpPr>
          <a:xfrm>
            <a:off x="2441156" y="4680510"/>
            <a:ext cx="4466136" cy="518072"/>
            <a:chOff x="904874" y="4991099"/>
            <a:chExt cx="4762500" cy="552450"/>
          </a:xfrm>
        </p:grpSpPr>
        <p:sp>
          <p:nvSpPr>
            <p:cNvPr id="23" name="object 23"/>
            <p:cNvSpPr/>
            <p:nvPr/>
          </p:nvSpPr>
          <p:spPr>
            <a:xfrm>
              <a:off x="904874" y="4991099"/>
              <a:ext cx="4762500" cy="552450"/>
            </a:xfrm>
            <a:custGeom>
              <a:avLst/>
              <a:gdLst/>
              <a:ahLst/>
              <a:cxnLst/>
              <a:rect l="l" t="t" r="r" b="b"/>
              <a:pathLst>
                <a:path w="4762500" h="552450">
                  <a:moveTo>
                    <a:pt x="4691302" y="552449"/>
                  </a:moveTo>
                  <a:lnTo>
                    <a:pt x="71196" y="552449"/>
                  </a:lnTo>
                  <a:lnTo>
                    <a:pt x="66241" y="551961"/>
                  </a:lnTo>
                  <a:lnTo>
                    <a:pt x="29705" y="536827"/>
                  </a:lnTo>
                  <a:lnTo>
                    <a:pt x="3885" y="500786"/>
                  </a:lnTo>
                  <a:lnTo>
                    <a:pt x="0" y="481253"/>
                  </a:lnTo>
                  <a:lnTo>
                    <a:pt x="0" y="476249"/>
                  </a:lnTo>
                  <a:lnTo>
                    <a:pt x="0" y="71196"/>
                  </a:lnTo>
                  <a:lnTo>
                    <a:pt x="15621" y="29705"/>
                  </a:lnTo>
                  <a:lnTo>
                    <a:pt x="51661" y="3885"/>
                  </a:lnTo>
                  <a:lnTo>
                    <a:pt x="71196" y="0"/>
                  </a:lnTo>
                  <a:lnTo>
                    <a:pt x="4691302" y="0"/>
                  </a:lnTo>
                  <a:lnTo>
                    <a:pt x="4732793" y="15620"/>
                  </a:lnTo>
                  <a:lnTo>
                    <a:pt x="4758613" y="51660"/>
                  </a:lnTo>
                  <a:lnTo>
                    <a:pt x="4762499" y="71196"/>
                  </a:lnTo>
                  <a:lnTo>
                    <a:pt x="4762499" y="481253"/>
                  </a:lnTo>
                  <a:lnTo>
                    <a:pt x="4746877" y="522743"/>
                  </a:lnTo>
                  <a:lnTo>
                    <a:pt x="4710837" y="548563"/>
                  </a:lnTo>
                  <a:lnTo>
                    <a:pt x="4696257" y="551961"/>
                  </a:lnTo>
                  <a:lnTo>
                    <a:pt x="4691302" y="552449"/>
                  </a:lnTo>
                  <a:close/>
                </a:path>
              </a:pathLst>
            </a:custGeom>
            <a:solidFill>
              <a:srgbClr val="FFFFFF">
                <a:alpha val="70199"/>
              </a:srgbClr>
            </a:solidFill>
          </p:spPr>
          <p:txBody>
            <a:bodyPr wrap="square" lIns="0" tIns="0" rIns="0" bIns="0" rtlCol="0"/>
            <a:lstStyle/>
            <a:p>
              <a:endParaRPr sz="1688"/>
            </a:p>
          </p:txBody>
        </p:sp>
        <p:pic>
          <p:nvPicPr>
            <p:cNvPr id="24" name="object 24"/>
            <p:cNvPicPr/>
            <p:nvPr/>
          </p:nvPicPr>
          <p:blipFill>
            <a:blip r:embed="rId4" cstate="print"/>
            <a:stretch>
              <a:fillRect/>
            </a:stretch>
          </p:blipFill>
          <p:spPr>
            <a:xfrm>
              <a:off x="1066799" y="5172074"/>
              <a:ext cx="190500" cy="190500"/>
            </a:xfrm>
            <a:prstGeom prst="rect">
              <a:avLst/>
            </a:prstGeom>
          </p:spPr>
        </p:pic>
      </p:grpSp>
      <p:sp>
        <p:nvSpPr>
          <p:cNvPr id="25" name="object 25"/>
          <p:cNvSpPr txBox="1"/>
          <p:nvPr/>
        </p:nvSpPr>
        <p:spPr>
          <a:xfrm>
            <a:off x="2911589" y="4811517"/>
            <a:ext cx="3511574" cy="228560"/>
          </a:xfrm>
          <a:prstGeom prst="rect">
            <a:avLst/>
          </a:prstGeom>
        </p:spPr>
        <p:txBody>
          <a:bodyPr vert="horz" wrap="square" lIns="0" tIns="11910" rIns="0" bIns="0" rtlCol="0">
            <a:spAutoFit/>
          </a:bodyPr>
          <a:lstStyle/>
          <a:p>
            <a:pPr marL="11910">
              <a:spcBef>
                <a:spcPts val="94"/>
              </a:spcBef>
            </a:pPr>
            <a:r>
              <a:rPr sz="1407" b="1" spc="-113" dirty="0">
                <a:solidFill>
                  <a:srgbClr val="2E7D32"/>
                </a:solidFill>
                <a:latin typeface="Tahoma"/>
                <a:cs typeface="Tahoma"/>
              </a:rPr>
              <a:t>Food</a:t>
            </a:r>
            <a:r>
              <a:rPr sz="1407" b="1" spc="-98" dirty="0">
                <a:solidFill>
                  <a:srgbClr val="2E7D32"/>
                </a:solidFill>
                <a:latin typeface="Tahoma"/>
                <a:cs typeface="Tahoma"/>
              </a:rPr>
              <a:t> </a:t>
            </a:r>
            <a:r>
              <a:rPr sz="1407" b="1" spc="-122" dirty="0">
                <a:solidFill>
                  <a:srgbClr val="2E7D32"/>
                </a:solidFill>
                <a:latin typeface="Tahoma"/>
                <a:cs typeface="Tahoma"/>
              </a:rPr>
              <a:t>safety</a:t>
            </a:r>
            <a:r>
              <a:rPr sz="1407" b="1" spc="-98" dirty="0">
                <a:solidFill>
                  <a:srgbClr val="2E7D32"/>
                </a:solidFill>
                <a:latin typeface="Tahoma"/>
                <a:cs typeface="Tahoma"/>
              </a:rPr>
              <a:t> </a:t>
            </a:r>
            <a:r>
              <a:rPr sz="1407" spc="-89" dirty="0">
                <a:latin typeface="Tahoma"/>
                <a:cs typeface="Tahoma"/>
              </a:rPr>
              <a:t>-</a:t>
            </a:r>
            <a:r>
              <a:rPr sz="1407" spc="-122" dirty="0">
                <a:latin typeface="Tahoma"/>
                <a:cs typeface="Tahoma"/>
              </a:rPr>
              <a:t> </a:t>
            </a:r>
            <a:r>
              <a:rPr sz="1407" spc="-38" dirty="0">
                <a:latin typeface="Tahoma"/>
                <a:cs typeface="Tahoma"/>
              </a:rPr>
              <a:t>Time</a:t>
            </a:r>
            <a:r>
              <a:rPr sz="1407" spc="-127" dirty="0">
                <a:latin typeface="Tahoma"/>
                <a:cs typeface="Tahoma"/>
              </a:rPr>
              <a:t> </a:t>
            </a:r>
            <a:r>
              <a:rPr sz="1407" spc="-28" dirty="0">
                <a:latin typeface="Tahoma"/>
                <a:cs typeface="Tahoma"/>
              </a:rPr>
              <a:t>windows</a:t>
            </a:r>
            <a:r>
              <a:rPr sz="1407" spc="-122" dirty="0">
                <a:latin typeface="Tahoma"/>
                <a:cs typeface="Tahoma"/>
              </a:rPr>
              <a:t> </a:t>
            </a:r>
            <a:r>
              <a:rPr sz="1407" spc="-103" dirty="0">
                <a:latin typeface="Tahoma"/>
                <a:cs typeface="Tahoma"/>
              </a:rPr>
              <a:t>&amp;</a:t>
            </a:r>
            <a:r>
              <a:rPr sz="1407" spc="-122" dirty="0">
                <a:latin typeface="Tahoma"/>
                <a:cs typeface="Tahoma"/>
              </a:rPr>
              <a:t> </a:t>
            </a:r>
            <a:r>
              <a:rPr sz="1407" spc="-47" dirty="0">
                <a:latin typeface="Tahoma"/>
                <a:cs typeface="Tahoma"/>
              </a:rPr>
              <a:t>safety</a:t>
            </a:r>
            <a:r>
              <a:rPr sz="1407" spc="-127" dirty="0">
                <a:latin typeface="Tahoma"/>
                <a:cs typeface="Tahoma"/>
              </a:rPr>
              <a:t> </a:t>
            </a:r>
            <a:r>
              <a:rPr sz="1407" spc="-9" dirty="0">
                <a:latin typeface="Tahoma"/>
                <a:cs typeface="Tahoma"/>
              </a:rPr>
              <a:t>checklists</a:t>
            </a:r>
            <a:endParaRPr sz="1407">
              <a:latin typeface="Tahoma"/>
              <a:cs typeface="Tahoma"/>
            </a:endParaRPr>
          </a:p>
        </p:txBody>
      </p:sp>
      <p:grpSp>
        <p:nvGrpSpPr>
          <p:cNvPr id="26" name="object 26"/>
          <p:cNvGrpSpPr/>
          <p:nvPr/>
        </p:nvGrpSpPr>
        <p:grpSpPr>
          <a:xfrm>
            <a:off x="7392136" y="1735004"/>
            <a:ext cx="5105091" cy="4470900"/>
            <a:chOff x="6184391" y="1850135"/>
            <a:chExt cx="5443855" cy="4767580"/>
          </a:xfrm>
        </p:grpSpPr>
        <p:sp>
          <p:nvSpPr>
            <p:cNvPr id="27" name="object 27"/>
            <p:cNvSpPr/>
            <p:nvPr/>
          </p:nvSpPr>
          <p:spPr>
            <a:xfrm>
              <a:off x="6184391" y="1850135"/>
              <a:ext cx="5443855" cy="4767580"/>
            </a:xfrm>
            <a:custGeom>
              <a:avLst/>
              <a:gdLst/>
              <a:ahLst/>
              <a:cxnLst/>
              <a:rect l="l" t="t" r="r" b="b"/>
              <a:pathLst>
                <a:path w="5443855" h="4767580">
                  <a:moveTo>
                    <a:pt x="5443727" y="4767071"/>
                  </a:moveTo>
                  <a:lnTo>
                    <a:pt x="0" y="4767071"/>
                  </a:lnTo>
                  <a:lnTo>
                    <a:pt x="0" y="0"/>
                  </a:lnTo>
                  <a:lnTo>
                    <a:pt x="5443727" y="0"/>
                  </a:lnTo>
                  <a:lnTo>
                    <a:pt x="5443727" y="73913"/>
                  </a:lnTo>
                  <a:lnTo>
                    <a:pt x="216407" y="73913"/>
                  </a:lnTo>
                  <a:lnTo>
                    <a:pt x="206086" y="74412"/>
                  </a:lnTo>
                  <a:lnTo>
                    <a:pt x="166966" y="86299"/>
                  </a:lnTo>
                  <a:lnTo>
                    <a:pt x="135374" y="112252"/>
                  </a:lnTo>
                  <a:lnTo>
                    <a:pt x="116118" y="148319"/>
                  </a:lnTo>
                  <a:lnTo>
                    <a:pt x="111632" y="178688"/>
                  </a:lnTo>
                  <a:lnTo>
                    <a:pt x="111632" y="4512563"/>
                  </a:lnTo>
                  <a:lnTo>
                    <a:pt x="119608" y="4552658"/>
                  </a:lnTo>
                  <a:lnTo>
                    <a:pt x="142320" y="4586650"/>
                  </a:lnTo>
                  <a:lnTo>
                    <a:pt x="176311" y="4609362"/>
                  </a:lnTo>
                  <a:lnTo>
                    <a:pt x="216407" y="4617338"/>
                  </a:lnTo>
                  <a:lnTo>
                    <a:pt x="5443727" y="4617338"/>
                  </a:lnTo>
                  <a:lnTo>
                    <a:pt x="5443727" y="4767071"/>
                  </a:lnTo>
                  <a:close/>
                </a:path>
                <a:path w="5443855" h="4767580">
                  <a:moveTo>
                    <a:pt x="5443727" y="4617338"/>
                  </a:moveTo>
                  <a:lnTo>
                    <a:pt x="5226557" y="4617338"/>
                  </a:lnTo>
                  <a:lnTo>
                    <a:pt x="5236878" y="4616839"/>
                  </a:lnTo>
                  <a:lnTo>
                    <a:pt x="5247001" y="4615344"/>
                  </a:lnTo>
                  <a:lnTo>
                    <a:pt x="5284777" y="4599696"/>
                  </a:lnTo>
                  <a:lnTo>
                    <a:pt x="5313690" y="4570783"/>
                  </a:lnTo>
                  <a:lnTo>
                    <a:pt x="5329337" y="4533007"/>
                  </a:lnTo>
                  <a:lnTo>
                    <a:pt x="5331332" y="4512563"/>
                  </a:lnTo>
                  <a:lnTo>
                    <a:pt x="5331332" y="178688"/>
                  </a:lnTo>
                  <a:lnTo>
                    <a:pt x="5323355" y="138593"/>
                  </a:lnTo>
                  <a:lnTo>
                    <a:pt x="5300644" y="104601"/>
                  </a:lnTo>
                  <a:lnTo>
                    <a:pt x="5266652" y="81889"/>
                  </a:lnTo>
                  <a:lnTo>
                    <a:pt x="5226557" y="73913"/>
                  </a:lnTo>
                  <a:lnTo>
                    <a:pt x="5443727" y="73913"/>
                  </a:lnTo>
                  <a:lnTo>
                    <a:pt x="5443727" y="4617338"/>
                  </a:lnTo>
                  <a:close/>
                </a:path>
              </a:pathLst>
            </a:custGeom>
            <a:solidFill>
              <a:srgbClr val="000000">
                <a:alpha val="5099"/>
              </a:srgbClr>
            </a:solidFill>
          </p:spPr>
          <p:txBody>
            <a:bodyPr wrap="square" lIns="0" tIns="0" rIns="0" bIns="0" rtlCol="0"/>
            <a:lstStyle/>
            <a:p>
              <a:endParaRPr sz="1688"/>
            </a:p>
          </p:txBody>
        </p:sp>
        <p:sp>
          <p:nvSpPr>
            <p:cNvPr id="28" name="object 28"/>
            <p:cNvSpPr/>
            <p:nvPr/>
          </p:nvSpPr>
          <p:spPr>
            <a:xfrm>
              <a:off x="6286498" y="1914524"/>
              <a:ext cx="5238750" cy="4562475"/>
            </a:xfrm>
            <a:custGeom>
              <a:avLst/>
              <a:gdLst/>
              <a:ahLst/>
              <a:cxnLst/>
              <a:rect l="l" t="t" r="r" b="b"/>
              <a:pathLst>
                <a:path w="5238750" h="4562475">
                  <a:moveTo>
                    <a:pt x="5131955" y="4562474"/>
                  </a:moveTo>
                  <a:lnTo>
                    <a:pt x="106795" y="4562474"/>
                  </a:lnTo>
                  <a:lnTo>
                    <a:pt x="99361" y="4561742"/>
                  </a:lnTo>
                  <a:lnTo>
                    <a:pt x="57038" y="4547380"/>
                  </a:lnTo>
                  <a:lnTo>
                    <a:pt x="23432" y="4517916"/>
                  </a:lnTo>
                  <a:lnTo>
                    <a:pt x="3660" y="4477833"/>
                  </a:lnTo>
                  <a:lnTo>
                    <a:pt x="0" y="4455679"/>
                  </a:lnTo>
                  <a:lnTo>
                    <a:pt x="0" y="4448174"/>
                  </a:lnTo>
                  <a:lnTo>
                    <a:pt x="0" y="106794"/>
                  </a:lnTo>
                  <a:lnTo>
                    <a:pt x="11572" y="63625"/>
                  </a:lnTo>
                  <a:lnTo>
                    <a:pt x="38784" y="28170"/>
                  </a:lnTo>
                  <a:lnTo>
                    <a:pt x="77492" y="5828"/>
                  </a:lnTo>
                  <a:lnTo>
                    <a:pt x="106795" y="0"/>
                  </a:lnTo>
                  <a:lnTo>
                    <a:pt x="5131955" y="0"/>
                  </a:lnTo>
                  <a:lnTo>
                    <a:pt x="5175122" y="11572"/>
                  </a:lnTo>
                  <a:lnTo>
                    <a:pt x="5210577" y="38784"/>
                  </a:lnTo>
                  <a:lnTo>
                    <a:pt x="5232920" y="77492"/>
                  </a:lnTo>
                  <a:lnTo>
                    <a:pt x="5238749" y="106794"/>
                  </a:lnTo>
                  <a:lnTo>
                    <a:pt x="5238749" y="4455679"/>
                  </a:lnTo>
                  <a:lnTo>
                    <a:pt x="5227176" y="4498848"/>
                  </a:lnTo>
                  <a:lnTo>
                    <a:pt x="5199963" y="4534303"/>
                  </a:lnTo>
                  <a:lnTo>
                    <a:pt x="5161256" y="4556645"/>
                  </a:lnTo>
                  <a:lnTo>
                    <a:pt x="5139387" y="4561742"/>
                  </a:lnTo>
                  <a:lnTo>
                    <a:pt x="5131955" y="4562474"/>
                  </a:lnTo>
                  <a:close/>
                </a:path>
              </a:pathLst>
            </a:custGeom>
            <a:solidFill>
              <a:srgbClr val="F1F7E8"/>
            </a:solidFill>
          </p:spPr>
          <p:txBody>
            <a:bodyPr wrap="square" lIns="0" tIns="0" rIns="0" bIns="0" rtlCol="0"/>
            <a:lstStyle/>
            <a:p>
              <a:endParaRPr sz="1688"/>
            </a:p>
          </p:txBody>
        </p:sp>
        <p:pic>
          <p:nvPicPr>
            <p:cNvPr id="29" name="object 29"/>
            <p:cNvPicPr/>
            <p:nvPr/>
          </p:nvPicPr>
          <p:blipFill>
            <a:blip r:embed="rId5" cstate="print"/>
            <a:stretch>
              <a:fillRect/>
            </a:stretch>
          </p:blipFill>
          <p:spPr>
            <a:xfrm>
              <a:off x="6534149" y="2193924"/>
              <a:ext cx="247650" cy="212725"/>
            </a:xfrm>
            <a:prstGeom prst="rect">
              <a:avLst/>
            </a:prstGeom>
          </p:spPr>
        </p:pic>
      </p:grpSp>
      <p:sp>
        <p:nvSpPr>
          <p:cNvPr id="30" name="object 30"/>
          <p:cNvSpPr txBox="1"/>
          <p:nvPr/>
        </p:nvSpPr>
        <p:spPr>
          <a:xfrm>
            <a:off x="8056579" y="2006784"/>
            <a:ext cx="1912697" cy="271777"/>
          </a:xfrm>
          <a:prstGeom prst="rect">
            <a:avLst/>
          </a:prstGeom>
        </p:spPr>
        <p:txBody>
          <a:bodyPr vert="horz" wrap="square" lIns="0" tIns="11910" rIns="0" bIns="0" rtlCol="0">
            <a:spAutoFit/>
          </a:bodyPr>
          <a:lstStyle/>
          <a:p>
            <a:pPr marL="11910">
              <a:spcBef>
                <a:spcPts val="94"/>
              </a:spcBef>
            </a:pPr>
            <a:r>
              <a:rPr sz="1688" b="1" spc="-131" dirty="0">
                <a:solidFill>
                  <a:srgbClr val="2E7D32"/>
                </a:solidFill>
                <a:latin typeface="Tahoma"/>
                <a:cs typeface="Tahoma"/>
              </a:rPr>
              <a:t>Potential</a:t>
            </a:r>
            <a:r>
              <a:rPr sz="1688" b="1" spc="-98" dirty="0">
                <a:solidFill>
                  <a:srgbClr val="2E7D32"/>
                </a:solidFill>
                <a:latin typeface="Tahoma"/>
                <a:cs typeface="Tahoma"/>
              </a:rPr>
              <a:t> </a:t>
            </a:r>
            <a:r>
              <a:rPr sz="1688" b="1" spc="-127" dirty="0">
                <a:solidFill>
                  <a:srgbClr val="2E7D32"/>
                </a:solidFill>
                <a:latin typeface="Tahoma"/>
                <a:cs typeface="Tahoma"/>
              </a:rPr>
              <a:t>Challenges</a:t>
            </a:r>
            <a:endParaRPr sz="1688">
              <a:latin typeface="Tahoma"/>
              <a:cs typeface="Tahoma"/>
            </a:endParaRPr>
          </a:p>
        </p:txBody>
      </p:sp>
      <p:grpSp>
        <p:nvGrpSpPr>
          <p:cNvPr id="31" name="object 31"/>
          <p:cNvGrpSpPr/>
          <p:nvPr/>
        </p:nvGrpSpPr>
        <p:grpSpPr>
          <a:xfrm>
            <a:off x="7711196" y="2474238"/>
            <a:ext cx="4466136" cy="518072"/>
            <a:chOff x="6524624" y="2638424"/>
            <a:chExt cx="4762500" cy="552450"/>
          </a:xfrm>
        </p:grpSpPr>
        <p:sp>
          <p:nvSpPr>
            <p:cNvPr id="32" name="object 32"/>
            <p:cNvSpPr/>
            <p:nvPr/>
          </p:nvSpPr>
          <p:spPr>
            <a:xfrm>
              <a:off x="6524624" y="2638424"/>
              <a:ext cx="4762500" cy="552450"/>
            </a:xfrm>
            <a:custGeom>
              <a:avLst/>
              <a:gdLst/>
              <a:ahLst/>
              <a:cxnLst/>
              <a:rect l="l" t="t" r="r" b="b"/>
              <a:pathLst>
                <a:path w="4762500" h="552450">
                  <a:moveTo>
                    <a:pt x="4691302" y="552449"/>
                  </a:moveTo>
                  <a:lnTo>
                    <a:pt x="71196" y="552449"/>
                  </a:lnTo>
                  <a:lnTo>
                    <a:pt x="66240" y="551961"/>
                  </a:lnTo>
                  <a:lnTo>
                    <a:pt x="29705" y="536827"/>
                  </a:lnTo>
                  <a:lnTo>
                    <a:pt x="3885" y="500787"/>
                  </a:lnTo>
                  <a:lnTo>
                    <a:pt x="0" y="481253"/>
                  </a:lnTo>
                  <a:lnTo>
                    <a:pt x="0" y="476249"/>
                  </a:lnTo>
                  <a:lnTo>
                    <a:pt x="0" y="71196"/>
                  </a:lnTo>
                  <a:lnTo>
                    <a:pt x="15621" y="29705"/>
                  </a:lnTo>
                  <a:lnTo>
                    <a:pt x="51661" y="3885"/>
                  </a:lnTo>
                  <a:lnTo>
                    <a:pt x="71196" y="0"/>
                  </a:lnTo>
                  <a:lnTo>
                    <a:pt x="4691302" y="0"/>
                  </a:lnTo>
                  <a:lnTo>
                    <a:pt x="4732792" y="15621"/>
                  </a:lnTo>
                  <a:lnTo>
                    <a:pt x="4758612" y="51661"/>
                  </a:lnTo>
                  <a:lnTo>
                    <a:pt x="4762498" y="71196"/>
                  </a:lnTo>
                  <a:lnTo>
                    <a:pt x="4762498" y="481253"/>
                  </a:lnTo>
                  <a:lnTo>
                    <a:pt x="4746876" y="522743"/>
                  </a:lnTo>
                  <a:lnTo>
                    <a:pt x="4710836" y="548563"/>
                  </a:lnTo>
                  <a:lnTo>
                    <a:pt x="4696257" y="551961"/>
                  </a:lnTo>
                  <a:lnTo>
                    <a:pt x="4691302" y="552449"/>
                  </a:lnTo>
                  <a:close/>
                </a:path>
              </a:pathLst>
            </a:custGeom>
            <a:solidFill>
              <a:srgbClr val="FFFFFF">
                <a:alpha val="70199"/>
              </a:srgbClr>
            </a:solidFill>
          </p:spPr>
          <p:txBody>
            <a:bodyPr wrap="square" lIns="0" tIns="0" rIns="0" bIns="0" rtlCol="0"/>
            <a:lstStyle/>
            <a:p>
              <a:endParaRPr sz="1688"/>
            </a:p>
          </p:txBody>
        </p:sp>
        <p:pic>
          <p:nvPicPr>
            <p:cNvPr id="33" name="object 33"/>
            <p:cNvPicPr/>
            <p:nvPr/>
          </p:nvPicPr>
          <p:blipFill>
            <a:blip r:embed="rId6" cstate="print"/>
            <a:stretch>
              <a:fillRect/>
            </a:stretch>
          </p:blipFill>
          <p:spPr>
            <a:xfrm>
              <a:off x="6759574" y="2828924"/>
              <a:ext cx="44450" cy="171450"/>
            </a:xfrm>
            <a:prstGeom prst="rect">
              <a:avLst/>
            </a:prstGeom>
          </p:spPr>
        </p:pic>
      </p:grpSp>
      <p:sp>
        <p:nvSpPr>
          <p:cNvPr id="34" name="object 34"/>
          <p:cNvSpPr txBox="1"/>
          <p:nvPr/>
        </p:nvSpPr>
        <p:spPr>
          <a:xfrm>
            <a:off x="8181631" y="2605246"/>
            <a:ext cx="3660445" cy="228560"/>
          </a:xfrm>
          <a:prstGeom prst="rect">
            <a:avLst/>
          </a:prstGeom>
        </p:spPr>
        <p:txBody>
          <a:bodyPr vert="horz" wrap="square" lIns="0" tIns="11910" rIns="0" bIns="0" rtlCol="0">
            <a:spAutoFit/>
          </a:bodyPr>
          <a:lstStyle/>
          <a:p>
            <a:pPr marL="11910">
              <a:spcBef>
                <a:spcPts val="94"/>
              </a:spcBef>
            </a:pPr>
            <a:r>
              <a:rPr sz="1407" b="1" spc="-122" dirty="0">
                <a:solidFill>
                  <a:srgbClr val="2E7D32"/>
                </a:solidFill>
                <a:latin typeface="Tahoma"/>
                <a:cs typeface="Tahoma"/>
              </a:rPr>
              <a:t>Volunteer</a:t>
            </a:r>
            <a:r>
              <a:rPr sz="1407" b="1" spc="-103" dirty="0">
                <a:solidFill>
                  <a:srgbClr val="2E7D32"/>
                </a:solidFill>
                <a:latin typeface="Tahoma"/>
                <a:cs typeface="Tahoma"/>
              </a:rPr>
              <a:t> </a:t>
            </a:r>
            <a:r>
              <a:rPr sz="1407" b="1" spc="-127" dirty="0">
                <a:solidFill>
                  <a:srgbClr val="2E7D32"/>
                </a:solidFill>
                <a:latin typeface="Tahoma"/>
                <a:cs typeface="Tahoma"/>
              </a:rPr>
              <a:t>shortage</a:t>
            </a:r>
            <a:r>
              <a:rPr sz="1407" b="1" spc="-103" dirty="0">
                <a:solidFill>
                  <a:srgbClr val="2E7D32"/>
                </a:solidFill>
                <a:latin typeface="Tahoma"/>
                <a:cs typeface="Tahoma"/>
              </a:rPr>
              <a:t> </a:t>
            </a:r>
            <a:r>
              <a:rPr sz="1407" spc="-89" dirty="0">
                <a:latin typeface="Tahoma"/>
                <a:cs typeface="Tahoma"/>
              </a:rPr>
              <a:t>-</a:t>
            </a:r>
            <a:r>
              <a:rPr sz="1407" spc="-127" dirty="0">
                <a:latin typeface="Tahoma"/>
                <a:cs typeface="Tahoma"/>
              </a:rPr>
              <a:t> </a:t>
            </a:r>
            <a:r>
              <a:rPr sz="1407" spc="-56" dirty="0">
                <a:latin typeface="Tahoma"/>
                <a:cs typeface="Tahoma"/>
              </a:rPr>
              <a:t>May</a:t>
            </a:r>
            <a:r>
              <a:rPr sz="1407" spc="-127" dirty="0">
                <a:latin typeface="Tahoma"/>
                <a:cs typeface="Tahoma"/>
              </a:rPr>
              <a:t> </a:t>
            </a:r>
            <a:r>
              <a:rPr sz="1407" spc="-38" dirty="0">
                <a:latin typeface="Tahoma"/>
                <a:cs typeface="Tahoma"/>
              </a:rPr>
              <a:t>affect</a:t>
            </a:r>
            <a:r>
              <a:rPr sz="1407" spc="-131" dirty="0">
                <a:latin typeface="Tahoma"/>
                <a:cs typeface="Tahoma"/>
              </a:rPr>
              <a:t> </a:t>
            </a:r>
            <a:r>
              <a:rPr sz="1407" spc="-9" dirty="0">
                <a:latin typeface="Tahoma"/>
                <a:cs typeface="Tahoma"/>
              </a:rPr>
              <a:t>pickup</a:t>
            </a:r>
            <a:r>
              <a:rPr sz="1407" spc="-127" dirty="0">
                <a:latin typeface="Tahoma"/>
                <a:cs typeface="Tahoma"/>
              </a:rPr>
              <a:t> </a:t>
            </a:r>
            <a:r>
              <a:rPr sz="1407" spc="-9" dirty="0">
                <a:latin typeface="Tahoma"/>
                <a:cs typeface="Tahoma"/>
              </a:rPr>
              <a:t>efficiency</a:t>
            </a:r>
            <a:endParaRPr sz="1407">
              <a:latin typeface="Tahoma"/>
              <a:cs typeface="Tahoma"/>
            </a:endParaRPr>
          </a:p>
        </p:txBody>
      </p:sp>
      <p:grpSp>
        <p:nvGrpSpPr>
          <p:cNvPr id="35" name="object 35"/>
          <p:cNvGrpSpPr/>
          <p:nvPr/>
        </p:nvGrpSpPr>
        <p:grpSpPr>
          <a:xfrm>
            <a:off x="7711196" y="3126295"/>
            <a:ext cx="4466136" cy="518072"/>
            <a:chOff x="6524624" y="3333750"/>
            <a:chExt cx="4762500" cy="552450"/>
          </a:xfrm>
        </p:grpSpPr>
        <p:sp>
          <p:nvSpPr>
            <p:cNvPr id="36" name="object 36"/>
            <p:cNvSpPr/>
            <p:nvPr/>
          </p:nvSpPr>
          <p:spPr>
            <a:xfrm>
              <a:off x="6524624" y="3333750"/>
              <a:ext cx="4762500" cy="552450"/>
            </a:xfrm>
            <a:custGeom>
              <a:avLst/>
              <a:gdLst/>
              <a:ahLst/>
              <a:cxnLst/>
              <a:rect l="l" t="t" r="r" b="b"/>
              <a:pathLst>
                <a:path w="4762500" h="552450">
                  <a:moveTo>
                    <a:pt x="4691302" y="552449"/>
                  </a:moveTo>
                  <a:lnTo>
                    <a:pt x="71196" y="552449"/>
                  </a:lnTo>
                  <a:lnTo>
                    <a:pt x="66240" y="551961"/>
                  </a:lnTo>
                  <a:lnTo>
                    <a:pt x="29705" y="536827"/>
                  </a:lnTo>
                  <a:lnTo>
                    <a:pt x="3885" y="500787"/>
                  </a:lnTo>
                  <a:lnTo>
                    <a:pt x="0" y="481252"/>
                  </a:lnTo>
                  <a:lnTo>
                    <a:pt x="0" y="476249"/>
                  </a:lnTo>
                  <a:lnTo>
                    <a:pt x="0" y="71196"/>
                  </a:lnTo>
                  <a:lnTo>
                    <a:pt x="15621" y="29704"/>
                  </a:lnTo>
                  <a:lnTo>
                    <a:pt x="51661" y="3885"/>
                  </a:lnTo>
                  <a:lnTo>
                    <a:pt x="71196" y="0"/>
                  </a:lnTo>
                  <a:lnTo>
                    <a:pt x="4691302" y="0"/>
                  </a:lnTo>
                  <a:lnTo>
                    <a:pt x="4732792" y="15621"/>
                  </a:lnTo>
                  <a:lnTo>
                    <a:pt x="4758612" y="51661"/>
                  </a:lnTo>
                  <a:lnTo>
                    <a:pt x="4762498" y="71196"/>
                  </a:lnTo>
                  <a:lnTo>
                    <a:pt x="4762498" y="481252"/>
                  </a:lnTo>
                  <a:lnTo>
                    <a:pt x="4746876" y="522744"/>
                  </a:lnTo>
                  <a:lnTo>
                    <a:pt x="4710836" y="548563"/>
                  </a:lnTo>
                  <a:lnTo>
                    <a:pt x="4696257" y="551961"/>
                  </a:lnTo>
                  <a:lnTo>
                    <a:pt x="4691302" y="552449"/>
                  </a:lnTo>
                  <a:close/>
                </a:path>
              </a:pathLst>
            </a:custGeom>
            <a:solidFill>
              <a:srgbClr val="FFFFFF">
                <a:alpha val="70199"/>
              </a:srgbClr>
            </a:solidFill>
          </p:spPr>
          <p:txBody>
            <a:bodyPr wrap="square" lIns="0" tIns="0" rIns="0" bIns="0" rtlCol="0"/>
            <a:lstStyle/>
            <a:p>
              <a:endParaRPr sz="1688"/>
            </a:p>
          </p:txBody>
        </p:sp>
        <p:pic>
          <p:nvPicPr>
            <p:cNvPr id="37" name="object 37"/>
            <p:cNvPicPr/>
            <p:nvPr/>
          </p:nvPicPr>
          <p:blipFill>
            <a:blip r:embed="rId6" cstate="print"/>
            <a:stretch>
              <a:fillRect/>
            </a:stretch>
          </p:blipFill>
          <p:spPr>
            <a:xfrm>
              <a:off x="6759574" y="3524249"/>
              <a:ext cx="44450" cy="171450"/>
            </a:xfrm>
            <a:prstGeom prst="rect">
              <a:avLst/>
            </a:prstGeom>
          </p:spPr>
        </p:pic>
      </p:grpSp>
      <p:sp>
        <p:nvSpPr>
          <p:cNvPr id="38" name="object 38"/>
          <p:cNvSpPr txBox="1"/>
          <p:nvPr/>
        </p:nvSpPr>
        <p:spPr>
          <a:xfrm>
            <a:off x="8181630" y="3257302"/>
            <a:ext cx="3370444" cy="228560"/>
          </a:xfrm>
          <a:prstGeom prst="rect">
            <a:avLst/>
          </a:prstGeom>
        </p:spPr>
        <p:txBody>
          <a:bodyPr vert="horz" wrap="square" lIns="0" tIns="11910" rIns="0" bIns="0" rtlCol="0">
            <a:spAutoFit/>
          </a:bodyPr>
          <a:lstStyle/>
          <a:p>
            <a:pPr marL="11910">
              <a:spcBef>
                <a:spcPts val="94"/>
              </a:spcBef>
            </a:pPr>
            <a:r>
              <a:rPr sz="1407" b="1" spc="-113" dirty="0">
                <a:solidFill>
                  <a:srgbClr val="2E7D32"/>
                </a:solidFill>
                <a:latin typeface="Tahoma"/>
                <a:cs typeface="Tahoma"/>
              </a:rPr>
              <a:t>Food</a:t>
            </a:r>
            <a:r>
              <a:rPr sz="1407" b="1" spc="-98" dirty="0">
                <a:solidFill>
                  <a:srgbClr val="2E7D32"/>
                </a:solidFill>
                <a:latin typeface="Tahoma"/>
                <a:cs typeface="Tahoma"/>
              </a:rPr>
              <a:t> </a:t>
            </a:r>
            <a:r>
              <a:rPr sz="1407" b="1" spc="-122" dirty="0">
                <a:solidFill>
                  <a:srgbClr val="2E7D32"/>
                </a:solidFill>
                <a:latin typeface="Tahoma"/>
                <a:cs typeface="Tahoma"/>
              </a:rPr>
              <a:t>safety</a:t>
            </a:r>
            <a:r>
              <a:rPr sz="1407" b="1" spc="-94" dirty="0">
                <a:solidFill>
                  <a:srgbClr val="2E7D32"/>
                </a:solidFill>
                <a:latin typeface="Tahoma"/>
                <a:cs typeface="Tahoma"/>
              </a:rPr>
              <a:t> </a:t>
            </a:r>
            <a:r>
              <a:rPr sz="1407" b="1" spc="-107" dirty="0">
                <a:solidFill>
                  <a:srgbClr val="2E7D32"/>
                </a:solidFill>
                <a:latin typeface="Tahoma"/>
                <a:cs typeface="Tahoma"/>
              </a:rPr>
              <a:t>risks</a:t>
            </a:r>
            <a:r>
              <a:rPr sz="1407" b="1" spc="-98" dirty="0">
                <a:solidFill>
                  <a:srgbClr val="2E7D32"/>
                </a:solidFill>
                <a:latin typeface="Tahoma"/>
                <a:cs typeface="Tahoma"/>
              </a:rPr>
              <a:t> </a:t>
            </a:r>
            <a:r>
              <a:rPr sz="1407" spc="-89" dirty="0">
                <a:latin typeface="Tahoma"/>
                <a:cs typeface="Tahoma"/>
              </a:rPr>
              <a:t>-</a:t>
            </a:r>
            <a:r>
              <a:rPr sz="1407" spc="-122" dirty="0">
                <a:latin typeface="Tahoma"/>
                <a:cs typeface="Tahoma"/>
              </a:rPr>
              <a:t> </a:t>
            </a:r>
            <a:r>
              <a:rPr sz="1407" spc="-38" dirty="0">
                <a:latin typeface="Tahoma"/>
                <a:cs typeface="Tahoma"/>
              </a:rPr>
              <a:t>Requires</a:t>
            </a:r>
            <a:r>
              <a:rPr sz="1407" spc="-122" dirty="0">
                <a:latin typeface="Tahoma"/>
                <a:cs typeface="Tahoma"/>
              </a:rPr>
              <a:t> </a:t>
            </a:r>
            <a:r>
              <a:rPr sz="1407" spc="-19" dirty="0">
                <a:latin typeface="Tahoma"/>
                <a:cs typeface="Tahoma"/>
              </a:rPr>
              <a:t>strict</a:t>
            </a:r>
            <a:r>
              <a:rPr sz="1407" spc="-122" dirty="0">
                <a:latin typeface="Tahoma"/>
                <a:cs typeface="Tahoma"/>
              </a:rPr>
              <a:t> </a:t>
            </a:r>
            <a:r>
              <a:rPr sz="1407" spc="-9" dirty="0">
                <a:latin typeface="Tahoma"/>
                <a:cs typeface="Tahoma"/>
              </a:rPr>
              <a:t>monitoring</a:t>
            </a:r>
            <a:endParaRPr sz="1407">
              <a:latin typeface="Tahoma"/>
              <a:cs typeface="Tahoma"/>
            </a:endParaRPr>
          </a:p>
        </p:txBody>
      </p:sp>
      <p:grpSp>
        <p:nvGrpSpPr>
          <p:cNvPr id="39" name="object 39"/>
          <p:cNvGrpSpPr/>
          <p:nvPr/>
        </p:nvGrpSpPr>
        <p:grpSpPr>
          <a:xfrm>
            <a:off x="7711196" y="3778350"/>
            <a:ext cx="4466136" cy="518072"/>
            <a:chOff x="6524624" y="4029074"/>
            <a:chExt cx="4762500" cy="552450"/>
          </a:xfrm>
        </p:grpSpPr>
        <p:sp>
          <p:nvSpPr>
            <p:cNvPr id="40" name="object 40"/>
            <p:cNvSpPr/>
            <p:nvPr/>
          </p:nvSpPr>
          <p:spPr>
            <a:xfrm>
              <a:off x="6524624" y="4029074"/>
              <a:ext cx="4762500" cy="552450"/>
            </a:xfrm>
            <a:custGeom>
              <a:avLst/>
              <a:gdLst/>
              <a:ahLst/>
              <a:cxnLst/>
              <a:rect l="l" t="t" r="r" b="b"/>
              <a:pathLst>
                <a:path w="4762500" h="552450">
                  <a:moveTo>
                    <a:pt x="4691302" y="552449"/>
                  </a:moveTo>
                  <a:lnTo>
                    <a:pt x="71196" y="552449"/>
                  </a:lnTo>
                  <a:lnTo>
                    <a:pt x="66240" y="551961"/>
                  </a:lnTo>
                  <a:lnTo>
                    <a:pt x="29705" y="536827"/>
                  </a:lnTo>
                  <a:lnTo>
                    <a:pt x="3885" y="500787"/>
                  </a:lnTo>
                  <a:lnTo>
                    <a:pt x="0" y="481253"/>
                  </a:lnTo>
                  <a:lnTo>
                    <a:pt x="0" y="476249"/>
                  </a:lnTo>
                  <a:lnTo>
                    <a:pt x="0" y="71196"/>
                  </a:lnTo>
                  <a:lnTo>
                    <a:pt x="15621" y="29705"/>
                  </a:lnTo>
                  <a:lnTo>
                    <a:pt x="51661" y="3885"/>
                  </a:lnTo>
                  <a:lnTo>
                    <a:pt x="71196" y="0"/>
                  </a:lnTo>
                  <a:lnTo>
                    <a:pt x="4691302" y="0"/>
                  </a:lnTo>
                  <a:lnTo>
                    <a:pt x="4732792" y="15621"/>
                  </a:lnTo>
                  <a:lnTo>
                    <a:pt x="4758612" y="51661"/>
                  </a:lnTo>
                  <a:lnTo>
                    <a:pt x="4762498" y="71196"/>
                  </a:lnTo>
                  <a:lnTo>
                    <a:pt x="4762498" y="481253"/>
                  </a:lnTo>
                  <a:lnTo>
                    <a:pt x="4746876" y="522743"/>
                  </a:lnTo>
                  <a:lnTo>
                    <a:pt x="4710836" y="548563"/>
                  </a:lnTo>
                  <a:lnTo>
                    <a:pt x="4696257" y="551961"/>
                  </a:lnTo>
                  <a:lnTo>
                    <a:pt x="4691302" y="552449"/>
                  </a:lnTo>
                  <a:close/>
                </a:path>
              </a:pathLst>
            </a:custGeom>
            <a:solidFill>
              <a:srgbClr val="FFFFFF">
                <a:alpha val="70199"/>
              </a:srgbClr>
            </a:solidFill>
          </p:spPr>
          <p:txBody>
            <a:bodyPr wrap="square" lIns="0" tIns="0" rIns="0" bIns="0" rtlCol="0"/>
            <a:lstStyle/>
            <a:p>
              <a:endParaRPr sz="1688"/>
            </a:p>
          </p:txBody>
        </p:sp>
        <p:pic>
          <p:nvPicPr>
            <p:cNvPr id="41" name="object 41"/>
            <p:cNvPicPr/>
            <p:nvPr/>
          </p:nvPicPr>
          <p:blipFill>
            <a:blip r:embed="rId6" cstate="print"/>
            <a:stretch>
              <a:fillRect/>
            </a:stretch>
          </p:blipFill>
          <p:spPr>
            <a:xfrm>
              <a:off x="6759574" y="4219574"/>
              <a:ext cx="44450" cy="171450"/>
            </a:xfrm>
            <a:prstGeom prst="rect">
              <a:avLst/>
            </a:prstGeom>
          </p:spPr>
        </p:pic>
      </p:grpSp>
      <p:sp>
        <p:nvSpPr>
          <p:cNvPr id="42" name="object 42"/>
          <p:cNvSpPr txBox="1"/>
          <p:nvPr/>
        </p:nvSpPr>
        <p:spPr>
          <a:xfrm>
            <a:off x="8181630" y="3909358"/>
            <a:ext cx="3570527" cy="228560"/>
          </a:xfrm>
          <a:prstGeom prst="rect">
            <a:avLst/>
          </a:prstGeom>
        </p:spPr>
        <p:txBody>
          <a:bodyPr vert="horz" wrap="square" lIns="0" tIns="11910" rIns="0" bIns="0" rtlCol="0">
            <a:spAutoFit/>
          </a:bodyPr>
          <a:lstStyle/>
          <a:p>
            <a:pPr marL="11910">
              <a:spcBef>
                <a:spcPts val="94"/>
              </a:spcBef>
            </a:pPr>
            <a:r>
              <a:rPr sz="1407" b="1" spc="-94" dirty="0">
                <a:solidFill>
                  <a:srgbClr val="2E7D32"/>
                </a:solidFill>
                <a:latin typeface="Tahoma"/>
                <a:cs typeface="Tahoma"/>
              </a:rPr>
              <a:t>Scalability </a:t>
            </a:r>
            <a:r>
              <a:rPr sz="1407" b="1" spc="-122" dirty="0">
                <a:solidFill>
                  <a:srgbClr val="2E7D32"/>
                </a:solidFill>
                <a:latin typeface="Tahoma"/>
                <a:cs typeface="Tahoma"/>
              </a:rPr>
              <a:t>issues</a:t>
            </a:r>
            <a:r>
              <a:rPr sz="1407" b="1" spc="-94" dirty="0">
                <a:solidFill>
                  <a:srgbClr val="2E7D32"/>
                </a:solidFill>
                <a:latin typeface="Tahoma"/>
                <a:cs typeface="Tahoma"/>
              </a:rPr>
              <a:t> </a:t>
            </a:r>
            <a:r>
              <a:rPr sz="1407" spc="-89" dirty="0">
                <a:latin typeface="Tahoma"/>
                <a:cs typeface="Tahoma"/>
              </a:rPr>
              <a:t>-</a:t>
            </a:r>
            <a:r>
              <a:rPr sz="1407" spc="-117" dirty="0">
                <a:latin typeface="Tahoma"/>
                <a:cs typeface="Tahoma"/>
              </a:rPr>
              <a:t> </a:t>
            </a:r>
            <a:r>
              <a:rPr sz="1407" spc="-33" dirty="0">
                <a:latin typeface="Tahoma"/>
                <a:cs typeface="Tahoma"/>
              </a:rPr>
              <a:t>Challenges</a:t>
            </a:r>
            <a:r>
              <a:rPr sz="1407" spc="-117" dirty="0">
                <a:latin typeface="Tahoma"/>
                <a:cs typeface="Tahoma"/>
              </a:rPr>
              <a:t> </a:t>
            </a:r>
            <a:r>
              <a:rPr sz="1407" spc="-9" dirty="0">
                <a:latin typeface="Tahoma"/>
                <a:cs typeface="Tahoma"/>
              </a:rPr>
              <a:t>with</a:t>
            </a:r>
            <a:r>
              <a:rPr sz="1407" spc="-122" dirty="0">
                <a:latin typeface="Tahoma"/>
                <a:cs typeface="Tahoma"/>
              </a:rPr>
              <a:t> </a:t>
            </a:r>
            <a:r>
              <a:rPr sz="1407" spc="-42" dirty="0">
                <a:latin typeface="Tahoma"/>
                <a:cs typeface="Tahoma"/>
              </a:rPr>
              <a:t>user</a:t>
            </a:r>
            <a:r>
              <a:rPr sz="1407" spc="-117" dirty="0">
                <a:latin typeface="Tahoma"/>
                <a:cs typeface="Tahoma"/>
              </a:rPr>
              <a:t> </a:t>
            </a:r>
            <a:r>
              <a:rPr sz="1407" spc="-9" dirty="0">
                <a:latin typeface="Tahoma"/>
                <a:cs typeface="Tahoma"/>
              </a:rPr>
              <a:t>growth</a:t>
            </a:r>
            <a:endParaRPr sz="1407">
              <a:latin typeface="Tahoma"/>
              <a:cs typeface="Tahoma"/>
            </a:endParaRPr>
          </a:p>
        </p:txBody>
      </p:sp>
    </p:spTree>
    <p:extLst>
      <p:ext uri="{BB962C8B-B14F-4D97-AF65-F5344CB8AC3E}">
        <p14:creationId xmlns:p14="http://schemas.microsoft.com/office/powerpoint/2010/main" val="3246849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1468</Words>
  <Application>Microsoft Office PowerPoint</Application>
  <PresentationFormat>Custom</PresentationFormat>
  <Paragraphs>287</Paragraphs>
  <Slides>31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Wingdings</vt:lpstr>
      <vt:lpstr>Arial</vt:lpstr>
      <vt:lpstr>Tahoma</vt:lpstr>
      <vt:lpstr>Consolas</vt:lpstr>
      <vt:lpstr>MuseoModerno Medium</vt:lpstr>
      <vt:lpstr>Calibri</vt:lpstr>
      <vt:lpstr>Source Sans 3</vt:lpstr>
      <vt:lpstr>Microsoft Sans Serif</vt:lpstr>
      <vt:lpstr>Office Theme</vt:lpstr>
      <vt:lpstr>Anna Mitra</vt:lpstr>
      <vt:lpstr>Team Details</vt:lpstr>
      <vt:lpstr>Project Overview</vt:lpstr>
      <vt:lpstr>Target Users and System Environment</vt:lpstr>
      <vt:lpstr>Requirement Specification</vt:lpstr>
      <vt:lpstr>Use Case Diagrams</vt:lpstr>
      <vt:lpstr>User Stories</vt:lpstr>
      <vt:lpstr>Technology Stack</vt:lpstr>
      <vt:lpstr>Conclusion</vt:lpstr>
      <vt:lpstr>" When we give cheerfully and accept gratefully, everyone is blessed.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 Mitra</dc:title>
  <dc:subject/>
  <dc:creator/>
  <cp:lastModifiedBy>Microsoft account</cp:lastModifiedBy>
  <cp:revision>19</cp:revision>
  <dcterms:created xsi:type="dcterms:W3CDTF">2025-11-10T17:29:50Z</dcterms:created>
  <dcterms:modified xsi:type="dcterms:W3CDTF">2025-11-13T20:33:17Z</dcterms:modified>
</cp:coreProperties>
</file>